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 id="2147483677" r:id="rId3"/>
  </p:sldMasterIdLst>
  <p:notesMasterIdLst>
    <p:notesMasterId r:id="rId51"/>
  </p:notesMasterIdLst>
  <p:sldIdLst>
    <p:sldId id="313" r:id="rId4"/>
    <p:sldId id="288" r:id="rId5"/>
    <p:sldId id="277" r:id="rId6"/>
    <p:sldId id="331" r:id="rId7"/>
    <p:sldId id="337" r:id="rId8"/>
    <p:sldId id="329" r:id="rId9"/>
    <p:sldId id="265" r:id="rId10"/>
    <p:sldId id="266" r:id="rId11"/>
    <p:sldId id="324" r:id="rId12"/>
    <p:sldId id="315" r:id="rId13"/>
    <p:sldId id="284" r:id="rId14"/>
    <p:sldId id="308" r:id="rId15"/>
    <p:sldId id="334" r:id="rId16"/>
    <p:sldId id="305" r:id="rId17"/>
    <p:sldId id="320" r:id="rId18"/>
    <p:sldId id="317" r:id="rId19"/>
    <p:sldId id="282" r:id="rId20"/>
    <p:sldId id="293" r:id="rId21"/>
    <p:sldId id="321" r:id="rId22"/>
    <p:sldId id="325" r:id="rId23"/>
    <p:sldId id="286" r:id="rId24"/>
    <p:sldId id="328" r:id="rId25"/>
    <p:sldId id="318" r:id="rId26"/>
    <p:sldId id="287" r:id="rId27"/>
    <p:sldId id="298" r:id="rId28"/>
    <p:sldId id="333" r:id="rId29"/>
    <p:sldId id="326" r:id="rId30"/>
    <p:sldId id="301" r:id="rId31"/>
    <p:sldId id="297" r:id="rId32"/>
    <p:sldId id="319" r:id="rId33"/>
    <p:sldId id="336" r:id="rId34"/>
    <p:sldId id="339" r:id="rId35"/>
    <p:sldId id="314" r:id="rId36"/>
    <p:sldId id="312" r:id="rId37"/>
    <p:sldId id="271" r:id="rId38"/>
    <p:sldId id="272" r:id="rId39"/>
    <p:sldId id="273" r:id="rId40"/>
    <p:sldId id="274" r:id="rId41"/>
    <p:sldId id="275" r:id="rId42"/>
    <p:sldId id="278" r:id="rId43"/>
    <p:sldId id="309" r:id="rId44"/>
    <p:sldId id="307" r:id="rId45"/>
    <p:sldId id="260" r:id="rId46"/>
    <p:sldId id="310" r:id="rId47"/>
    <p:sldId id="311" r:id="rId48"/>
    <p:sldId id="281" r:id="rId49"/>
    <p:sldId id="316"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5B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1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_rels/data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A51D71-0AA7-4B5B-BC0F-025654165577}"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9E0F0D66-8160-48A1-A818-142C40189238}">
      <dgm:prSet/>
      <dgm:spPr/>
      <dgm:t>
        <a:bodyPr/>
        <a:lstStyle/>
        <a:p>
          <a:r>
            <a:rPr lang="en-US" b="0" i="0" dirty="0">
              <a:latin typeface="Calibri" panose="020F0502020204030204" pitchFamily="34" charset="0"/>
              <a:ea typeface="Calibri" panose="020F0502020204030204" pitchFamily="34" charset="0"/>
              <a:cs typeface="Calibri" panose="020F0502020204030204" pitchFamily="34" charset="0"/>
            </a:rPr>
            <a:t>Parts that act</a:t>
          </a:r>
          <a:r>
            <a:rPr lang="en-US" b="0" i="0" dirty="0">
              <a:solidFill>
                <a:schemeClr val="tx1"/>
              </a:solidFill>
              <a:latin typeface="Calibri" panose="020F0502020204030204" pitchFamily="34" charset="0"/>
              <a:ea typeface="Calibri" panose="020F0502020204030204" pitchFamily="34" charset="0"/>
              <a:cs typeface="Calibri" panose="020F0502020204030204" pitchFamily="34" charset="0"/>
            </a:rPr>
            <a:t> as </a:t>
          </a:r>
          <a:r>
            <a:rPr lang="en-US" b="1" i="0" dirty="0">
              <a:solidFill>
                <a:schemeClr val="bg1"/>
              </a:solidFill>
              <a:latin typeface="Calibri" panose="020F0502020204030204" pitchFamily="34" charset="0"/>
              <a:ea typeface="Calibri" panose="020F0502020204030204" pitchFamily="34" charset="0"/>
              <a:cs typeface="Calibri" panose="020F0502020204030204" pitchFamily="34" charset="0"/>
            </a:rPr>
            <a:t>“Inner Critics” </a:t>
          </a:r>
          <a:r>
            <a:rPr lang="en-US" b="0" i="0" dirty="0">
              <a:latin typeface="Calibri" panose="020F0502020204030204" pitchFamily="34" charset="0"/>
              <a:ea typeface="Calibri" panose="020F0502020204030204" pitchFamily="34" charset="0"/>
              <a:cs typeface="Calibri" panose="020F0502020204030204" pitchFamily="34" charset="0"/>
            </a:rPr>
            <a:t>(using IFS language), appear to be a somewhat universal experience. In their milder manifestation, parts that criticize can be beneficial for you when they allow for the acknowledgment of mistakes and errors or the cultivation of positive change and humility. </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6EE2ACED-E1C2-4AF6-B3FF-9D8DE550F0B3}" type="parTrans" cxnId="{528E0B65-25F7-4B47-AAC2-DF891DB1F056}">
      <dgm:prSet/>
      <dgm:spPr/>
      <dgm:t>
        <a:bodyPr/>
        <a:lstStyle/>
        <a:p>
          <a:endParaRPr lang="en-US"/>
        </a:p>
      </dgm:t>
    </dgm:pt>
    <dgm:pt modelId="{28CF23E1-B0E1-4999-9188-F0FE3BA8E46F}" type="sibTrans" cxnId="{528E0B65-25F7-4B47-AAC2-DF891DB1F056}">
      <dgm:prSet/>
      <dgm:spPr/>
      <dgm:t>
        <a:bodyPr/>
        <a:lstStyle/>
        <a:p>
          <a:endParaRPr lang="en-US"/>
        </a:p>
      </dgm:t>
    </dgm:pt>
    <dgm:pt modelId="{6805EB4E-D09B-4BDD-ACD9-59F36681439C}">
      <dgm:prSet/>
      <dgm:spPr/>
      <dgm:t>
        <a:bodyPr/>
        <a:lstStyle/>
        <a:p>
          <a:r>
            <a:rPr lang="en-US" b="0" i="0" dirty="0">
              <a:latin typeface="Calibri" panose="020F0502020204030204" pitchFamily="34" charset="0"/>
              <a:ea typeface="Calibri" panose="020F0502020204030204" pitchFamily="34" charset="0"/>
              <a:cs typeface="Calibri" panose="020F0502020204030204" pitchFamily="34" charset="0"/>
            </a:rPr>
            <a:t>Like all parts in IFS, </a:t>
          </a:r>
          <a:r>
            <a:rPr lang="en-US" b="1" i="0" dirty="0">
              <a:solidFill>
                <a:schemeClr val="bg1"/>
              </a:solidFill>
              <a:latin typeface="Calibri" panose="020F0502020204030204" pitchFamily="34" charset="0"/>
              <a:ea typeface="Calibri" panose="020F0502020204030204" pitchFamily="34" charset="0"/>
              <a:cs typeface="Calibri" panose="020F0502020204030204" pitchFamily="34" charset="0"/>
            </a:rPr>
            <a:t>“Inner Critics” </a:t>
          </a:r>
          <a:r>
            <a:rPr lang="en-US" b="0" i="0" dirty="0">
              <a:latin typeface="Calibri" panose="020F0502020204030204" pitchFamily="34" charset="0"/>
              <a:ea typeface="Calibri" panose="020F0502020204030204" pitchFamily="34" charset="0"/>
              <a:cs typeface="Calibri" panose="020F0502020204030204" pitchFamily="34" charset="0"/>
            </a:rPr>
            <a:t>have </a:t>
          </a:r>
          <a:r>
            <a:rPr lang="en-US" b="0" i="0" dirty="0">
              <a:solidFill>
                <a:srgbClr val="FFFF00"/>
              </a:solidFill>
              <a:latin typeface="Calibri" panose="020F0502020204030204" pitchFamily="34" charset="0"/>
              <a:ea typeface="Calibri" panose="020F0502020204030204" pitchFamily="34" charset="0"/>
              <a:cs typeface="Calibri" panose="020F0502020204030204" pitchFamily="34" charset="0"/>
            </a:rPr>
            <a:t>value and a positive intention.</a:t>
          </a:r>
          <a:r>
            <a:rPr lang="en-US" b="0" i="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b="0" i="0" dirty="0">
              <a:latin typeface="Calibri" panose="020F0502020204030204" pitchFamily="34" charset="0"/>
              <a:ea typeface="Calibri" panose="020F0502020204030204" pitchFamily="34" charset="0"/>
              <a:cs typeface="Calibri" panose="020F0502020204030204" pitchFamily="34" charset="0"/>
            </a:rPr>
            <a:t>It’s when an “Inner Critic” moves into an </a:t>
          </a:r>
          <a:r>
            <a:rPr lang="en-US" b="0" i="0" dirty="0">
              <a:solidFill>
                <a:srgbClr val="FFFF00"/>
              </a:solidFill>
              <a:latin typeface="Calibri" panose="020F0502020204030204" pitchFamily="34" charset="0"/>
              <a:ea typeface="Calibri" panose="020F0502020204030204" pitchFamily="34" charset="0"/>
              <a:cs typeface="Calibri" panose="020F0502020204030204" pitchFamily="34" charset="0"/>
            </a:rPr>
            <a:t>extreme role, </a:t>
          </a:r>
          <a:r>
            <a:rPr lang="en-US" b="0" i="0" dirty="0">
              <a:latin typeface="Calibri" panose="020F0502020204030204" pitchFamily="34" charset="0"/>
              <a:ea typeface="Calibri" panose="020F0502020204030204" pitchFamily="34" charset="0"/>
              <a:cs typeface="Calibri" panose="020F0502020204030204" pitchFamily="34" charset="0"/>
            </a:rPr>
            <a:t>they can start to impede the individual’s ability to thrive, and the possible benefits of self-criticism may be overshadowed by possible harm to one’s well-being through internal turmoil.</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562F00B6-1418-4568-BF1A-6289753BE97A}" type="parTrans" cxnId="{E5FDDAC1-B922-430E-A51C-6714F809741D}">
      <dgm:prSet/>
      <dgm:spPr/>
      <dgm:t>
        <a:bodyPr/>
        <a:lstStyle/>
        <a:p>
          <a:endParaRPr lang="en-US"/>
        </a:p>
      </dgm:t>
    </dgm:pt>
    <dgm:pt modelId="{21DC0FF7-2D49-4029-8F41-0C9C034B40E1}" type="sibTrans" cxnId="{E5FDDAC1-B922-430E-A51C-6714F809741D}">
      <dgm:prSet/>
      <dgm:spPr/>
      <dgm:t>
        <a:bodyPr/>
        <a:lstStyle/>
        <a:p>
          <a:endParaRPr lang="en-US"/>
        </a:p>
      </dgm:t>
    </dgm:pt>
    <dgm:pt modelId="{FC9DFA3A-C849-4526-80BD-897F5ACF85D1}" type="pres">
      <dgm:prSet presAssocID="{0BA51D71-0AA7-4B5B-BC0F-025654165577}" presName="linear" presStyleCnt="0">
        <dgm:presLayoutVars>
          <dgm:animLvl val="lvl"/>
          <dgm:resizeHandles val="exact"/>
        </dgm:presLayoutVars>
      </dgm:prSet>
      <dgm:spPr/>
    </dgm:pt>
    <dgm:pt modelId="{DB22DF8A-B041-47FC-A22F-E062A292E105}" type="pres">
      <dgm:prSet presAssocID="{9E0F0D66-8160-48A1-A818-142C40189238}" presName="parentText" presStyleLbl="node1" presStyleIdx="0" presStyleCnt="2">
        <dgm:presLayoutVars>
          <dgm:chMax val="0"/>
          <dgm:bulletEnabled val="1"/>
        </dgm:presLayoutVars>
      </dgm:prSet>
      <dgm:spPr/>
    </dgm:pt>
    <dgm:pt modelId="{390BDBBA-6631-4399-903E-9F4D32DCF903}" type="pres">
      <dgm:prSet presAssocID="{28CF23E1-B0E1-4999-9188-F0FE3BA8E46F}" presName="spacer" presStyleCnt="0"/>
      <dgm:spPr/>
    </dgm:pt>
    <dgm:pt modelId="{90EFB7F5-FB21-41BA-A53D-F6F16E6D7DD7}" type="pres">
      <dgm:prSet presAssocID="{6805EB4E-D09B-4BDD-ACD9-59F36681439C}" presName="parentText" presStyleLbl="node1" presStyleIdx="1" presStyleCnt="2">
        <dgm:presLayoutVars>
          <dgm:chMax val="0"/>
          <dgm:bulletEnabled val="1"/>
        </dgm:presLayoutVars>
      </dgm:prSet>
      <dgm:spPr/>
    </dgm:pt>
  </dgm:ptLst>
  <dgm:cxnLst>
    <dgm:cxn modelId="{4B2BA623-1596-4BD1-A5A4-37EB916EEB8C}" type="presOf" srcId="{6805EB4E-D09B-4BDD-ACD9-59F36681439C}" destId="{90EFB7F5-FB21-41BA-A53D-F6F16E6D7DD7}" srcOrd="0" destOrd="0" presId="urn:microsoft.com/office/officeart/2005/8/layout/vList2"/>
    <dgm:cxn modelId="{14A4A033-0B6B-4FE2-903A-310E14874869}" type="presOf" srcId="{0BA51D71-0AA7-4B5B-BC0F-025654165577}" destId="{FC9DFA3A-C849-4526-80BD-897F5ACF85D1}" srcOrd="0" destOrd="0" presId="urn:microsoft.com/office/officeart/2005/8/layout/vList2"/>
    <dgm:cxn modelId="{528E0B65-25F7-4B47-AAC2-DF891DB1F056}" srcId="{0BA51D71-0AA7-4B5B-BC0F-025654165577}" destId="{9E0F0D66-8160-48A1-A818-142C40189238}" srcOrd="0" destOrd="0" parTransId="{6EE2ACED-E1C2-4AF6-B3FF-9D8DE550F0B3}" sibTransId="{28CF23E1-B0E1-4999-9188-F0FE3BA8E46F}"/>
    <dgm:cxn modelId="{E5FDDAC1-B922-430E-A51C-6714F809741D}" srcId="{0BA51D71-0AA7-4B5B-BC0F-025654165577}" destId="{6805EB4E-D09B-4BDD-ACD9-59F36681439C}" srcOrd="1" destOrd="0" parTransId="{562F00B6-1418-4568-BF1A-6289753BE97A}" sibTransId="{21DC0FF7-2D49-4029-8F41-0C9C034B40E1}"/>
    <dgm:cxn modelId="{9C7576F6-724E-4C7D-BEFB-8BA921C379A4}" type="presOf" srcId="{9E0F0D66-8160-48A1-A818-142C40189238}" destId="{DB22DF8A-B041-47FC-A22F-E062A292E105}" srcOrd="0" destOrd="0" presId="urn:microsoft.com/office/officeart/2005/8/layout/vList2"/>
    <dgm:cxn modelId="{14BFF741-6F0D-4C08-A406-5D9B9408AF48}" type="presParOf" srcId="{FC9DFA3A-C849-4526-80BD-897F5ACF85D1}" destId="{DB22DF8A-B041-47FC-A22F-E062A292E105}" srcOrd="0" destOrd="0" presId="urn:microsoft.com/office/officeart/2005/8/layout/vList2"/>
    <dgm:cxn modelId="{332E8195-7E14-4E52-87E5-AFB210055B6B}" type="presParOf" srcId="{FC9DFA3A-C849-4526-80BD-897F5ACF85D1}" destId="{390BDBBA-6631-4399-903E-9F4D32DCF903}" srcOrd="1" destOrd="0" presId="urn:microsoft.com/office/officeart/2005/8/layout/vList2"/>
    <dgm:cxn modelId="{D0E8669E-4B44-445A-91BE-D008C2B6351D}" type="presParOf" srcId="{FC9DFA3A-C849-4526-80BD-897F5ACF85D1}" destId="{90EFB7F5-FB21-41BA-A53D-F6F16E6D7DD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5D25E7-BA9D-4290-B452-BDE7BB9F74F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258BBFB-131D-4E64-872B-DBA92591C060}">
      <dgm:prSet/>
      <dgm:spPr/>
      <dgm:t>
        <a:bodyPr/>
        <a:lstStyle/>
        <a:p>
          <a:r>
            <a:rPr lang="en-US" b="1" i="0" dirty="0">
              <a:solidFill>
                <a:schemeClr val="tx1"/>
              </a:solidFill>
              <a:latin typeface="Calibri" panose="020F0502020204030204" pitchFamily="34" charset="0"/>
              <a:ea typeface="Calibri" panose="020F0502020204030204" pitchFamily="34" charset="0"/>
              <a:cs typeface="Calibri" panose="020F0502020204030204" pitchFamily="34" charset="0"/>
            </a:rPr>
            <a:t>The Perfectionist.</a:t>
          </a:r>
          <a:r>
            <a:rPr lang="en-US" b="0" i="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b="0" i="0" dirty="0">
              <a:latin typeface="Calibri" panose="020F0502020204030204" pitchFamily="34" charset="0"/>
              <a:ea typeface="Calibri" panose="020F0502020204030204" pitchFamily="34" charset="0"/>
              <a:cs typeface="Calibri" panose="020F0502020204030204" pitchFamily="34" charset="0"/>
            </a:rPr>
            <a:t>This is one of the most common types of Inner Critic and its positive intent is usually something around trying to get you to do things perfectly to protect you from the judgement of others. Often these perfectionistic parts will have great difficulty in finishing something or putting it out into the world, believing that some added tinkering will make it better in the service of increasing your protection from negative feedback.</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0292407B-F0C2-4CC3-A5CF-937D972A2BD1}" type="parTrans" cxnId="{F36758D3-DD53-406D-91BB-E6AEB65DE711}">
      <dgm:prSet/>
      <dgm:spPr/>
      <dgm:t>
        <a:bodyPr/>
        <a:lstStyle/>
        <a:p>
          <a:endParaRPr lang="en-US"/>
        </a:p>
      </dgm:t>
    </dgm:pt>
    <dgm:pt modelId="{4B2029A1-1796-454C-A3A5-50F5BC82C8D7}" type="sibTrans" cxnId="{F36758D3-DD53-406D-91BB-E6AEB65DE711}">
      <dgm:prSet/>
      <dgm:spPr/>
      <dgm:t>
        <a:bodyPr/>
        <a:lstStyle/>
        <a:p>
          <a:endParaRPr lang="en-US"/>
        </a:p>
      </dgm:t>
    </dgm:pt>
    <dgm:pt modelId="{CA588D85-C604-439F-AB3B-00BC4A06FE25}">
      <dgm:prSet/>
      <dgm:spPr/>
      <dgm:t>
        <a:bodyPr/>
        <a:lstStyle/>
        <a:p>
          <a:r>
            <a:rPr lang="en-US" b="1" i="0" dirty="0">
              <a:solidFill>
                <a:schemeClr val="tx1"/>
              </a:solidFill>
              <a:latin typeface="Calibri" panose="020F0502020204030204" pitchFamily="34" charset="0"/>
              <a:ea typeface="Calibri" panose="020F0502020204030204" pitchFamily="34" charset="0"/>
              <a:cs typeface="Calibri" panose="020F0502020204030204" pitchFamily="34" charset="0"/>
            </a:rPr>
            <a:t>The Inner Controller.</a:t>
          </a:r>
          <a:r>
            <a:rPr lang="en-US" b="0" i="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b="0" i="0" dirty="0">
              <a:latin typeface="Calibri" panose="020F0502020204030204" pitchFamily="34" charset="0"/>
              <a:ea typeface="Calibri" panose="020F0502020204030204" pitchFamily="34" charset="0"/>
              <a:cs typeface="Calibri" panose="020F0502020204030204" pitchFamily="34" charset="0"/>
            </a:rPr>
            <a:t>This critic is usually one that tries to control addictive impulses such as eating, drinking, drugs, sexual activity. It usually is polarized with a Firefighter (reactive) who it fears will take the person over and wreak havoc at any moment. </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DEB75074-078F-457C-9F20-B3598C86EA1A}" type="parTrans" cxnId="{2309B283-3FFD-4A47-8043-F0CD84C8D793}">
      <dgm:prSet/>
      <dgm:spPr/>
      <dgm:t>
        <a:bodyPr/>
        <a:lstStyle/>
        <a:p>
          <a:endParaRPr lang="en-US"/>
        </a:p>
      </dgm:t>
    </dgm:pt>
    <dgm:pt modelId="{2D5413CD-7EC2-4CD3-AC03-2707A0595A3A}" type="sibTrans" cxnId="{2309B283-3FFD-4A47-8043-F0CD84C8D793}">
      <dgm:prSet/>
      <dgm:spPr/>
      <dgm:t>
        <a:bodyPr/>
        <a:lstStyle/>
        <a:p>
          <a:endParaRPr lang="en-US"/>
        </a:p>
      </dgm:t>
    </dgm:pt>
    <dgm:pt modelId="{50A1D267-D6C1-428B-846F-6511897A3900}">
      <dgm:prSet/>
      <dgm:spPr/>
      <dgm:t>
        <a:bodyPr/>
        <a:lstStyle/>
        <a:p>
          <a:r>
            <a:rPr lang="en-US" b="1" i="0" dirty="0">
              <a:solidFill>
                <a:schemeClr val="tx1"/>
              </a:solidFill>
              <a:latin typeface="Calibri" panose="020F0502020204030204" pitchFamily="34" charset="0"/>
              <a:ea typeface="Calibri" panose="020F0502020204030204" pitchFamily="34" charset="0"/>
              <a:cs typeface="Calibri" panose="020F0502020204030204" pitchFamily="34" charset="0"/>
            </a:rPr>
            <a:t>The Taskmaster. </a:t>
          </a:r>
          <a:r>
            <a:rPr lang="en-US" b="0" i="0" dirty="0">
              <a:latin typeface="Calibri" panose="020F0502020204030204" pitchFamily="34" charset="0"/>
              <a:ea typeface="Calibri" panose="020F0502020204030204" pitchFamily="34" charset="0"/>
              <a:cs typeface="Calibri" panose="020F0502020204030204" pitchFamily="34" charset="0"/>
            </a:rPr>
            <a:t>This type of critic pushes you to work hard to become successful in society. It is often polarized with a Procrastinator part that wants to give you a break so takes them off into distracting activities (like a You tube rabbit hole). This Taskmaster often acts undetected as its outcomes are often heavily rewarded by society. It ultimately holds extreme fears that you may be pretty lazy and will be judged as a failure if it does not push you to keep goi</a:t>
          </a:r>
          <a:r>
            <a:rPr lang="en-US" i="0" dirty="0">
              <a:latin typeface="Calibri" panose="020F0502020204030204" pitchFamily="34" charset="0"/>
              <a:ea typeface="Calibri" panose="020F0502020204030204" pitchFamily="34" charset="0"/>
              <a:cs typeface="Calibri" panose="020F0502020204030204" pitchFamily="34" charset="0"/>
            </a:rPr>
            <a:t>ng</a:t>
          </a:r>
          <a:r>
            <a:rPr lang="en-US" b="1" i="0" dirty="0">
              <a:latin typeface="Calibri" panose="020F0502020204030204" pitchFamily="34"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AD9FA83F-CE0D-4B44-8AF8-E56207FD156B}" type="parTrans" cxnId="{DC6C9467-2B4F-4D98-94AC-341EC8EF9554}">
      <dgm:prSet/>
      <dgm:spPr/>
      <dgm:t>
        <a:bodyPr/>
        <a:lstStyle/>
        <a:p>
          <a:endParaRPr lang="en-US"/>
        </a:p>
      </dgm:t>
    </dgm:pt>
    <dgm:pt modelId="{747FF414-C027-4834-99AA-5C88CC38208D}" type="sibTrans" cxnId="{DC6C9467-2B4F-4D98-94AC-341EC8EF9554}">
      <dgm:prSet/>
      <dgm:spPr/>
      <dgm:t>
        <a:bodyPr/>
        <a:lstStyle/>
        <a:p>
          <a:endParaRPr lang="en-US"/>
        </a:p>
      </dgm:t>
    </dgm:pt>
    <dgm:pt modelId="{6D7FFC27-87BB-4E6D-832C-1469392311EF}">
      <dgm:prSet/>
      <dgm:spPr/>
      <dgm:t>
        <a:bodyPr/>
        <a:lstStyle/>
        <a:p>
          <a:r>
            <a:rPr lang="en-US" b="1" i="0" dirty="0">
              <a:solidFill>
                <a:schemeClr val="tx1"/>
              </a:solidFill>
              <a:latin typeface="Calibri" panose="020F0502020204030204" pitchFamily="34" charset="0"/>
              <a:ea typeface="Calibri" panose="020F0502020204030204" pitchFamily="34" charset="0"/>
              <a:cs typeface="Calibri" panose="020F0502020204030204" pitchFamily="34" charset="0"/>
            </a:rPr>
            <a:t>The Underminer.</a:t>
          </a:r>
          <a:r>
            <a:rPr lang="en-US" b="0" i="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b="0" i="0" dirty="0">
              <a:latin typeface="Calibri" panose="020F0502020204030204" pitchFamily="34" charset="0"/>
              <a:ea typeface="Calibri" panose="020F0502020204030204" pitchFamily="34" charset="0"/>
              <a:cs typeface="Calibri" panose="020F0502020204030204" pitchFamily="34" charset="0"/>
            </a:rPr>
            <a:t>This critic often will try and undermine your efforts and drain your self-esteem so that you won’t take any risks. This part may make brutal attacks on you with the positive intent of keeping you small and not take chances where you may experience negative feedback or failure, thereby avoiding the potential pain of this.</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C4854217-CFEC-4EDE-8A76-102F55DB7931}" type="parTrans" cxnId="{C40BE212-42E1-4A69-8272-921A9BEA4523}">
      <dgm:prSet/>
      <dgm:spPr/>
      <dgm:t>
        <a:bodyPr/>
        <a:lstStyle/>
        <a:p>
          <a:endParaRPr lang="en-US"/>
        </a:p>
      </dgm:t>
    </dgm:pt>
    <dgm:pt modelId="{7D95183D-DE08-4A5D-A341-75686E55216E}" type="sibTrans" cxnId="{C40BE212-42E1-4A69-8272-921A9BEA4523}">
      <dgm:prSet/>
      <dgm:spPr/>
      <dgm:t>
        <a:bodyPr/>
        <a:lstStyle/>
        <a:p>
          <a:endParaRPr lang="en-US"/>
        </a:p>
      </dgm:t>
    </dgm:pt>
    <dgm:pt modelId="{A6599786-EFA8-4EB5-95EE-68F2123F7411}" type="pres">
      <dgm:prSet presAssocID="{115D25E7-BA9D-4290-B452-BDE7BB9F74FA}" presName="linear" presStyleCnt="0">
        <dgm:presLayoutVars>
          <dgm:animLvl val="lvl"/>
          <dgm:resizeHandles val="exact"/>
        </dgm:presLayoutVars>
      </dgm:prSet>
      <dgm:spPr/>
    </dgm:pt>
    <dgm:pt modelId="{417C2044-198D-4DCF-98A1-F5AAB0DDE4F8}" type="pres">
      <dgm:prSet presAssocID="{D258BBFB-131D-4E64-872B-DBA92591C060}" presName="parentText" presStyleLbl="node1" presStyleIdx="0" presStyleCnt="4">
        <dgm:presLayoutVars>
          <dgm:chMax val="0"/>
          <dgm:bulletEnabled val="1"/>
        </dgm:presLayoutVars>
      </dgm:prSet>
      <dgm:spPr/>
    </dgm:pt>
    <dgm:pt modelId="{A834A2B3-F078-4FCE-8C19-BB0CF02DFD1A}" type="pres">
      <dgm:prSet presAssocID="{4B2029A1-1796-454C-A3A5-50F5BC82C8D7}" presName="spacer" presStyleCnt="0"/>
      <dgm:spPr/>
    </dgm:pt>
    <dgm:pt modelId="{CF55C1AC-BDF6-42B6-A92C-87E1B3B3A5EA}" type="pres">
      <dgm:prSet presAssocID="{CA588D85-C604-439F-AB3B-00BC4A06FE25}" presName="parentText" presStyleLbl="node1" presStyleIdx="1" presStyleCnt="4">
        <dgm:presLayoutVars>
          <dgm:chMax val="0"/>
          <dgm:bulletEnabled val="1"/>
        </dgm:presLayoutVars>
      </dgm:prSet>
      <dgm:spPr/>
    </dgm:pt>
    <dgm:pt modelId="{1C7784E4-F673-4E25-BF61-0AC0A041970A}" type="pres">
      <dgm:prSet presAssocID="{2D5413CD-7EC2-4CD3-AC03-2707A0595A3A}" presName="spacer" presStyleCnt="0"/>
      <dgm:spPr/>
    </dgm:pt>
    <dgm:pt modelId="{6E0950F7-FCF3-4740-8746-50D95930D5C8}" type="pres">
      <dgm:prSet presAssocID="{50A1D267-D6C1-428B-846F-6511897A3900}" presName="parentText" presStyleLbl="node1" presStyleIdx="2" presStyleCnt="4">
        <dgm:presLayoutVars>
          <dgm:chMax val="0"/>
          <dgm:bulletEnabled val="1"/>
        </dgm:presLayoutVars>
      </dgm:prSet>
      <dgm:spPr/>
    </dgm:pt>
    <dgm:pt modelId="{4CE01213-2E8D-4A4F-82EE-FACE857EFA4A}" type="pres">
      <dgm:prSet presAssocID="{747FF414-C027-4834-99AA-5C88CC38208D}" presName="spacer" presStyleCnt="0"/>
      <dgm:spPr/>
    </dgm:pt>
    <dgm:pt modelId="{F0991D2A-8985-4121-928A-A42AC9E51A3A}" type="pres">
      <dgm:prSet presAssocID="{6D7FFC27-87BB-4E6D-832C-1469392311EF}" presName="parentText" presStyleLbl="node1" presStyleIdx="3" presStyleCnt="4">
        <dgm:presLayoutVars>
          <dgm:chMax val="0"/>
          <dgm:bulletEnabled val="1"/>
        </dgm:presLayoutVars>
      </dgm:prSet>
      <dgm:spPr/>
    </dgm:pt>
  </dgm:ptLst>
  <dgm:cxnLst>
    <dgm:cxn modelId="{C40BE212-42E1-4A69-8272-921A9BEA4523}" srcId="{115D25E7-BA9D-4290-B452-BDE7BB9F74FA}" destId="{6D7FFC27-87BB-4E6D-832C-1469392311EF}" srcOrd="3" destOrd="0" parTransId="{C4854217-CFEC-4EDE-8A76-102F55DB7931}" sibTransId="{7D95183D-DE08-4A5D-A341-75686E55216E}"/>
    <dgm:cxn modelId="{57D09D23-A756-479F-B16F-091FB05A8E2F}" type="presOf" srcId="{50A1D267-D6C1-428B-846F-6511897A3900}" destId="{6E0950F7-FCF3-4740-8746-50D95930D5C8}" srcOrd="0" destOrd="0" presId="urn:microsoft.com/office/officeart/2005/8/layout/vList2"/>
    <dgm:cxn modelId="{DC6C9467-2B4F-4D98-94AC-341EC8EF9554}" srcId="{115D25E7-BA9D-4290-B452-BDE7BB9F74FA}" destId="{50A1D267-D6C1-428B-846F-6511897A3900}" srcOrd="2" destOrd="0" parTransId="{AD9FA83F-CE0D-4B44-8AF8-E56207FD156B}" sibTransId="{747FF414-C027-4834-99AA-5C88CC38208D}"/>
    <dgm:cxn modelId="{45710873-9D45-4BBA-BBFF-434F992CD07F}" type="presOf" srcId="{D258BBFB-131D-4E64-872B-DBA92591C060}" destId="{417C2044-198D-4DCF-98A1-F5AAB0DDE4F8}" srcOrd="0" destOrd="0" presId="urn:microsoft.com/office/officeart/2005/8/layout/vList2"/>
    <dgm:cxn modelId="{2309B283-3FFD-4A47-8043-F0CD84C8D793}" srcId="{115D25E7-BA9D-4290-B452-BDE7BB9F74FA}" destId="{CA588D85-C604-439F-AB3B-00BC4A06FE25}" srcOrd="1" destOrd="0" parTransId="{DEB75074-078F-457C-9F20-B3598C86EA1A}" sibTransId="{2D5413CD-7EC2-4CD3-AC03-2707A0595A3A}"/>
    <dgm:cxn modelId="{A3F2D2AD-80F3-4554-A2EC-EADD197EA1B3}" type="presOf" srcId="{115D25E7-BA9D-4290-B452-BDE7BB9F74FA}" destId="{A6599786-EFA8-4EB5-95EE-68F2123F7411}" srcOrd="0" destOrd="0" presId="urn:microsoft.com/office/officeart/2005/8/layout/vList2"/>
    <dgm:cxn modelId="{F36758D3-DD53-406D-91BB-E6AEB65DE711}" srcId="{115D25E7-BA9D-4290-B452-BDE7BB9F74FA}" destId="{D258BBFB-131D-4E64-872B-DBA92591C060}" srcOrd="0" destOrd="0" parTransId="{0292407B-F0C2-4CC3-A5CF-937D972A2BD1}" sibTransId="{4B2029A1-1796-454C-A3A5-50F5BC82C8D7}"/>
    <dgm:cxn modelId="{342131E1-9CD8-4C38-91F2-CDF54BEEDBBE}" type="presOf" srcId="{6D7FFC27-87BB-4E6D-832C-1469392311EF}" destId="{F0991D2A-8985-4121-928A-A42AC9E51A3A}" srcOrd="0" destOrd="0" presId="urn:microsoft.com/office/officeart/2005/8/layout/vList2"/>
    <dgm:cxn modelId="{2B8682EF-F563-46FE-9201-97D02FD754AE}" type="presOf" srcId="{CA588D85-C604-439F-AB3B-00BC4A06FE25}" destId="{CF55C1AC-BDF6-42B6-A92C-87E1B3B3A5EA}" srcOrd="0" destOrd="0" presId="urn:microsoft.com/office/officeart/2005/8/layout/vList2"/>
    <dgm:cxn modelId="{C725AE82-7A32-464A-95FC-26887CC24628}" type="presParOf" srcId="{A6599786-EFA8-4EB5-95EE-68F2123F7411}" destId="{417C2044-198D-4DCF-98A1-F5AAB0DDE4F8}" srcOrd="0" destOrd="0" presId="urn:microsoft.com/office/officeart/2005/8/layout/vList2"/>
    <dgm:cxn modelId="{D6805E36-6AC1-4FDB-87C7-71DB7A9FDD96}" type="presParOf" srcId="{A6599786-EFA8-4EB5-95EE-68F2123F7411}" destId="{A834A2B3-F078-4FCE-8C19-BB0CF02DFD1A}" srcOrd="1" destOrd="0" presId="urn:microsoft.com/office/officeart/2005/8/layout/vList2"/>
    <dgm:cxn modelId="{1298EC13-CEAC-4242-9E45-D37D8861BF67}" type="presParOf" srcId="{A6599786-EFA8-4EB5-95EE-68F2123F7411}" destId="{CF55C1AC-BDF6-42B6-A92C-87E1B3B3A5EA}" srcOrd="2" destOrd="0" presId="urn:microsoft.com/office/officeart/2005/8/layout/vList2"/>
    <dgm:cxn modelId="{93C45EB2-E52E-47FD-A6A8-21F2A41F1D8F}" type="presParOf" srcId="{A6599786-EFA8-4EB5-95EE-68F2123F7411}" destId="{1C7784E4-F673-4E25-BF61-0AC0A041970A}" srcOrd="3" destOrd="0" presId="urn:microsoft.com/office/officeart/2005/8/layout/vList2"/>
    <dgm:cxn modelId="{80FD1D53-2C70-431E-A991-4B763C736B82}" type="presParOf" srcId="{A6599786-EFA8-4EB5-95EE-68F2123F7411}" destId="{6E0950F7-FCF3-4740-8746-50D95930D5C8}" srcOrd="4" destOrd="0" presId="urn:microsoft.com/office/officeart/2005/8/layout/vList2"/>
    <dgm:cxn modelId="{E5CA849C-4EEA-494D-A565-49347684B39D}" type="presParOf" srcId="{A6599786-EFA8-4EB5-95EE-68F2123F7411}" destId="{4CE01213-2E8D-4A4F-82EE-FACE857EFA4A}" srcOrd="5" destOrd="0" presId="urn:microsoft.com/office/officeart/2005/8/layout/vList2"/>
    <dgm:cxn modelId="{6E714522-EB05-484D-B55E-2F114D208352}" type="presParOf" srcId="{A6599786-EFA8-4EB5-95EE-68F2123F7411}" destId="{F0991D2A-8985-4121-928A-A42AC9E51A3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31FEDE-D070-4721-A6AD-0A53FC5E80C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C0FF301-DAF7-41C8-BD76-A8783E3F8870}">
      <dgm:prSet custT="1"/>
      <dgm:spPr/>
      <dgm:t>
        <a:bodyPr/>
        <a:lstStyle/>
        <a:p>
          <a:pPr>
            <a:lnSpc>
              <a:spcPct val="100000"/>
            </a:lnSpc>
          </a:pPr>
          <a:r>
            <a:rPr lang="en-US" sz="1600" b="1" i="0">
              <a:latin typeface="Calibri" panose="020F0502020204030204" pitchFamily="34" charset="0"/>
              <a:ea typeface="Calibri" panose="020F0502020204030204" pitchFamily="34" charset="0"/>
              <a:cs typeface="Calibri" panose="020F0502020204030204" pitchFamily="34" charset="0"/>
            </a:rPr>
            <a:t>The Destroyer.</a:t>
          </a:r>
          <a:r>
            <a:rPr lang="en-US" sz="1600" b="0" i="0">
              <a:latin typeface="Calibri" panose="020F0502020204030204" pitchFamily="34" charset="0"/>
              <a:ea typeface="Calibri" panose="020F0502020204030204" pitchFamily="34" charset="0"/>
              <a:cs typeface="Calibri" panose="020F0502020204030204" pitchFamily="34" charset="0"/>
            </a:rPr>
            <a:t> This may be one of the most destructive critics as it makes continued pervasive attacks on your self-worth, showering you with shame and making you feel inherently flawed. My experience of clients where The Destroyer is very active, they will compulsively apologize for themselves (and their very existence) or their posture will be slumped to avoid eye contact. They often have histories of extreme trauma (physical, sexual, emotional) and their Destroyer parts hold beliefs around it being safer or more preferable to not exist.</a:t>
          </a:r>
          <a:endParaRPr lang="en-US" sz="1600" dirty="0">
            <a:latin typeface="Calibri" panose="020F0502020204030204" pitchFamily="34" charset="0"/>
            <a:ea typeface="Calibri" panose="020F0502020204030204" pitchFamily="34" charset="0"/>
            <a:cs typeface="Calibri" panose="020F0502020204030204" pitchFamily="34" charset="0"/>
          </a:endParaRPr>
        </a:p>
      </dgm:t>
    </dgm:pt>
    <dgm:pt modelId="{9865F9B4-6366-4904-B7CD-F09464E090FC}" type="parTrans" cxnId="{E60BA63B-AF95-42A4-BD89-715999C85270}">
      <dgm:prSet/>
      <dgm:spPr/>
      <dgm:t>
        <a:bodyPr/>
        <a:lstStyle/>
        <a:p>
          <a:endParaRPr lang="en-US"/>
        </a:p>
      </dgm:t>
    </dgm:pt>
    <dgm:pt modelId="{301A83F6-FC5F-47DF-B10C-0A86E70055F6}" type="sibTrans" cxnId="{E60BA63B-AF95-42A4-BD89-715999C85270}">
      <dgm:prSet/>
      <dgm:spPr/>
      <dgm:t>
        <a:bodyPr/>
        <a:lstStyle/>
        <a:p>
          <a:endParaRPr lang="en-US"/>
        </a:p>
      </dgm:t>
    </dgm:pt>
    <dgm:pt modelId="{B5B82D7C-3851-47A6-8871-2F7C91A241B7}">
      <dgm:prSet custT="1"/>
      <dgm:spPr/>
      <dgm:t>
        <a:bodyPr/>
        <a:lstStyle/>
        <a:p>
          <a:pPr>
            <a:lnSpc>
              <a:spcPct val="100000"/>
            </a:lnSpc>
          </a:pPr>
          <a:r>
            <a:rPr lang="en-US" sz="1600" b="1" i="0">
              <a:latin typeface="Calibri" panose="020F0502020204030204" pitchFamily="34" charset="0"/>
              <a:ea typeface="Calibri" panose="020F0502020204030204" pitchFamily="34" charset="0"/>
              <a:cs typeface="Calibri" panose="020F0502020204030204" pitchFamily="34" charset="0"/>
            </a:rPr>
            <a:t>The Guilt-Tripper.</a:t>
          </a:r>
          <a:r>
            <a:rPr lang="en-US" sz="1600" b="0" i="0">
              <a:latin typeface="Calibri" panose="020F0502020204030204" pitchFamily="34" charset="0"/>
              <a:ea typeface="Calibri" panose="020F0502020204030204" pitchFamily="34" charset="0"/>
              <a:cs typeface="Calibri" panose="020F0502020204030204" pitchFamily="34" charset="0"/>
            </a:rPr>
            <a:t> This critic can take various forms. On the one hand it may hold you accountable for hurting others by making sure that behaviour/action is often front of mind in the service of that behaviour not being repeated. It may also hold fears about you being outcast as it holds you to standards of behaviour set by your family, community, or cultural group.</a:t>
          </a:r>
          <a:endParaRPr lang="en-US" sz="1600" dirty="0">
            <a:latin typeface="Calibri" panose="020F0502020204030204" pitchFamily="34" charset="0"/>
            <a:ea typeface="Calibri" panose="020F0502020204030204" pitchFamily="34" charset="0"/>
            <a:cs typeface="Calibri" panose="020F0502020204030204" pitchFamily="34" charset="0"/>
          </a:endParaRPr>
        </a:p>
      </dgm:t>
    </dgm:pt>
    <dgm:pt modelId="{7376478F-4472-4C04-A3B1-CE86AAFD2A11}" type="parTrans" cxnId="{EABBFE29-E4AD-46B4-A210-6B0C054473B8}">
      <dgm:prSet/>
      <dgm:spPr/>
      <dgm:t>
        <a:bodyPr/>
        <a:lstStyle/>
        <a:p>
          <a:endParaRPr lang="en-US"/>
        </a:p>
      </dgm:t>
    </dgm:pt>
    <dgm:pt modelId="{CFBE4535-700F-4174-AA74-F0672D4DD3DE}" type="sibTrans" cxnId="{EABBFE29-E4AD-46B4-A210-6B0C054473B8}">
      <dgm:prSet/>
      <dgm:spPr/>
      <dgm:t>
        <a:bodyPr/>
        <a:lstStyle/>
        <a:p>
          <a:endParaRPr lang="en-US"/>
        </a:p>
      </dgm:t>
    </dgm:pt>
    <dgm:pt modelId="{3DEF6271-EFFE-459D-A2AC-66D16BD08B20}">
      <dgm:prSet custT="1"/>
      <dgm:spPr/>
      <dgm:t>
        <a:bodyPr/>
        <a:lstStyle/>
        <a:p>
          <a:pPr>
            <a:lnSpc>
              <a:spcPct val="100000"/>
            </a:lnSpc>
          </a:pPr>
          <a:r>
            <a:rPr lang="en-US" sz="1600" b="1" i="0" dirty="0">
              <a:latin typeface="Calibri" panose="020F0502020204030204" pitchFamily="34" charset="0"/>
              <a:ea typeface="Calibri" panose="020F0502020204030204" pitchFamily="34" charset="0"/>
              <a:cs typeface="Calibri" panose="020F0502020204030204" pitchFamily="34" charset="0"/>
            </a:rPr>
            <a:t>The Conformist.</a:t>
          </a:r>
          <a:r>
            <a:rPr lang="en-US" sz="1600" b="0" i="0" dirty="0">
              <a:latin typeface="Calibri" panose="020F0502020204030204" pitchFamily="34" charset="0"/>
              <a:ea typeface="Calibri" panose="020F0502020204030204" pitchFamily="34" charset="0"/>
              <a:cs typeface="Calibri" panose="020F0502020204030204" pitchFamily="34" charset="0"/>
            </a:rPr>
            <a:t> I see this critic as closely related, and often working with The Guilt-Tripper. The Conformist wants you to be part of a group and seeks to get you to be liked/admired as a way to protect against abandonment. This critic will often be polarized with parts that rebel or seek to act outside group norms, fearing that you’ll be rejected or abandoned. This may be particularly true in families where being your true self has been discouraged or actively punished.</a:t>
          </a:r>
          <a:endParaRPr lang="en-US" sz="1600" dirty="0">
            <a:latin typeface="Calibri" panose="020F0502020204030204" pitchFamily="34" charset="0"/>
            <a:ea typeface="Calibri" panose="020F0502020204030204" pitchFamily="34" charset="0"/>
            <a:cs typeface="Calibri" panose="020F0502020204030204" pitchFamily="34" charset="0"/>
          </a:endParaRPr>
        </a:p>
      </dgm:t>
    </dgm:pt>
    <dgm:pt modelId="{3E90BA98-D897-4E3D-A2D6-DADBEFAC7B2A}" type="parTrans" cxnId="{65827EF0-7F48-4F5E-A1E4-0EB80FCEC265}">
      <dgm:prSet/>
      <dgm:spPr/>
      <dgm:t>
        <a:bodyPr/>
        <a:lstStyle/>
        <a:p>
          <a:endParaRPr lang="en-US"/>
        </a:p>
      </dgm:t>
    </dgm:pt>
    <dgm:pt modelId="{2F88BA54-346D-416A-96CA-C33193202891}" type="sibTrans" cxnId="{65827EF0-7F48-4F5E-A1E4-0EB80FCEC265}">
      <dgm:prSet/>
      <dgm:spPr/>
      <dgm:t>
        <a:bodyPr/>
        <a:lstStyle/>
        <a:p>
          <a:endParaRPr lang="en-US"/>
        </a:p>
      </dgm:t>
    </dgm:pt>
    <dgm:pt modelId="{9EBEB59F-043A-4252-8958-E5A8FD5386B1}" type="pres">
      <dgm:prSet presAssocID="{6131FEDE-D070-4721-A6AD-0A53FC5E80CB}" presName="root" presStyleCnt="0">
        <dgm:presLayoutVars>
          <dgm:dir/>
          <dgm:resizeHandles val="exact"/>
        </dgm:presLayoutVars>
      </dgm:prSet>
      <dgm:spPr/>
    </dgm:pt>
    <dgm:pt modelId="{C746F8D0-D330-4C18-A2F8-F724A576ACA2}" type="pres">
      <dgm:prSet presAssocID="{0C0FF301-DAF7-41C8-BD76-A8783E3F8870}" presName="compNode" presStyleCnt="0"/>
      <dgm:spPr/>
    </dgm:pt>
    <dgm:pt modelId="{86611BE6-9CB3-4128-8DBB-509846EAFB0D}" type="pres">
      <dgm:prSet presAssocID="{0C0FF301-DAF7-41C8-BD76-A8783E3F8870}" presName="bgRect" presStyleLbl="bgShp" presStyleIdx="0" presStyleCnt="3" custLinFactNeighborX="-286" custLinFactNeighborY="1429"/>
      <dgm:spPr/>
    </dgm:pt>
    <dgm:pt modelId="{5B848B1A-AB4B-435A-BE90-98DB7DCD11F2}" type="pres">
      <dgm:prSet presAssocID="{0C0FF301-DAF7-41C8-BD76-A8783E3F887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ainbow"/>
        </a:ext>
      </dgm:extLst>
    </dgm:pt>
    <dgm:pt modelId="{B26ED783-E47E-4133-A08B-7FF0C86E817D}" type="pres">
      <dgm:prSet presAssocID="{0C0FF301-DAF7-41C8-BD76-A8783E3F8870}" presName="spaceRect" presStyleCnt="0"/>
      <dgm:spPr/>
    </dgm:pt>
    <dgm:pt modelId="{7B18EFC1-2714-4A5C-B3C6-A34D11915EC4}" type="pres">
      <dgm:prSet presAssocID="{0C0FF301-DAF7-41C8-BD76-A8783E3F8870}" presName="parTx" presStyleLbl="revTx" presStyleIdx="0" presStyleCnt="3">
        <dgm:presLayoutVars>
          <dgm:chMax val="0"/>
          <dgm:chPref val="0"/>
        </dgm:presLayoutVars>
      </dgm:prSet>
      <dgm:spPr/>
    </dgm:pt>
    <dgm:pt modelId="{76CB4DE7-79EF-4B32-9923-8E16301BA9D9}" type="pres">
      <dgm:prSet presAssocID="{301A83F6-FC5F-47DF-B10C-0A86E70055F6}" presName="sibTrans" presStyleCnt="0"/>
      <dgm:spPr/>
    </dgm:pt>
    <dgm:pt modelId="{2D32FB84-CDDF-4B1E-B91D-8B18316C6E9F}" type="pres">
      <dgm:prSet presAssocID="{B5B82D7C-3851-47A6-8871-2F7C91A241B7}" presName="compNode" presStyleCnt="0"/>
      <dgm:spPr/>
    </dgm:pt>
    <dgm:pt modelId="{2837ECE4-94B1-44EF-B386-FE8343A84BF5}" type="pres">
      <dgm:prSet presAssocID="{B5B82D7C-3851-47A6-8871-2F7C91A241B7}" presName="bgRect" presStyleLbl="bgShp" presStyleIdx="1" presStyleCnt="3"/>
      <dgm:spPr/>
    </dgm:pt>
    <dgm:pt modelId="{1C878680-37A6-4E1F-93C1-39A60CE32A77}" type="pres">
      <dgm:prSet presAssocID="{B5B82D7C-3851-47A6-8871-2F7C91A241B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fused Person"/>
        </a:ext>
      </dgm:extLst>
    </dgm:pt>
    <dgm:pt modelId="{D0DD61A6-C5B9-4DC5-B8D9-CE949299A2D7}" type="pres">
      <dgm:prSet presAssocID="{B5B82D7C-3851-47A6-8871-2F7C91A241B7}" presName="spaceRect" presStyleCnt="0"/>
      <dgm:spPr/>
    </dgm:pt>
    <dgm:pt modelId="{9350D5BD-BFEB-4E62-B37F-4E7239AE3EF0}" type="pres">
      <dgm:prSet presAssocID="{B5B82D7C-3851-47A6-8871-2F7C91A241B7}" presName="parTx" presStyleLbl="revTx" presStyleIdx="1" presStyleCnt="3">
        <dgm:presLayoutVars>
          <dgm:chMax val="0"/>
          <dgm:chPref val="0"/>
        </dgm:presLayoutVars>
      </dgm:prSet>
      <dgm:spPr/>
    </dgm:pt>
    <dgm:pt modelId="{E90955FF-CD57-4A36-82C1-B6A772834457}" type="pres">
      <dgm:prSet presAssocID="{CFBE4535-700F-4174-AA74-F0672D4DD3DE}" presName="sibTrans" presStyleCnt="0"/>
      <dgm:spPr/>
    </dgm:pt>
    <dgm:pt modelId="{4740BE24-4E89-4291-B44E-A0FFF0621BCC}" type="pres">
      <dgm:prSet presAssocID="{3DEF6271-EFFE-459D-A2AC-66D16BD08B20}" presName="compNode" presStyleCnt="0"/>
      <dgm:spPr/>
    </dgm:pt>
    <dgm:pt modelId="{83D1DE3C-DA2F-4FC4-B567-D13D813467E9}" type="pres">
      <dgm:prSet presAssocID="{3DEF6271-EFFE-459D-A2AC-66D16BD08B20}" presName="bgRect" presStyleLbl="bgShp" presStyleIdx="2" presStyleCnt="3"/>
      <dgm:spPr/>
    </dgm:pt>
    <dgm:pt modelId="{CD68950F-A2A2-4948-9436-0BE030DCF27C}" type="pres">
      <dgm:prSet presAssocID="{3DEF6271-EFFE-459D-A2AC-66D16BD08B2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Irritant"/>
        </a:ext>
      </dgm:extLst>
    </dgm:pt>
    <dgm:pt modelId="{6BA0750B-5979-4DA8-8FB6-74AF9BF2B081}" type="pres">
      <dgm:prSet presAssocID="{3DEF6271-EFFE-459D-A2AC-66D16BD08B20}" presName="spaceRect" presStyleCnt="0"/>
      <dgm:spPr/>
    </dgm:pt>
    <dgm:pt modelId="{833C018A-9688-466A-899F-820F85BF17FF}" type="pres">
      <dgm:prSet presAssocID="{3DEF6271-EFFE-459D-A2AC-66D16BD08B20}" presName="parTx" presStyleLbl="revTx" presStyleIdx="2" presStyleCnt="3">
        <dgm:presLayoutVars>
          <dgm:chMax val="0"/>
          <dgm:chPref val="0"/>
        </dgm:presLayoutVars>
      </dgm:prSet>
      <dgm:spPr/>
    </dgm:pt>
  </dgm:ptLst>
  <dgm:cxnLst>
    <dgm:cxn modelId="{48CEA319-2F47-45EC-BA35-CCB077C9949E}" type="presOf" srcId="{3DEF6271-EFFE-459D-A2AC-66D16BD08B20}" destId="{833C018A-9688-466A-899F-820F85BF17FF}" srcOrd="0" destOrd="0" presId="urn:microsoft.com/office/officeart/2018/2/layout/IconVerticalSolidList"/>
    <dgm:cxn modelId="{EABBFE29-E4AD-46B4-A210-6B0C054473B8}" srcId="{6131FEDE-D070-4721-A6AD-0A53FC5E80CB}" destId="{B5B82D7C-3851-47A6-8871-2F7C91A241B7}" srcOrd="1" destOrd="0" parTransId="{7376478F-4472-4C04-A3B1-CE86AAFD2A11}" sibTransId="{CFBE4535-700F-4174-AA74-F0672D4DD3DE}"/>
    <dgm:cxn modelId="{2A0DD42C-AEAD-47E7-BDF6-908EA34177C5}" type="presOf" srcId="{6131FEDE-D070-4721-A6AD-0A53FC5E80CB}" destId="{9EBEB59F-043A-4252-8958-E5A8FD5386B1}" srcOrd="0" destOrd="0" presId="urn:microsoft.com/office/officeart/2018/2/layout/IconVerticalSolidList"/>
    <dgm:cxn modelId="{E60BA63B-AF95-42A4-BD89-715999C85270}" srcId="{6131FEDE-D070-4721-A6AD-0A53FC5E80CB}" destId="{0C0FF301-DAF7-41C8-BD76-A8783E3F8870}" srcOrd="0" destOrd="0" parTransId="{9865F9B4-6366-4904-B7CD-F09464E090FC}" sibTransId="{301A83F6-FC5F-47DF-B10C-0A86E70055F6}"/>
    <dgm:cxn modelId="{32010754-C4B1-4614-A9E3-C6A9C9E62599}" type="presOf" srcId="{B5B82D7C-3851-47A6-8871-2F7C91A241B7}" destId="{9350D5BD-BFEB-4E62-B37F-4E7239AE3EF0}" srcOrd="0" destOrd="0" presId="urn:microsoft.com/office/officeart/2018/2/layout/IconVerticalSolidList"/>
    <dgm:cxn modelId="{E5E8DEA3-3B8A-4B99-91D1-8AEE40C59C36}" type="presOf" srcId="{0C0FF301-DAF7-41C8-BD76-A8783E3F8870}" destId="{7B18EFC1-2714-4A5C-B3C6-A34D11915EC4}" srcOrd="0" destOrd="0" presId="urn:microsoft.com/office/officeart/2018/2/layout/IconVerticalSolidList"/>
    <dgm:cxn modelId="{65827EF0-7F48-4F5E-A1E4-0EB80FCEC265}" srcId="{6131FEDE-D070-4721-A6AD-0A53FC5E80CB}" destId="{3DEF6271-EFFE-459D-A2AC-66D16BD08B20}" srcOrd="2" destOrd="0" parTransId="{3E90BA98-D897-4E3D-A2D6-DADBEFAC7B2A}" sibTransId="{2F88BA54-346D-416A-96CA-C33193202891}"/>
    <dgm:cxn modelId="{406AA933-E87B-41CE-8480-26561BCC9AC0}" type="presParOf" srcId="{9EBEB59F-043A-4252-8958-E5A8FD5386B1}" destId="{C746F8D0-D330-4C18-A2F8-F724A576ACA2}" srcOrd="0" destOrd="0" presId="urn:microsoft.com/office/officeart/2018/2/layout/IconVerticalSolidList"/>
    <dgm:cxn modelId="{42AE0BFA-C156-4A78-AE70-866AF0CD40D9}" type="presParOf" srcId="{C746F8D0-D330-4C18-A2F8-F724A576ACA2}" destId="{86611BE6-9CB3-4128-8DBB-509846EAFB0D}" srcOrd="0" destOrd="0" presId="urn:microsoft.com/office/officeart/2018/2/layout/IconVerticalSolidList"/>
    <dgm:cxn modelId="{7DF1316D-6E59-40B5-BA38-594E739EC31B}" type="presParOf" srcId="{C746F8D0-D330-4C18-A2F8-F724A576ACA2}" destId="{5B848B1A-AB4B-435A-BE90-98DB7DCD11F2}" srcOrd="1" destOrd="0" presId="urn:microsoft.com/office/officeart/2018/2/layout/IconVerticalSolidList"/>
    <dgm:cxn modelId="{8CBA0E27-4DEB-447C-B6F8-FF8FD8CE75F1}" type="presParOf" srcId="{C746F8D0-D330-4C18-A2F8-F724A576ACA2}" destId="{B26ED783-E47E-4133-A08B-7FF0C86E817D}" srcOrd="2" destOrd="0" presId="urn:microsoft.com/office/officeart/2018/2/layout/IconVerticalSolidList"/>
    <dgm:cxn modelId="{40B6079F-B001-40E7-A4E6-BAE784475A1F}" type="presParOf" srcId="{C746F8D0-D330-4C18-A2F8-F724A576ACA2}" destId="{7B18EFC1-2714-4A5C-B3C6-A34D11915EC4}" srcOrd="3" destOrd="0" presId="urn:microsoft.com/office/officeart/2018/2/layout/IconVerticalSolidList"/>
    <dgm:cxn modelId="{3E07F078-90CD-4932-A879-ED0D16C39DEA}" type="presParOf" srcId="{9EBEB59F-043A-4252-8958-E5A8FD5386B1}" destId="{76CB4DE7-79EF-4B32-9923-8E16301BA9D9}" srcOrd="1" destOrd="0" presId="urn:microsoft.com/office/officeart/2018/2/layout/IconVerticalSolidList"/>
    <dgm:cxn modelId="{1D346B02-D533-4BB9-9FE6-CACF27DA95CB}" type="presParOf" srcId="{9EBEB59F-043A-4252-8958-E5A8FD5386B1}" destId="{2D32FB84-CDDF-4B1E-B91D-8B18316C6E9F}" srcOrd="2" destOrd="0" presId="urn:microsoft.com/office/officeart/2018/2/layout/IconVerticalSolidList"/>
    <dgm:cxn modelId="{54E8B404-9B88-4CAB-AA45-79FF73BF7AD9}" type="presParOf" srcId="{2D32FB84-CDDF-4B1E-B91D-8B18316C6E9F}" destId="{2837ECE4-94B1-44EF-B386-FE8343A84BF5}" srcOrd="0" destOrd="0" presId="urn:microsoft.com/office/officeart/2018/2/layout/IconVerticalSolidList"/>
    <dgm:cxn modelId="{6B630152-36FF-46EC-9EA0-0A7CA33B0E1A}" type="presParOf" srcId="{2D32FB84-CDDF-4B1E-B91D-8B18316C6E9F}" destId="{1C878680-37A6-4E1F-93C1-39A60CE32A77}" srcOrd="1" destOrd="0" presId="urn:microsoft.com/office/officeart/2018/2/layout/IconVerticalSolidList"/>
    <dgm:cxn modelId="{F84D5E9B-F641-4357-9B77-FAD7058530D9}" type="presParOf" srcId="{2D32FB84-CDDF-4B1E-B91D-8B18316C6E9F}" destId="{D0DD61A6-C5B9-4DC5-B8D9-CE949299A2D7}" srcOrd="2" destOrd="0" presId="urn:microsoft.com/office/officeart/2018/2/layout/IconVerticalSolidList"/>
    <dgm:cxn modelId="{8A6731D9-6A3E-4B01-8248-309B9650A86E}" type="presParOf" srcId="{2D32FB84-CDDF-4B1E-B91D-8B18316C6E9F}" destId="{9350D5BD-BFEB-4E62-B37F-4E7239AE3EF0}" srcOrd="3" destOrd="0" presId="urn:microsoft.com/office/officeart/2018/2/layout/IconVerticalSolidList"/>
    <dgm:cxn modelId="{FED799E8-A65A-4131-BF3F-1660825E0D95}" type="presParOf" srcId="{9EBEB59F-043A-4252-8958-E5A8FD5386B1}" destId="{E90955FF-CD57-4A36-82C1-B6A772834457}" srcOrd="3" destOrd="0" presId="urn:microsoft.com/office/officeart/2018/2/layout/IconVerticalSolidList"/>
    <dgm:cxn modelId="{FFE7E0F5-9C46-47C4-B6B9-E5EFE9AB9F7B}" type="presParOf" srcId="{9EBEB59F-043A-4252-8958-E5A8FD5386B1}" destId="{4740BE24-4E89-4291-B44E-A0FFF0621BCC}" srcOrd="4" destOrd="0" presId="urn:microsoft.com/office/officeart/2018/2/layout/IconVerticalSolidList"/>
    <dgm:cxn modelId="{C11DFF7D-B1FE-4D35-8066-7CB5A8CC7459}" type="presParOf" srcId="{4740BE24-4E89-4291-B44E-A0FFF0621BCC}" destId="{83D1DE3C-DA2F-4FC4-B567-D13D813467E9}" srcOrd="0" destOrd="0" presId="urn:microsoft.com/office/officeart/2018/2/layout/IconVerticalSolidList"/>
    <dgm:cxn modelId="{1B9126B4-6C4E-4AC9-9D94-522FD659D52E}" type="presParOf" srcId="{4740BE24-4E89-4291-B44E-A0FFF0621BCC}" destId="{CD68950F-A2A2-4948-9436-0BE030DCF27C}" srcOrd="1" destOrd="0" presId="urn:microsoft.com/office/officeart/2018/2/layout/IconVerticalSolidList"/>
    <dgm:cxn modelId="{E5A809AB-0F5D-4802-985D-F5D8E486D790}" type="presParOf" srcId="{4740BE24-4E89-4291-B44E-A0FFF0621BCC}" destId="{6BA0750B-5979-4DA8-8FB6-74AF9BF2B081}" srcOrd="2" destOrd="0" presId="urn:microsoft.com/office/officeart/2018/2/layout/IconVerticalSolidList"/>
    <dgm:cxn modelId="{A51328FF-C0AB-48D2-B91B-27094A4A7C7D}" type="presParOf" srcId="{4740BE24-4E89-4291-B44E-A0FFF0621BCC}" destId="{833C018A-9688-466A-899F-820F85BF17F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9D5EDF-F734-490D-99D6-947080164B9D}"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9F44F9A3-62CF-4827-839D-6F8BFBB2A52B}">
      <dgm:prSet/>
      <dgm:spPr/>
      <dgm:t>
        <a:bodyPr/>
        <a:lstStyle/>
        <a:p>
          <a:r>
            <a:rPr lang="en-US" b="0" i="0" dirty="0">
              <a:latin typeface="Calibri" panose="020F0502020204030204" pitchFamily="34" charset="0"/>
              <a:ea typeface="Calibri" panose="020F0502020204030204" pitchFamily="34" charset="0"/>
              <a:cs typeface="Calibri" panose="020F0502020204030204" pitchFamily="34" charset="0"/>
            </a:rPr>
            <a:t>The goal of IFS is to help clients </a:t>
          </a:r>
          <a:r>
            <a:rPr lang="en-US" b="0" i="0" dirty="0">
              <a:solidFill>
                <a:schemeClr val="tx1"/>
              </a:solidFill>
              <a:latin typeface="Calibri" panose="020F0502020204030204" pitchFamily="34" charset="0"/>
              <a:ea typeface="Calibri" panose="020F0502020204030204" pitchFamily="34" charset="0"/>
              <a:cs typeface="Calibri" panose="020F0502020204030204" pitchFamily="34" charset="0"/>
            </a:rPr>
            <a:t>access Self </a:t>
          </a:r>
          <a:r>
            <a:rPr lang="en-US" b="0" i="0" dirty="0">
              <a:latin typeface="Calibri" panose="020F0502020204030204" pitchFamily="34" charset="0"/>
              <a:ea typeface="Calibri" panose="020F0502020204030204" pitchFamily="34" charset="0"/>
              <a:cs typeface="Calibri" panose="020F0502020204030204" pitchFamily="34" charset="0"/>
            </a:rPr>
            <a:t>so that they can heal wounded parts and bring their minds into balance.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02D39A43-C9C0-43A3-8DB2-FC2A1D2B414C}" type="parTrans" cxnId="{C0E95262-2DF7-466A-A06F-4254F15AB7C7}">
      <dgm:prSet/>
      <dgm:spPr/>
      <dgm:t>
        <a:bodyPr/>
        <a:lstStyle/>
        <a:p>
          <a:endParaRPr lang="en-US"/>
        </a:p>
      </dgm:t>
    </dgm:pt>
    <dgm:pt modelId="{337AE105-BCDC-467C-9567-7E199584FBB5}" type="sibTrans" cxnId="{C0E95262-2DF7-466A-A06F-4254F15AB7C7}">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A0F760E-F794-497B-A15D-6A4FFEDBDD63}">
      <dgm:prSet/>
      <dgm:spPr/>
      <dgm:t>
        <a:bodyPr/>
        <a:lstStyle/>
        <a:p>
          <a:r>
            <a:rPr lang="en-US" b="0" i="0" dirty="0">
              <a:latin typeface="Calibri" panose="020F0502020204030204" pitchFamily="34" charset="0"/>
              <a:ea typeface="Calibri" panose="020F0502020204030204" pitchFamily="34" charset="0"/>
              <a:cs typeface="Calibri" panose="020F0502020204030204" pitchFamily="34" charset="0"/>
            </a:rPr>
            <a:t>To achieve </a:t>
          </a:r>
          <a:r>
            <a:rPr lang="en-US" b="0" i="0" dirty="0">
              <a:solidFill>
                <a:schemeClr val="tx1"/>
              </a:solidFill>
              <a:latin typeface="Calibri" panose="020F0502020204030204" pitchFamily="34" charset="0"/>
              <a:ea typeface="Calibri" panose="020F0502020204030204" pitchFamily="34" charset="0"/>
              <a:cs typeface="Calibri" panose="020F0502020204030204" pitchFamily="34" charset="0"/>
            </a:rPr>
            <a:t>balance and harmony </a:t>
          </a:r>
          <a:r>
            <a:rPr lang="en-US" b="0" i="0" dirty="0">
              <a:latin typeface="Calibri" panose="020F0502020204030204" pitchFamily="34" charset="0"/>
              <a:ea typeface="Calibri" panose="020F0502020204030204" pitchFamily="34" charset="0"/>
              <a:cs typeface="Calibri" panose="020F0502020204030204" pitchFamily="34" charset="0"/>
            </a:rPr>
            <a:t>within the internal system</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6B33BFED-D96E-46C9-8231-553A6E494D57}" type="parTrans" cxnId="{AA70606B-B5C9-44CE-BE25-0FED75A0338A}">
      <dgm:prSet/>
      <dgm:spPr/>
      <dgm:t>
        <a:bodyPr/>
        <a:lstStyle/>
        <a:p>
          <a:endParaRPr lang="en-US"/>
        </a:p>
      </dgm:t>
    </dgm:pt>
    <dgm:pt modelId="{147A4E72-13BF-464A-AC08-1239E0D2E772}" type="sibTrans" cxnId="{AA70606B-B5C9-44CE-BE25-0FED75A0338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185AEEE-8622-4100-BCF7-FD1DD55EE1DD}">
      <dgm:prSet/>
      <dgm:spPr/>
      <dgm:t>
        <a:bodyPr/>
        <a:lstStyle/>
        <a:p>
          <a:r>
            <a:rPr lang="en-US" b="0" i="0" dirty="0">
              <a:latin typeface="Calibri" panose="020F0502020204030204" pitchFamily="34" charset="0"/>
              <a:ea typeface="Calibri" panose="020F0502020204030204" pitchFamily="34" charset="0"/>
              <a:cs typeface="Calibri" panose="020F0502020204030204" pitchFamily="34" charset="0"/>
            </a:rPr>
            <a:t>To </a:t>
          </a:r>
          <a:r>
            <a:rPr lang="en-US" b="0" i="0" dirty="0">
              <a:solidFill>
                <a:schemeClr val="tx1"/>
              </a:solidFill>
              <a:latin typeface="Calibri" panose="020F0502020204030204" pitchFamily="34" charset="0"/>
              <a:ea typeface="Calibri" panose="020F0502020204030204" pitchFamily="34" charset="0"/>
              <a:cs typeface="Calibri" panose="020F0502020204030204" pitchFamily="34" charset="0"/>
            </a:rPr>
            <a:t>differentiate and elevate the Self </a:t>
          </a:r>
          <a:r>
            <a:rPr lang="en-US" b="0" i="0" dirty="0">
              <a:latin typeface="Calibri" panose="020F0502020204030204" pitchFamily="34" charset="0"/>
              <a:ea typeface="Calibri" panose="020F0502020204030204" pitchFamily="34" charset="0"/>
              <a:cs typeface="Calibri" panose="020F0502020204030204" pitchFamily="34" charset="0"/>
            </a:rPr>
            <a:t>so it can be an effective leader in the system</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9980BD10-F586-4801-BF44-C4A7452BFEC2}" type="parTrans" cxnId="{1841F538-E4DD-49FF-B695-EC1793F50B80}">
      <dgm:prSet/>
      <dgm:spPr/>
      <dgm:t>
        <a:bodyPr/>
        <a:lstStyle/>
        <a:p>
          <a:endParaRPr lang="en-US"/>
        </a:p>
      </dgm:t>
    </dgm:pt>
    <dgm:pt modelId="{B77E0E53-ADA7-492A-A622-DBB244CE1559}" type="sibTrans" cxnId="{1841F538-E4DD-49FF-B695-EC1793F50B8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43367D1-B224-4784-A0F1-B99231D36B88}">
      <dgm:prSet/>
      <dgm:spPr/>
      <dgm:t>
        <a:bodyPr/>
        <a:lstStyle/>
        <a:p>
          <a:r>
            <a:rPr lang="en-US" b="0" i="0" dirty="0">
              <a:latin typeface="Calibri" panose="020F0502020204030204" pitchFamily="34" charset="0"/>
              <a:ea typeface="Calibri" panose="020F0502020204030204" pitchFamily="34" charset="0"/>
              <a:cs typeface="Calibri" panose="020F0502020204030204" pitchFamily="34" charset="0"/>
            </a:rPr>
            <a:t>When the </a:t>
          </a:r>
          <a:r>
            <a:rPr lang="en-US" b="0" i="0" dirty="0">
              <a:solidFill>
                <a:schemeClr val="tx1"/>
              </a:solidFill>
              <a:latin typeface="Calibri" panose="020F0502020204030204" pitchFamily="34" charset="0"/>
              <a:ea typeface="Calibri" panose="020F0502020204030204" pitchFamily="34" charset="0"/>
              <a:cs typeface="Calibri" panose="020F0502020204030204" pitchFamily="34" charset="0"/>
            </a:rPr>
            <a:t>Self is in the lead</a:t>
          </a:r>
          <a:r>
            <a:rPr lang="en-US" b="0" i="0" dirty="0">
              <a:latin typeface="Calibri" panose="020F0502020204030204" pitchFamily="34" charset="0"/>
              <a:ea typeface="Calibri" panose="020F0502020204030204" pitchFamily="34" charset="0"/>
              <a:cs typeface="Calibri" panose="020F0502020204030204" pitchFamily="34" charset="0"/>
            </a:rPr>
            <a:t>, the </a:t>
          </a:r>
          <a:r>
            <a:rPr lang="en-US" b="0" i="0" dirty="0">
              <a:solidFill>
                <a:schemeClr val="tx1"/>
              </a:solidFill>
              <a:latin typeface="Calibri" panose="020F0502020204030204" pitchFamily="34" charset="0"/>
              <a:ea typeface="Calibri" panose="020F0502020204030204" pitchFamily="34" charset="0"/>
              <a:cs typeface="Calibri" panose="020F0502020204030204" pitchFamily="34" charset="0"/>
            </a:rPr>
            <a:t>parts will provide input to the Self </a:t>
          </a:r>
          <a:r>
            <a:rPr lang="en-US" b="0" i="0" dirty="0">
              <a:latin typeface="Calibri" panose="020F0502020204030204" pitchFamily="34" charset="0"/>
              <a:ea typeface="Calibri" panose="020F0502020204030204" pitchFamily="34" charset="0"/>
              <a:cs typeface="Calibri" panose="020F0502020204030204" pitchFamily="34" charset="0"/>
            </a:rPr>
            <a:t>but will respect the leadership and ultimate decision making of the Self.</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0711571C-25DF-48B9-BB45-DEE70814D7C9}" type="parTrans" cxnId="{FB9AAB7E-6910-4540-B3FC-7429D89E5C6A}">
      <dgm:prSet/>
      <dgm:spPr/>
      <dgm:t>
        <a:bodyPr/>
        <a:lstStyle/>
        <a:p>
          <a:endParaRPr lang="en-US"/>
        </a:p>
      </dgm:t>
    </dgm:pt>
    <dgm:pt modelId="{A543C55E-E027-4225-8697-BD5F3FE1A41F}" type="sibTrans" cxnId="{FB9AAB7E-6910-4540-B3FC-7429D89E5C6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A7B9B2B-7FD3-4E89-B1D0-6851088BFD81}">
      <dgm:prSet/>
      <dgm:spPr/>
      <dgm:t>
        <a:bodyPr/>
        <a:lstStyle/>
        <a:p>
          <a:r>
            <a:rPr lang="en-US" b="0" i="0" dirty="0">
              <a:latin typeface="Calibri" panose="020F0502020204030204" pitchFamily="34" charset="0"/>
              <a:ea typeface="Calibri" panose="020F0502020204030204" pitchFamily="34" charset="0"/>
              <a:cs typeface="Calibri" panose="020F0502020204030204" pitchFamily="34" charset="0"/>
            </a:rPr>
            <a:t>All parts will exist and lend talents that reflect their </a:t>
          </a:r>
          <a:r>
            <a:rPr lang="en-US" b="0" i="0" dirty="0">
              <a:solidFill>
                <a:schemeClr val="tx1"/>
              </a:solidFill>
              <a:latin typeface="Calibri" panose="020F0502020204030204" pitchFamily="34" charset="0"/>
              <a:ea typeface="Calibri" panose="020F0502020204030204" pitchFamily="34" charset="0"/>
              <a:cs typeface="Calibri" panose="020F0502020204030204" pitchFamily="34" charset="0"/>
            </a:rPr>
            <a:t>non-extreme intentions.</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9A0005F1-3B34-42E4-846C-BC17B179D484}" type="parTrans" cxnId="{EE9BB120-79C7-4D77-B78D-200A4E3A90DD}">
      <dgm:prSet/>
      <dgm:spPr/>
      <dgm:t>
        <a:bodyPr/>
        <a:lstStyle/>
        <a:p>
          <a:endParaRPr lang="en-US"/>
        </a:p>
      </dgm:t>
    </dgm:pt>
    <dgm:pt modelId="{608C1A11-25A0-4905-B1A3-03074D3D7C88}" type="sibTrans" cxnId="{EE9BB120-79C7-4D77-B78D-200A4E3A90DD}">
      <dgm:prSet/>
      <dgm:spPr/>
      <dgm:t>
        <a:bodyPr/>
        <a:lstStyle/>
        <a:p>
          <a:endParaRPr lang="en-US"/>
        </a:p>
      </dgm:t>
    </dgm:pt>
    <dgm:pt modelId="{EF9B1EE9-98A7-4E14-99F2-92FBC9B0982D}" type="pres">
      <dgm:prSet presAssocID="{519D5EDF-F734-490D-99D6-947080164B9D}" presName="Name0" presStyleCnt="0">
        <dgm:presLayoutVars>
          <dgm:dir/>
          <dgm:resizeHandles val="exact"/>
        </dgm:presLayoutVars>
      </dgm:prSet>
      <dgm:spPr/>
    </dgm:pt>
    <dgm:pt modelId="{0CEAFBBF-2A95-4272-ADBB-2E38EDD6C39F}" type="pres">
      <dgm:prSet presAssocID="{9F44F9A3-62CF-4827-839D-6F8BFBB2A52B}" presName="node" presStyleLbl="node1" presStyleIdx="0" presStyleCnt="5">
        <dgm:presLayoutVars>
          <dgm:bulletEnabled val="1"/>
        </dgm:presLayoutVars>
      </dgm:prSet>
      <dgm:spPr/>
    </dgm:pt>
    <dgm:pt modelId="{499A77B2-9081-4B0D-A3AE-E54492377615}" type="pres">
      <dgm:prSet presAssocID="{337AE105-BCDC-467C-9567-7E199584FBB5}" presName="sibTrans" presStyleLbl="sibTrans1D1" presStyleIdx="0" presStyleCnt="4"/>
      <dgm:spPr/>
    </dgm:pt>
    <dgm:pt modelId="{24FE9F01-9FD0-4277-A5FB-003B26650D59}" type="pres">
      <dgm:prSet presAssocID="{337AE105-BCDC-467C-9567-7E199584FBB5}" presName="connectorText" presStyleLbl="sibTrans1D1" presStyleIdx="0" presStyleCnt="4"/>
      <dgm:spPr/>
    </dgm:pt>
    <dgm:pt modelId="{4953A63C-2992-44C3-AFE9-841FC28B2276}" type="pres">
      <dgm:prSet presAssocID="{FA0F760E-F794-497B-A15D-6A4FFEDBDD63}" presName="node" presStyleLbl="node1" presStyleIdx="1" presStyleCnt="5">
        <dgm:presLayoutVars>
          <dgm:bulletEnabled val="1"/>
        </dgm:presLayoutVars>
      </dgm:prSet>
      <dgm:spPr/>
    </dgm:pt>
    <dgm:pt modelId="{2741047D-A7CA-4A2E-9DA6-94F52A3C8C0E}" type="pres">
      <dgm:prSet presAssocID="{147A4E72-13BF-464A-AC08-1239E0D2E772}" presName="sibTrans" presStyleLbl="sibTrans1D1" presStyleIdx="1" presStyleCnt="4"/>
      <dgm:spPr/>
    </dgm:pt>
    <dgm:pt modelId="{DDAFF52B-CB3A-4533-8701-274367F1C9C8}" type="pres">
      <dgm:prSet presAssocID="{147A4E72-13BF-464A-AC08-1239E0D2E772}" presName="connectorText" presStyleLbl="sibTrans1D1" presStyleIdx="1" presStyleCnt="4"/>
      <dgm:spPr/>
    </dgm:pt>
    <dgm:pt modelId="{3B6FFC78-5DCE-4B91-BADF-2179E3516258}" type="pres">
      <dgm:prSet presAssocID="{C185AEEE-8622-4100-BCF7-FD1DD55EE1DD}" presName="node" presStyleLbl="node1" presStyleIdx="2" presStyleCnt="5">
        <dgm:presLayoutVars>
          <dgm:bulletEnabled val="1"/>
        </dgm:presLayoutVars>
      </dgm:prSet>
      <dgm:spPr/>
    </dgm:pt>
    <dgm:pt modelId="{8AFCC4CA-F96B-416E-A59C-E0273FB138B8}" type="pres">
      <dgm:prSet presAssocID="{B77E0E53-ADA7-492A-A622-DBB244CE1559}" presName="sibTrans" presStyleLbl="sibTrans1D1" presStyleIdx="2" presStyleCnt="4"/>
      <dgm:spPr/>
    </dgm:pt>
    <dgm:pt modelId="{E651690D-B572-4C33-874D-94C5E412D64A}" type="pres">
      <dgm:prSet presAssocID="{B77E0E53-ADA7-492A-A622-DBB244CE1559}" presName="connectorText" presStyleLbl="sibTrans1D1" presStyleIdx="2" presStyleCnt="4"/>
      <dgm:spPr/>
    </dgm:pt>
    <dgm:pt modelId="{349A55E3-A6B8-4C6D-A9C5-413554551769}" type="pres">
      <dgm:prSet presAssocID="{943367D1-B224-4784-A0F1-B99231D36B88}" presName="node" presStyleLbl="node1" presStyleIdx="3" presStyleCnt="5">
        <dgm:presLayoutVars>
          <dgm:bulletEnabled val="1"/>
        </dgm:presLayoutVars>
      </dgm:prSet>
      <dgm:spPr/>
    </dgm:pt>
    <dgm:pt modelId="{BFD190F0-E220-4600-9B27-8DAC62E68BFB}" type="pres">
      <dgm:prSet presAssocID="{A543C55E-E027-4225-8697-BD5F3FE1A41F}" presName="sibTrans" presStyleLbl="sibTrans1D1" presStyleIdx="3" presStyleCnt="4"/>
      <dgm:spPr/>
    </dgm:pt>
    <dgm:pt modelId="{76645665-1257-4E4F-8662-941D264933A5}" type="pres">
      <dgm:prSet presAssocID="{A543C55E-E027-4225-8697-BD5F3FE1A41F}" presName="connectorText" presStyleLbl="sibTrans1D1" presStyleIdx="3" presStyleCnt="4"/>
      <dgm:spPr/>
    </dgm:pt>
    <dgm:pt modelId="{61B386C6-05FE-4A05-9A30-EDE8D2B34A61}" type="pres">
      <dgm:prSet presAssocID="{6A7B9B2B-7FD3-4E89-B1D0-6851088BFD81}" presName="node" presStyleLbl="node1" presStyleIdx="4" presStyleCnt="5">
        <dgm:presLayoutVars>
          <dgm:bulletEnabled val="1"/>
        </dgm:presLayoutVars>
      </dgm:prSet>
      <dgm:spPr/>
    </dgm:pt>
  </dgm:ptLst>
  <dgm:cxnLst>
    <dgm:cxn modelId="{C06A4708-52F9-457C-9FF4-6243BFE7CC8C}" type="presOf" srcId="{9F44F9A3-62CF-4827-839D-6F8BFBB2A52B}" destId="{0CEAFBBF-2A95-4272-ADBB-2E38EDD6C39F}" srcOrd="0" destOrd="0" presId="urn:microsoft.com/office/officeart/2016/7/layout/RepeatingBendingProcessNew"/>
    <dgm:cxn modelId="{61462C0B-C6FB-4250-8845-3F3B7CA54C82}" type="presOf" srcId="{B77E0E53-ADA7-492A-A622-DBB244CE1559}" destId="{E651690D-B572-4C33-874D-94C5E412D64A}" srcOrd="1" destOrd="0" presId="urn:microsoft.com/office/officeart/2016/7/layout/RepeatingBendingProcessNew"/>
    <dgm:cxn modelId="{EE9BB120-79C7-4D77-B78D-200A4E3A90DD}" srcId="{519D5EDF-F734-490D-99D6-947080164B9D}" destId="{6A7B9B2B-7FD3-4E89-B1D0-6851088BFD81}" srcOrd="4" destOrd="0" parTransId="{9A0005F1-3B34-42E4-846C-BC17B179D484}" sibTransId="{608C1A11-25A0-4905-B1A3-03074D3D7C88}"/>
    <dgm:cxn modelId="{597C8929-E8D7-4DFD-90A6-87371EECFA25}" type="presOf" srcId="{147A4E72-13BF-464A-AC08-1239E0D2E772}" destId="{DDAFF52B-CB3A-4533-8701-274367F1C9C8}" srcOrd="1" destOrd="0" presId="urn:microsoft.com/office/officeart/2016/7/layout/RepeatingBendingProcessNew"/>
    <dgm:cxn modelId="{FA863A2B-8F8B-4D19-B93B-5CBFB285EEFE}" type="presOf" srcId="{337AE105-BCDC-467C-9567-7E199584FBB5}" destId="{499A77B2-9081-4B0D-A3AE-E54492377615}" srcOrd="0" destOrd="0" presId="urn:microsoft.com/office/officeart/2016/7/layout/RepeatingBendingProcessNew"/>
    <dgm:cxn modelId="{6B57E237-2D5B-4280-BEB1-2E254BFCD20B}" type="presOf" srcId="{B77E0E53-ADA7-492A-A622-DBB244CE1559}" destId="{8AFCC4CA-F96B-416E-A59C-E0273FB138B8}" srcOrd="0" destOrd="0" presId="urn:microsoft.com/office/officeart/2016/7/layout/RepeatingBendingProcessNew"/>
    <dgm:cxn modelId="{1841F538-E4DD-49FF-B695-EC1793F50B80}" srcId="{519D5EDF-F734-490D-99D6-947080164B9D}" destId="{C185AEEE-8622-4100-BCF7-FD1DD55EE1DD}" srcOrd="2" destOrd="0" parTransId="{9980BD10-F586-4801-BF44-C4A7452BFEC2}" sibTransId="{B77E0E53-ADA7-492A-A622-DBB244CE1559}"/>
    <dgm:cxn modelId="{C0E95262-2DF7-466A-A06F-4254F15AB7C7}" srcId="{519D5EDF-F734-490D-99D6-947080164B9D}" destId="{9F44F9A3-62CF-4827-839D-6F8BFBB2A52B}" srcOrd="0" destOrd="0" parTransId="{02D39A43-C9C0-43A3-8DB2-FC2A1D2B414C}" sibTransId="{337AE105-BCDC-467C-9567-7E199584FBB5}"/>
    <dgm:cxn modelId="{F3E21445-1FAD-47D3-921F-F95BB3183A20}" type="presOf" srcId="{A543C55E-E027-4225-8697-BD5F3FE1A41F}" destId="{BFD190F0-E220-4600-9B27-8DAC62E68BFB}" srcOrd="0" destOrd="0" presId="urn:microsoft.com/office/officeart/2016/7/layout/RepeatingBendingProcessNew"/>
    <dgm:cxn modelId="{8F1D0A4A-99F0-4077-88FB-037DE06B51E0}" type="presOf" srcId="{147A4E72-13BF-464A-AC08-1239E0D2E772}" destId="{2741047D-A7CA-4A2E-9DA6-94F52A3C8C0E}" srcOrd="0" destOrd="0" presId="urn:microsoft.com/office/officeart/2016/7/layout/RepeatingBendingProcessNew"/>
    <dgm:cxn modelId="{AA70606B-B5C9-44CE-BE25-0FED75A0338A}" srcId="{519D5EDF-F734-490D-99D6-947080164B9D}" destId="{FA0F760E-F794-497B-A15D-6A4FFEDBDD63}" srcOrd="1" destOrd="0" parTransId="{6B33BFED-D96E-46C9-8231-553A6E494D57}" sibTransId="{147A4E72-13BF-464A-AC08-1239E0D2E772}"/>
    <dgm:cxn modelId="{55B27D6C-FC62-49E6-BA25-CB237F01973C}" type="presOf" srcId="{A543C55E-E027-4225-8697-BD5F3FE1A41F}" destId="{76645665-1257-4E4F-8662-941D264933A5}" srcOrd="1" destOrd="0" presId="urn:microsoft.com/office/officeart/2016/7/layout/RepeatingBendingProcessNew"/>
    <dgm:cxn modelId="{073B5A70-A2C1-4E55-ADFA-FACF4CB2B53D}" type="presOf" srcId="{943367D1-B224-4784-A0F1-B99231D36B88}" destId="{349A55E3-A6B8-4C6D-A9C5-413554551769}" srcOrd="0" destOrd="0" presId="urn:microsoft.com/office/officeart/2016/7/layout/RepeatingBendingProcessNew"/>
    <dgm:cxn modelId="{735D1172-840A-4405-A2D0-6D6F4C0F90C2}" type="presOf" srcId="{337AE105-BCDC-467C-9567-7E199584FBB5}" destId="{24FE9F01-9FD0-4277-A5FB-003B26650D59}" srcOrd="1" destOrd="0" presId="urn:microsoft.com/office/officeart/2016/7/layout/RepeatingBendingProcessNew"/>
    <dgm:cxn modelId="{A0D60979-49C3-4185-BE7E-ACA3BB1951E9}" type="presOf" srcId="{FA0F760E-F794-497B-A15D-6A4FFEDBDD63}" destId="{4953A63C-2992-44C3-AFE9-841FC28B2276}" srcOrd="0" destOrd="0" presId="urn:microsoft.com/office/officeart/2016/7/layout/RepeatingBendingProcessNew"/>
    <dgm:cxn modelId="{FB9AAB7E-6910-4540-B3FC-7429D89E5C6A}" srcId="{519D5EDF-F734-490D-99D6-947080164B9D}" destId="{943367D1-B224-4784-A0F1-B99231D36B88}" srcOrd="3" destOrd="0" parTransId="{0711571C-25DF-48B9-BB45-DEE70814D7C9}" sibTransId="{A543C55E-E027-4225-8697-BD5F3FE1A41F}"/>
    <dgm:cxn modelId="{B09B8781-DFA7-4AA2-B919-8705CA8EBFAB}" type="presOf" srcId="{519D5EDF-F734-490D-99D6-947080164B9D}" destId="{EF9B1EE9-98A7-4E14-99F2-92FBC9B0982D}" srcOrd="0" destOrd="0" presId="urn:microsoft.com/office/officeart/2016/7/layout/RepeatingBendingProcessNew"/>
    <dgm:cxn modelId="{E7F5998C-6641-432C-A6F9-1533C38E6E43}" type="presOf" srcId="{C185AEEE-8622-4100-BCF7-FD1DD55EE1DD}" destId="{3B6FFC78-5DCE-4B91-BADF-2179E3516258}" srcOrd="0" destOrd="0" presId="urn:microsoft.com/office/officeart/2016/7/layout/RepeatingBendingProcessNew"/>
    <dgm:cxn modelId="{31F9F896-B00F-4C24-A2EF-7FA2EC04BBC0}" type="presOf" srcId="{6A7B9B2B-7FD3-4E89-B1D0-6851088BFD81}" destId="{61B386C6-05FE-4A05-9A30-EDE8D2B34A61}" srcOrd="0" destOrd="0" presId="urn:microsoft.com/office/officeart/2016/7/layout/RepeatingBendingProcessNew"/>
    <dgm:cxn modelId="{940CDBC9-EADE-4934-8C9C-79358428B367}" type="presParOf" srcId="{EF9B1EE9-98A7-4E14-99F2-92FBC9B0982D}" destId="{0CEAFBBF-2A95-4272-ADBB-2E38EDD6C39F}" srcOrd="0" destOrd="0" presId="urn:microsoft.com/office/officeart/2016/7/layout/RepeatingBendingProcessNew"/>
    <dgm:cxn modelId="{B20EF87D-90FF-40DD-AFD6-FAC1729927AA}" type="presParOf" srcId="{EF9B1EE9-98A7-4E14-99F2-92FBC9B0982D}" destId="{499A77B2-9081-4B0D-A3AE-E54492377615}" srcOrd="1" destOrd="0" presId="urn:microsoft.com/office/officeart/2016/7/layout/RepeatingBendingProcessNew"/>
    <dgm:cxn modelId="{FC8EE4E0-E03F-4D42-A240-A2836FE4ADC2}" type="presParOf" srcId="{499A77B2-9081-4B0D-A3AE-E54492377615}" destId="{24FE9F01-9FD0-4277-A5FB-003B26650D59}" srcOrd="0" destOrd="0" presId="urn:microsoft.com/office/officeart/2016/7/layout/RepeatingBendingProcessNew"/>
    <dgm:cxn modelId="{656FF54B-6E36-42E4-9923-342663D154D6}" type="presParOf" srcId="{EF9B1EE9-98A7-4E14-99F2-92FBC9B0982D}" destId="{4953A63C-2992-44C3-AFE9-841FC28B2276}" srcOrd="2" destOrd="0" presId="urn:microsoft.com/office/officeart/2016/7/layout/RepeatingBendingProcessNew"/>
    <dgm:cxn modelId="{7B3F7577-81D5-4D8A-A15A-4F47E2C625B1}" type="presParOf" srcId="{EF9B1EE9-98A7-4E14-99F2-92FBC9B0982D}" destId="{2741047D-A7CA-4A2E-9DA6-94F52A3C8C0E}" srcOrd="3" destOrd="0" presId="urn:microsoft.com/office/officeart/2016/7/layout/RepeatingBendingProcessNew"/>
    <dgm:cxn modelId="{39A23D15-4C7D-4909-B08C-F8973BE1D344}" type="presParOf" srcId="{2741047D-A7CA-4A2E-9DA6-94F52A3C8C0E}" destId="{DDAFF52B-CB3A-4533-8701-274367F1C9C8}" srcOrd="0" destOrd="0" presId="urn:microsoft.com/office/officeart/2016/7/layout/RepeatingBendingProcessNew"/>
    <dgm:cxn modelId="{121B666F-326F-4BE8-B06B-38BE4EC7B1BB}" type="presParOf" srcId="{EF9B1EE9-98A7-4E14-99F2-92FBC9B0982D}" destId="{3B6FFC78-5DCE-4B91-BADF-2179E3516258}" srcOrd="4" destOrd="0" presId="urn:microsoft.com/office/officeart/2016/7/layout/RepeatingBendingProcessNew"/>
    <dgm:cxn modelId="{30C0AC34-29BB-46A2-B2BE-1755CE2D5532}" type="presParOf" srcId="{EF9B1EE9-98A7-4E14-99F2-92FBC9B0982D}" destId="{8AFCC4CA-F96B-416E-A59C-E0273FB138B8}" srcOrd="5" destOrd="0" presId="urn:microsoft.com/office/officeart/2016/7/layout/RepeatingBendingProcessNew"/>
    <dgm:cxn modelId="{C271AC51-575F-4456-B570-4B1DE6845E23}" type="presParOf" srcId="{8AFCC4CA-F96B-416E-A59C-E0273FB138B8}" destId="{E651690D-B572-4C33-874D-94C5E412D64A}" srcOrd="0" destOrd="0" presId="urn:microsoft.com/office/officeart/2016/7/layout/RepeatingBendingProcessNew"/>
    <dgm:cxn modelId="{55E801B5-AA80-4BA8-A01C-CCC624D8DC92}" type="presParOf" srcId="{EF9B1EE9-98A7-4E14-99F2-92FBC9B0982D}" destId="{349A55E3-A6B8-4C6D-A9C5-413554551769}" srcOrd="6" destOrd="0" presId="urn:microsoft.com/office/officeart/2016/7/layout/RepeatingBendingProcessNew"/>
    <dgm:cxn modelId="{6724418D-D4D5-48E9-95AE-4F3957B7F85A}" type="presParOf" srcId="{EF9B1EE9-98A7-4E14-99F2-92FBC9B0982D}" destId="{BFD190F0-E220-4600-9B27-8DAC62E68BFB}" srcOrd="7" destOrd="0" presId="urn:microsoft.com/office/officeart/2016/7/layout/RepeatingBendingProcessNew"/>
    <dgm:cxn modelId="{338B9124-0546-475C-B684-A7C23838A35C}" type="presParOf" srcId="{BFD190F0-E220-4600-9B27-8DAC62E68BFB}" destId="{76645665-1257-4E4F-8662-941D264933A5}" srcOrd="0" destOrd="0" presId="urn:microsoft.com/office/officeart/2016/7/layout/RepeatingBendingProcessNew"/>
    <dgm:cxn modelId="{0A51889B-6498-4A38-9DB3-FEC2F642F6D4}" type="presParOf" srcId="{EF9B1EE9-98A7-4E14-99F2-92FBC9B0982D}" destId="{61B386C6-05FE-4A05-9A30-EDE8D2B34A61}"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2DF8A-B041-47FC-A22F-E062A292E105}">
      <dsp:nvSpPr>
        <dsp:cNvPr id="0" name=""/>
        <dsp:cNvSpPr/>
      </dsp:nvSpPr>
      <dsp:spPr>
        <a:xfrm>
          <a:off x="0" y="179210"/>
          <a:ext cx="7145867" cy="173160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Calibri" panose="020F0502020204030204" pitchFamily="34" charset="0"/>
              <a:ea typeface="Calibri" panose="020F0502020204030204" pitchFamily="34" charset="0"/>
              <a:cs typeface="Calibri" panose="020F0502020204030204" pitchFamily="34" charset="0"/>
            </a:rPr>
            <a:t>Parts that act</a:t>
          </a:r>
          <a:r>
            <a:rPr lang="en-US" sz="20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as </a:t>
          </a:r>
          <a:r>
            <a:rPr lang="en-US" sz="2000" b="1" i="0" kern="1200" dirty="0">
              <a:solidFill>
                <a:schemeClr val="bg1"/>
              </a:solidFill>
              <a:latin typeface="Calibri" panose="020F0502020204030204" pitchFamily="34" charset="0"/>
              <a:ea typeface="Calibri" panose="020F0502020204030204" pitchFamily="34" charset="0"/>
              <a:cs typeface="Calibri" panose="020F0502020204030204" pitchFamily="34" charset="0"/>
            </a:rPr>
            <a:t>“Inner Critics” </a:t>
          </a:r>
          <a:r>
            <a:rPr lang="en-US" sz="2000" b="0" i="0" kern="1200" dirty="0">
              <a:latin typeface="Calibri" panose="020F0502020204030204" pitchFamily="34" charset="0"/>
              <a:ea typeface="Calibri" panose="020F0502020204030204" pitchFamily="34" charset="0"/>
              <a:cs typeface="Calibri" panose="020F0502020204030204" pitchFamily="34" charset="0"/>
            </a:rPr>
            <a:t>(using IFS language), appear to be a somewhat universal experience. In their milder manifestation, parts that criticize can be beneficial for you when they allow for the acknowledgment of mistakes and errors or the cultivation of positive change and humility. </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84530" y="263740"/>
        <a:ext cx="6976807" cy="1562540"/>
      </dsp:txXfrm>
    </dsp:sp>
    <dsp:sp modelId="{90EFB7F5-FB21-41BA-A53D-F6F16E6D7DD7}">
      <dsp:nvSpPr>
        <dsp:cNvPr id="0" name=""/>
        <dsp:cNvSpPr/>
      </dsp:nvSpPr>
      <dsp:spPr>
        <a:xfrm>
          <a:off x="0" y="1968411"/>
          <a:ext cx="7145867" cy="1731600"/>
        </a:xfrm>
        <a:prstGeom prst="round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Calibri" panose="020F0502020204030204" pitchFamily="34" charset="0"/>
              <a:ea typeface="Calibri" panose="020F0502020204030204" pitchFamily="34" charset="0"/>
              <a:cs typeface="Calibri" panose="020F0502020204030204" pitchFamily="34" charset="0"/>
            </a:rPr>
            <a:t>Like all parts in IFS, </a:t>
          </a:r>
          <a:r>
            <a:rPr lang="en-US" sz="2000" b="1" i="0" kern="1200" dirty="0">
              <a:solidFill>
                <a:schemeClr val="bg1"/>
              </a:solidFill>
              <a:latin typeface="Calibri" panose="020F0502020204030204" pitchFamily="34" charset="0"/>
              <a:ea typeface="Calibri" panose="020F0502020204030204" pitchFamily="34" charset="0"/>
              <a:cs typeface="Calibri" panose="020F0502020204030204" pitchFamily="34" charset="0"/>
            </a:rPr>
            <a:t>“Inner Critics” </a:t>
          </a:r>
          <a:r>
            <a:rPr lang="en-US" sz="2000" b="0" i="0" kern="1200" dirty="0">
              <a:latin typeface="Calibri" panose="020F0502020204030204" pitchFamily="34" charset="0"/>
              <a:ea typeface="Calibri" panose="020F0502020204030204" pitchFamily="34" charset="0"/>
              <a:cs typeface="Calibri" panose="020F0502020204030204" pitchFamily="34" charset="0"/>
            </a:rPr>
            <a:t>have </a:t>
          </a:r>
          <a:r>
            <a:rPr lang="en-US" sz="2000" b="0" i="0" kern="1200" dirty="0">
              <a:solidFill>
                <a:srgbClr val="FFFF00"/>
              </a:solidFill>
              <a:latin typeface="Calibri" panose="020F0502020204030204" pitchFamily="34" charset="0"/>
              <a:ea typeface="Calibri" panose="020F0502020204030204" pitchFamily="34" charset="0"/>
              <a:cs typeface="Calibri" panose="020F0502020204030204" pitchFamily="34" charset="0"/>
            </a:rPr>
            <a:t>value and a positive intention.</a:t>
          </a:r>
          <a:r>
            <a:rPr lang="en-US" sz="2000" b="0" i="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2000" b="0" i="0" kern="1200" dirty="0">
              <a:latin typeface="Calibri" panose="020F0502020204030204" pitchFamily="34" charset="0"/>
              <a:ea typeface="Calibri" panose="020F0502020204030204" pitchFamily="34" charset="0"/>
              <a:cs typeface="Calibri" panose="020F0502020204030204" pitchFamily="34" charset="0"/>
            </a:rPr>
            <a:t>It’s when an “Inner Critic” moves into an </a:t>
          </a:r>
          <a:r>
            <a:rPr lang="en-US" sz="2000" b="0" i="0" kern="1200" dirty="0">
              <a:solidFill>
                <a:srgbClr val="FFFF00"/>
              </a:solidFill>
              <a:latin typeface="Calibri" panose="020F0502020204030204" pitchFamily="34" charset="0"/>
              <a:ea typeface="Calibri" panose="020F0502020204030204" pitchFamily="34" charset="0"/>
              <a:cs typeface="Calibri" panose="020F0502020204030204" pitchFamily="34" charset="0"/>
            </a:rPr>
            <a:t>extreme role, </a:t>
          </a:r>
          <a:r>
            <a:rPr lang="en-US" sz="2000" b="0" i="0" kern="1200" dirty="0">
              <a:latin typeface="Calibri" panose="020F0502020204030204" pitchFamily="34" charset="0"/>
              <a:ea typeface="Calibri" panose="020F0502020204030204" pitchFamily="34" charset="0"/>
              <a:cs typeface="Calibri" panose="020F0502020204030204" pitchFamily="34" charset="0"/>
            </a:rPr>
            <a:t>they can start to impede the individual’s ability to thrive, and the possible benefits of self-criticism may be overshadowed by possible harm to one’s well-being through internal turmoil.</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84530" y="2052941"/>
        <a:ext cx="6976807" cy="1562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C2044-198D-4DCF-98A1-F5AAB0DDE4F8}">
      <dsp:nvSpPr>
        <dsp:cNvPr id="0" name=""/>
        <dsp:cNvSpPr/>
      </dsp:nvSpPr>
      <dsp:spPr>
        <a:xfrm>
          <a:off x="0" y="130932"/>
          <a:ext cx="7436132" cy="15422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 Perfectionist.</a:t>
          </a:r>
          <a:r>
            <a:rPr lang="en-US" sz="15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500" b="0" i="0" kern="1200" dirty="0">
              <a:latin typeface="Calibri" panose="020F0502020204030204" pitchFamily="34" charset="0"/>
              <a:ea typeface="Calibri" panose="020F0502020204030204" pitchFamily="34" charset="0"/>
              <a:cs typeface="Calibri" panose="020F0502020204030204" pitchFamily="34" charset="0"/>
            </a:rPr>
            <a:t>This is one of the most common types of Inner Critic and its positive intent is usually something around trying to get you to do things perfectly to protect you from the judgement of others. Often these perfectionistic parts will have great difficulty in finishing something or putting it out into the world, believing that some added tinkering will make it better in the service of increasing your protection from negative feedback.</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75284" y="206216"/>
        <a:ext cx="7285564" cy="1391638"/>
      </dsp:txXfrm>
    </dsp:sp>
    <dsp:sp modelId="{CF55C1AC-BDF6-42B6-A92C-87E1B3B3A5EA}">
      <dsp:nvSpPr>
        <dsp:cNvPr id="0" name=""/>
        <dsp:cNvSpPr/>
      </dsp:nvSpPr>
      <dsp:spPr>
        <a:xfrm>
          <a:off x="0" y="1716338"/>
          <a:ext cx="7436132" cy="154220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 Inner Controller.</a:t>
          </a:r>
          <a:r>
            <a:rPr lang="en-US" sz="15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500" b="0" i="0" kern="1200" dirty="0">
              <a:latin typeface="Calibri" panose="020F0502020204030204" pitchFamily="34" charset="0"/>
              <a:ea typeface="Calibri" panose="020F0502020204030204" pitchFamily="34" charset="0"/>
              <a:cs typeface="Calibri" panose="020F0502020204030204" pitchFamily="34" charset="0"/>
            </a:rPr>
            <a:t>This critic is usually one that tries to control addictive impulses such as eating, drinking, drugs, sexual activity. It usually is polarized with a Firefighter (reactive) who it fears will take the person over and wreak havoc at any moment. </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75284" y="1791622"/>
        <a:ext cx="7285564" cy="1391638"/>
      </dsp:txXfrm>
    </dsp:sp>
    <dsp:sp modelId="{6E0950F7-FCF3-4740-8746-50D95930D5C8}">
      <dsp:nvSpPr>
        <dsp:cNvPr id="0" name=""/>
        <dsp:cNvSpPr/>
      </dsp:nvSpPr>
      <dsp:spPr>
        <a:xfrm>
          <a:off x="0" y="3301744"/>
          <a:ext cx="7436132" cy="1542206"/>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 Taskmaster. </a:t>
          </a:r>
          <a:r>
            <a:rPr lang="en-US" sz="1500" b="0" i="0" kern="1200" dirty="0">
              <a:latin typeface="Calibri" panose="020F0502020204030204" pitchFamily="34" charset="0"/>
              <a:ea typeface="Calibri" panose="020F0502020204030204" pitchFamily="34" charset="0"/>
              <a:cs typeface="Calibri" panose="020F0502020204030204" pitchFamily="34" charset="0"/>
            </a:rPr>
            <a:t>This type of critic pushes you to work hard to become successful in society. It is often polarized with a Procrastinator part that wants to give you a break so takes them off into distracting activities (like a You tube rabbit hole). This Taskmaster often acts undetected as its outcomes are often heavily rewarded by society. It ultimately holds extreme fears that you may be pretty lazy and will be judged as a failure if it does not push you to keep goi</a:t>
          </a:r>
          <a:r>
            <a:rPr lang="en-US" sz="1500" i="0" kern="1200" dirty="0">
              <a:latin typeface="Calibri" panose="020F0502020204030204" pitchFamily="34" charset="0"/>
              <a:ea typeface="Calibri" panose="020F0502020204030204" pitchFamily="34" charset="0"/>
              <a:cs typeface="Calibri" panose="020F0502020204030204" pitchFamily="34" charset="0"/>
            </a:rPr>
            <a:t>ng</a:t>
          </a:r>
          <a:r>
            <a:rPr lang="en-US" sz="1500" b="1" i="0" kern="1200" dirty="0">
              <a:latin typeface="Calibri" panose="020F0502020204030204" pitchFamily="34" charset="0"/>
              <a:ea typeface="Calibri" panose="020F0502020204030204" pitchFamily="34" charset="0"/>
              <a:cs typeface="Calibri" panose="020F0502020204030204" pitchFamily="34" charset="0"/>
            </a:rPr>
            <a:t>.</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75284" y="3377028"/>
        <a:ext cx="7285564" cy="1391638"/>
      </dsp:txXfrm>
    </dsp:sp>
    <dsp:sp modelId="{F0991D2A-8985-4121-928A-A42AC9E51A3A}">
      <dsp:nvSpPr>
        <dsp:cNvPr id="0" name=""/>
        <dsp:cNvSpPr/>
      </dsp:nvSpPr>
      <dsp:spPr>
        <a:xfrm>
          <a:off x="0" y="4887150"/>
          <a:ext cx="7436132" cy="154220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 Underminer.</a:t>
          </a:r>
          <a:r>
            <a:rPr lang="en-US" sz="15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500" b="0" i="0" kern="1200" dirty="0">
              <a:latin typeface="Calibri" panose="020F0502020204030204" pitchFamily="34" charset="0"/>
              <a:ea typeface="Calibri" panose="020F0502020204030204" pitchFamily="34" charset="0"/>
              <a:cs typeface="Calibri" panose="020F0502020204030204" pitchFamily="34" charset="0"/>
            </a:rPr>
            <a:t>This critic often will try and undermine your efforts and drain your self-esteem so that you won’t take any risks. This part may make brutal attacks on you with the positive intent of keeping you small and not take chances where you may experience negative feedback or failure, thereby avoiding the potential pain of this.</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75284" y="4962434"/>
        <a:ext cx="7285564" cy="13916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11BE6-9CB3-4128-8DBB-509846EAFB0D}">
      <dsp:nvSpPr>
        <dsp:cNvPr id="0" name=""/>
        <dsp:cNvSpPr/>
      </dsp:nvSpPr>
      <dsp:spPr>
        <a:xfrm>
          <a:off x="0" y="25894"/>
          <a:ext cx="10668000" cy="14640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848B1A-AB4B-435A-BE90-98DB7DCD11F2}">
      <dsp:nvSpPr>
        <dsp:cNvPr id="0" name=""/>
        <dsp:cNvSpPr/>
      </dsp:nvSpPr>
      <dsp:spPr>
        <a:xfrm>
          <a:off x="442885" y="334392"/>
          <a:ext cx="806033" cy="8052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18EFC1-2714-4A5C-B3C6-A34D11915EC4}">
      <dsp:nvSpPr>
        <dsp:cNvPr id="0" name=""/>
        <dsp:cNvSpPr/>
      </dsp:nvSpPr>
      <dsp:spPr>
        <a:xfrm>
          <a:off x="1691804" y="4973"/>
          <a:ext cx="8728031" cy="1465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0" tIns="155100" rIns="155100" bIns="155100" numCol="1" spcCol="1270" anchor="ctr" anchorCtr="0">
          <a:noAutofit/>
        </a:bodyPr>
        <a:lstStyle/>
        <a:p>
          <a:pPr marL="0" lvl="0" indent="0" algn="l" defTabSz="711200">
            <a:lnSpc>
              <a:spcPct val="100000"/>
            </a:lnSpc>
            <a:spcBef>
              <a:spcPct val="0"/>
            </a:spcBef>
            <a:spcAft>
              <a:spcPct val="35000"/>
            </a:spcAft>
            <a:buNone/>
          </a:pPr>
          <a:r>
            <a:rPr lang="en-US" sz="1600" b="1" i="0" kern="1200">
              <a:latin typeface="Calibri" panose="020F0502020204030204" pitchFamily="34" charset="0"/>
              <a:ea typeface="Calibri" panose="020F0502020204030204" pitchFamily="34" charset="0"/>
              <a:cs typeface="Calibri" panose="020F0502020204030204" pitchFamily="34" charset="0"/>
            </a:rPr>
            <a:t>The Destroyer.</a:t>
          </a:r>
          <a:r>
            <a:rPr lang="en-US" sz="1600" b="0" i="0" kern="1200">
              <a:latin typeface="Calibri" panose="020F0502020204030204" pitchFamily="34" charset="0"/>
              <a:ea typeface="Calibri" panose="020F0502020204030204" pitchFamily="34" charset="0"/>
              <a:cs typeface="Calibri" panose="020F0502020204030204" pitchFamily="34" charset="0"/>
            </a:rPr>
            <a:t> This may be one of the most destructive critics as it makes continued pervasive attacks on your self-worth, showering you with shame and making you feel inherently flawed. My experience of clients where The Destroyer is very active, they will compulsively apologize for themselves (and their very existence) or their posture will be slumped to avoid eye contact. They often have histories of extreme trauma (physical, sexual, emotional) and their Destroyer parts hold beliefs around it being safer or more preferable to not exist.</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1691804" y="4973"/>
        <a:ext cx="8728031" cy="1465515"/>
      </dsp:txXfrm>
    </dsp:sp>
    <dsp:sp modelId="{2837ECE4-94B1-44EF-B386-FE8343A84BF5}">
      <dsp:nvSpPr>
        <dsp:cNvPr id="0" name=""/>
        <dsp:cNvSpPr/>
      </dsp:nvSpPr>
      <dsp:spPr>
        <a:xfrm>
          <a:off x="0" y="1756442"/>
          <a:ext cx="10668000" cy="14640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878680-37A6-4E1F-93C1-39A60CE32A77}">
      <dsp:nvSpPr>
        <dsp:cNvPr id="0" name=""/>
        <dsp:cNvSpPr/>
      </dsp:nvSpPr>
      <dsp:spPr>
        <a:xfrm>
          <a:off x="442885" y="2085861"/>
          <a:ext cx="806033" cy="8052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50D5BD-BFEB-4E62-B37F-4E7239AE3EF0}">
      <dsp:nvSpPr>
        <dsp:cNvPr id="0" name=""/>
        <dsp:cNvSpPr/>
      </dsp:nvSpPr>
      <dsp:spPr>
        <a:xfrm>
          <a:off x="1691804" y="1756442"/>
          <a:ext cx="8728031" cy="1465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0" tIns="155100" rIns="155100" bIns="155100" numCol="1" spcCol="1270" anchor="ctr" anchorCtr="0">
          <a:noAutofit/>
        </a:bodyPr>
        <a:lstStyle/>
        <a:p>
          <a:pPr marL="0" lvl="0" indent="0" algn="l" defTabSz="711200">
            <a:lnSpc>
              <a:spcPct val="100000"/>
            </a:lnSpc>
            <a:spcBef>
              <a:spcPct val="0"/>
            </a:spcBef>
            <a:spcAft>
              <a:spcPct val="35000"/>
            </a:spcAft>
            <a:buNone/>
          </a:pPr>
          <a:r>
            <a:rPr lang="en-US" sz="1600" b="1" i="0" kern="1200">
              <a:latin typeface="Calibri" panose="020F0502020204030204" pitchFamily="34" charset="0"/>
              <a:ea typeface="Calibri" panose="020F0502020204030204" pitchFamily="34" charset="0"/>
              <a:cs typeface="Calibri" panose="020F0502020204030204" pitchFamily="34" charset="0"/>
            </a:rPr>
            <a:t>The Guilt-Tripper.</a:t>
          </a:r>
          <a:r>
            <a:rPr lang="en-US" sz="1600" b="0" i="0" kern="1200">
              <a:latin typeface="Calibri" panose="020F0502020204030204" pitchFamily="34" charset="0"/>
              <a:ea typeface="Calibri" panose="020F0502020204030204" pitchFamily="34" charset="0"/>
              <a:cs typeface="Calibri" panose="020F0502020204030204" pitchFamily="34" charset="0"/>
            </a:rPr>
            <a:t> This critic can take various forms. On the one hand it may hold you accountable for hurting others by making sure that behaviour/action is often front of mind in the service of that behaviour not being repeated. It may also hold fears about you being outcast as it holds you to standards of behaviour set by your family, community, or cultural group.</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1691804" y="1756442"/>
        <a:ext cx="8728031" cy="1465515"/>
      </dsp:txXfrm>
    </dsp:sp>
    <dsp:sp modelId="{83D1DE3C-DA2F-4FC4-B567-D13D813467E9}">
      <dsp:nvSpPr>
        <dsp:cNvPr id="0" name=""/>
        <dsp:cNvSpPr/>
      </dsp:nvSpPr>
      <dsp:spPr>
        <a:xfrm>
          <a:off x="0" y="3507911"/>
          <a:ext cx="10668000" cy="14640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68950F-A2A2-4948-9436-0BE030DCF27C}">
      <dsp:nvSpPr>
        <dsp:cNvPr id="0" name=""/>
        <dsp:cNvSpPr/>
      </dsp:nvSpPr>
      <dsp:spPr>
        <a:xfrm>
          <a:off x="442885" y="3837330"/>
          <a:ext cx="806033" cy="8052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3C018A-9688-466A-899F-820F85BF17FF}">
      <dsp:nvSpPr>
        <dsp:cNvPr id="0" name=""/>
        <dsp:cNvSpPr/>
      </dsp:nvSpPr>
      <dsp:spPr>
        <a:xfrm>
          <a:off x="1691804" y="3507911"/>
          <a:ext cx="8728031" cy="1465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0" tIns="155100" rIns="155100" bIns="155100" numCol="1" spcCol="1270" anchor="ctr" anchorCtr="0">
          <a:noAutofit/>
        </a:bodyPr>
        <a:lstStyle/>
        <a:p>
          <a:pPr marL="0" lvl="0" indent="0" algn="l" defTabSz="711200">
            <a:lnSpc>
              <a:spcPct val="100000"/>
            </a:lnSpc>
            <a:spcBef>
              <a:spcPct val="0"/>
            </a:spcBef>
            <a:spcAft>
              <a:spcPct val="35000"/>
            </a:spcAft>
            <a:buNone/>
          </a:pPr>
          <a:r>
            <a:rPr lang="en-US" sz="1600" b="1" i="0" kern="1200" dirty="0">
              <a:latin typeface="Calibri" panose="020F0502020204030204" pitchFamily="34" charset="0"/>
              <a:ea typeface="Calibri" panose="020F0502020204030204" pitchFamily="34" charset="0"/>
              <a:cs typeface="Calibri" panose="020F0502020204030204" pitchFamily="34" charset="0"/>
            </a:rPr>
            <a:t>The Conformist.</a:t>
          </a:r>
          <a:r>
            <a:rPr lang="en-US" sz="1600" b="0" i="0" kern="1200" dirty="0">
              <a:latin typeface="Calibri" panose="020F0502020204030204" pitchFamily="34" charset="0"/>
              <a:ea typeface="Calibri" panose="020F0502020204030204" pitchFamily="34" charset="0"/>
              <a:cs typeface="Calibri" panose="020F0502020204030204" pitchFamily="34" charset="0"/>
            </a:rPr>
            <a:t> I see this critic as closely related, and often working with The Guilt-Tripper. The Conformist wants you to be part of a group and seeks to get you to be liked/admired as a way to protect against abandonment. This critic will often be polarized with parts that rebel or seek to act outside group norms, fearing that you’ll be rejected or abandoned. This may be particularly true in families where being your true self has been discouraged or actively punished.</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1691804" y="3507911"/>
        <a:ext cx="8728031" cy="14655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A77B2-9081-4B0D-A3AE-E54492377615}">
      <dsp:nvSpPr>
        <dsp:cNvPr id="0" name=""/>
        <dsp:cNvSpPr/>
      </dsp:nvSpPr>
      <dsp:spPr>
        <a:xfrm>
          <a:off x="3059252" y="1202861"/>
          <a:ext cx="671576" cy="91440"/>
        </a:xfrm>
        <a:custGeom>
          <a:avLst/>
          <a:gdLst/>
          <a:ahLst/>
          <a:cxnLst/>
          <a:rect l="0" t="0" r="0" b="0"/>
          <a:pathLst>
            <a:path>
              <a:moveTo>
                <a:pt x="0" y="45720"/>
              </a:moveTo>
              <a:lnTo>
                <a:pt x="671576"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ea typeface="Calibri" panose="020F0502020204030204" pitchFamily="34" charset="0"/>
            <a:cs typeface="Calibri" panose="020F0502020204030204" pitchFamily="34" charset="0"/>
          </a:endParaRPr>
        </a:p>
      </dsp:txBody>
      <dsp:txXfrm>
        <a:off x="3377486" y="1245070"/>
        <a:ext cx="35108" cy="7021"/>
      </dsp:txXfrm>
    </dsp:sp>
    <dsp:sp modelId="{0CEAFBBF-2A95-4272-ADBB-2E38EDD6C39F}">
      <dsp:nvSpPr>
        <dsp:cNvPr id="0" name=""/>
        <dsp:cNvSpPr/>
      </dsp:nvSpPr>
      <dsp:spPr>
        <a:xfrm>
          <a:off x="8110" y="332698"/>
          <a:ext cx="3052942" cy="1831765"/>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597" tIns="157028" rIns="149597" bIns="157028" numCol="1" spcCol="1270" anchor="ctr" anchorCtr="0">
          <a:noAutofit/>
        </a:bodyPr>
        <a:lstStyle/>
        <a:p>
          <a:pPr marL="0" lvl="0" indent="0" algn="ctr" defTabSz="844550">
            <a:lnSpc>
              <a:spcPct val="90000"/>
            </a:lnSpc>
            <a:spcBef>
              <a:spcPct val="0"/>
            </a:spcBef>
            <a:spcAft>
              <a:spcPct val="35000"/>
            </a:spcAft>
            <a:buNone/>
          </a:pPr>
          <a:r>
            <a:rPr lang="en-US" sz="1900" b="0" i="0" kern="1200" dirty="0">
              <a:latin typeface="Calibri" panose="020F0502020204030204" pitchFamily="34" charset="0"/>
              <a:ea typeface="Calibri" panose="020F0502020204030204" pitchFamily="34" charset="0"/>
              <a:cs typeface="Calibri" panose="020F0502020204030204" pitchFamily="34" charset="0"/>
            </a:rPr>
            <a:t>The goal of IFS is to help clients </a:t>
          </a:r>
          <a:r>
            <a:rPr lang="en-US" sz="19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access Self </a:t>
          </a:r>
          <a:r>
            <a:rPr lang="en-US" sz="1900" b="0" i="0" kern="1200" dirty="0">
              <a:latin typeface="Calibri" panose="020F0502020204030204" pitchFamily="34" charset="0"/>
              <a:ea typeface="Calibri" panose="020F0502020204030204" pitchFamily="34" charset="0"/>
              <a:cs typeface="Calibri" panose="020F0502020204030204" pitchFamily="34" charset="0"/>
            </a:rPr>
            <a:t>so that they can heal wounded parts and bring their minds into balance.</a:t>
          </a:r>
          <a:endParaRPr lang="en-US" sz="1900" kern="1200" dirty="0">
            <a:latin typeface="Calibri" panose="020F0502020204030204" pitchFamily="34" charset="0"/>
            <a:ea typeface="Calibri" panose="020F0502020204030204" pitchFamily="34" charset="0"/>
            <a:cs typeface="Calibri" panose="020F0502020204030204" pitchFamily="34" charset="0"/>
          </a:endParaRPr>
        </a:p>
      </dsp:txBody>
      <dsp:txXfrm>
        <a:off x="8110" y="332698"/>
        <a:ext cx="3052942" cy="1831765"/>
      </dsp:txXfrm>
    </dsp:sp>
    <dsp:sp modelId="{2741047D-A7CA-4A2E-9DA6-94F52A3C8C0E}">
      <dsp:nvSpPr>
        <dsp:cNvPr id="0" name=""/>
        <dsp:cNvSpPr/>
      </dsp:nvSpPr>
      <dsp:spPr>
        <a:xfrm>
          <a:off x="6814371" y="1202861"/>
          <a:ext cx="671576" cy="91440"/>
        </a:xfrm>
        <a:custGeom>
          <a:avLst/>
          <a:gdLst/>
          <a:ahLst/>
          <a:cxnLst/>
          <a:rect l="0" t="0" r="0" b="0"/>
          <a:pathLst>
            <a:path>
              <a:moveTo>
                <a:pt x="0" y="45720"/>
              </a:moveTo>
              <a:lnTo>
                <a:pt x="671576"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ea typeface="Calibri" panose="020F0502020204030204" pitchFamily="34" charset="0"/>
            <a:cs typeface="Calibri" panose="020F0502020204030204" pitchFamily="34" charset="0"/>
          </a:endParaRPr>
        </a:p>
      </dsp:txBody>
      <dsp:txXfrm>
        <a:off x="7132604" y="1245070"/>
        <a:ext cx="35108" cy="7021"/>
      </dsp:txXfrm>
    </dsp:sp>
    <dsp:sp modelId="{4953A63C-2992-44C3-AFE9-841FC28B2276}">
      <dsp:nvSpPr>
        <dsp:cNvPr id="0" name=""/>
        <dsp:cNvSpPr/>
      </dsp:nvSpPr>
      <dsp:spPr>
        <a:xfrm>
          <a:off x="3763228" y="332698"/>
          <a:ext cx="3052942" cy="1831765"/>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597" tIns="157028" rIns="149597" bIns="157028" numCol="1" spcCol="1270" anchor="ctr" anchorCtr="0">
          <a:noAutofit/>
        </a:bodyPr>
        <a:lstStyle/>
        <a:p>
          <a:pPr marL="0" lvl="0" indent="0" algn="ctr" defTabSz="844550">
            <a:lnSpc>
              <a:spcPct val="90000"/>
            </a:lnSpc>
            <a:spcBef>
              <a:spcPct val="0"/>
            </a:spcBef>
            <a:spcAft>
              <a:spcPct val="35000"/>
            </a:spcAft>
            <a:buNone/>
          </a:pPr>
          <a:r>
            <a:rPr lang="en-US" sz="1900" b="0" i="0" kern="1200" dirty="0">
              <a:latin typeface="Calibri" panose="020F0502020204030204" pitchFamily="34" charset="0"/>
              <a:ea typeface="Calibri" panose="020F0502020204030204" pitchFamily="34" charset="0"/>
              <a:cs typeface="Calibri" panose="020F0502020204030204" pitchFamily="34" charset="0"/>
            </a:rPr>
            <a:t>To achieve </a:t>
          </a:r>
          <a:r>
            <a:rPr lang="en-US" sz="19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balance and harmony </a:t>
          </a:r>
          <a:r>
            <a:rPr lang="en-US" sz="1900" b="0" i="0" kern="1200" dirty="0">
              <a:latin typeface="Calibri" panose="020F0502020204030204" pitchFamily="34" charset="0"/>
              <a:ea typeface="Calibri" panose="020F0502020204030204" pitchFamily="34" charset="0"/>
              <a:cs typeface="Calibri" panose="020F0502020204030204" pitchFamily="34" charset="0"/>
            </a:rPr>
            <a:t>within the internal system</a:t>
          </a:r>
          <a:endParaRPr lang="en-US" sz="1900" kern="1200" dirty="0">
            <a:latin typeface="Calibri" panose="020F0502020204030204" pitchFamily="34" charset="0"/>
            <a:ea typeface="Calibri" panose="020F0502020204030204" pitchFamily="34" charset="0"/>
            <a:cs typeface="Calibri" panose="020F0502020204030204" pitchFamily="34" charset="0"/>
          </a:endParaRPr>
        </a:p>
      </dsp:txBody>
      <dsp:txXfrm>
        <a:off x="3763228" y="332698"/>
        <a:ext cx="3052942" cy="1831765"/>
      </dsp:txXfrm>
    </dsp:sp>
    <dsp:sp modelId="{8AFCC4CA-F96B-416E-A59C-E0273FB138B8}">
      <dsp:nvSpPr>
        <dsp:cNvPr id="0" name=""/>
        <dsp:cNvSpPr/>
      </dsp:nvSpPr>
      <dsp:spPr>
        <a:xfrm>
          <a:off x="1534581" y="2162663"/>
          <a:ext cx="7510237" cy="671576"/>
        </a:xfrm>
        <a:custGeom>
          <a:avLst/>
          <a:gdLst/>
          <a:ahLst/>
          <a:cxnLst/>
          <a:rect l="0" t="0" r="0" b="0"/>
          <a:pathLst>
            <a:path>
              <a:moveTo>
                <a:pt x="7510237" y="0"/>
              </a:moveTo>
              <a:lnTo>
                <a:pt x="7510237" y="352888"/>
              </a:lnTo>
              <a:lnTo>
                <a:pt x="0" y="352888"/>
              </a:lnTo>
              <a:lnTo>
                <a:pt x="0" y="671576"/>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ea typeface="Calibri" panose="020F0502020204030204" pitchFamily="34" charset="0"/>
            <a:cs typeface="Calibri" panose="020F0502020204030204" pitchFamily="34" charset="0"/>
          </a:endParaRPr>
        </a:p>
      </dsp:txBody>
      <dsp:txXfrm>
        <a:off x="5101125" y="2494941"/>
        <a:ext cx="377149" cy="7021"/>
      </dsp:txXfrm>
    </dsp:sp>
    <dsp:sp modelId="{3B6FFC78-5DCE-4B91-BADF-2179E3516258}">
      <dsp:nvSpPr>
        <dsp:cNvPr id="0" name=""/>
        <dsp:cNvSpPr/>
      </dsp:nvSpPr>
      <dsp:spPr>
        <a:xfrm>
          <a:off x="7518347" y="332698"/>
          <a:ext cx="3052942" cy="1831765"/>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597" tIns="157028" rIns="149597" bIns="157028" numCol="1" spcCol="1270" anchor="ctr" anchorCtr="0">
          <a:noAutofit/>
        </a:bodyPr>
        <a:lstStyle/>
        <a:p>
          <a:pPr marL="0" lvl="0" indent="0" algn="ctr" defTabSz="844550">
            <a:lnSpc>
              <a:spcPct val="90000"/>
            </a:lnSpc>
            <a:spcBef>
              <a:spcPct val="0"/>
            </a:spcBef>
            <a:spcAft>
              <a:spcPct val="35000"/>
            </a:spcAft>
            <a:buNone/>
          </a:pPr>
          <a:r>
            <a:rPr lang="en-US" sz="1900" b="0" i="0" kern="1200" dirty="0">
              <a:latin typeface="Calibri" panose="020F0502020204030204" pitchFamily="34" charset="0"/>
              <a:ea typeface="Calibri" panose="020F0502020204030204" pitchFamily="34" charset="0"/>
              <a:cs typeface="Calibri" panose="020F0502020204030204" pitchFamily="34" charset="0"/>
            </a:rPr>
            <a:t>To </a:t>
          </a:r>
          <a:r>
            <a:rPr lang="en-US" sz="19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differentiate and elevate the Self </a:t>
          </a:r>
          <a:r>
            <a:rPr lang="en-US" sz="1900" b="0" i="0" kern="1200" dirty="0">
              <a:latin typeface="Calibri" panose="020F0502020204030204" pitchFamily="34" charset="0"/>
              <a:ea typeface="Calibri" panose="020F0502020204030204" pitchFamily="34" charset="0"/>
              <a:cs typeface="Calibri" panose="020F0502020204030204" pitchFamily="34" charset="0"/>
            </a:rPr>
            <a:t>so it can be an effective leader in the system</a:t>
          </a:r>
          <a:endParaRPr lang="en-US" sz="1900" kern="1200" dirty="0">
            <a:latin typeface="Calibri" panose="020F0502020204030204" pitchFamily="34" charset="0"/>
            <a:ea typeface="Calibri" panose="020F0502020204030204" pitchFamily="34" charset="0"/>
            <a:cs typeface="Calibri" panose="020F0502020204030204" pitchFamily="34" charset="0"/>
          </a:endParaRPr>
        </a:p>
      </dsp:txBody>
      <dsp:txXfrm>
        <a:off x="7518347" y="332698"/>
        <a:ext cx="3052942" cy="1831765"/>
      </dsp:txXfrm>
    </dsp:sp>
    <dsp:sp modelId="{BFD190F0-E220-4600-9B27-8DAC62E68BFB}">
      <dsp:nvSpPr>
        <dsp:cNvPr id="0" name=""/>
        <dsp:cNvSpPr/>
      </dsp:nvSpPr>
      <dsp:spPr>
        <a:xfrm>
          <a:off x="3059252" y="3736802"/>
          <a:ext cx="671576" cy="91440"/>
        </a:xfrm>
        <a:custGeom>
          <a:avLst/>
          <a:gdLst/>
          <a:ahLst/>
          <a:cxnLst/>
          <a:rect l="0" t="0" r="0" b="0"/>
          <a:pathLst>
            <a:path>
              <a:moveTo>
                <a:pt x="0" y="45720"/>
              </a:moveTo>
              <a:lnTo>
                <a:pt x="671576"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ea typeface="Calibri" panose="020F0502020204030204" pitchFamily="34" charset="0"/>
            <a:cs typeface="Calibri" panose="020F0502020204030204" pitchFamily="34" charset="0"/>
          </a:endParaRPr>
        </a:p>
      </dsp:txBody>
      <dsp:txXfrm>
        <a:off x="3377486" y="3779012"/>
        <a:ext cx="35108" cy="7021"/>
      </dsp:txXfrm>
    </dsp:sp>
    <dsp:sp modelId="{349A55E3-A6B8-4C6D-A9C5-413554551769}">
      <dsp:nvSpPr>
        <dsp:cNvPr id="0" name=""/>
        <dsp:cNvSpPr/>
      </dsp:nvSpPr>
      <dsp:spPr>
        <a:xfrm>
          <a:off x="8110" y="2866640"/>
          <a:ext cx="3052942" cy="1831765"/>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597" tIns="157028" rIns="149597" bIns="157028" numCol="1" spcCol="1270" anchor="ctr" anchorCtr="0">
          <a:noAutofit/>
        </a:bodyPr>
        <a:lstStyle/>
        <a:p>
          <a:pPr marL="0" lvl="0" indent="0" algn="ctr" defTabSz="844550">
            <a:lnSpc>
              <a:spcPct val="90000"/>
            </a:lnSpc>
            <a:spcBef>
              <a:spcPct val="0"/>
            </a:spcBef>
            <a:spcAft>
              <a:spcPct val="35000"/>
            </a:spcAft>
            <a:buNone/>
          </a:pPr>
          <a:r>
            <a:rPr lang="en-US" sz="1900" b="0" i="0" kern="1200" dirty="0">
              <a:latin typeface="Calibri" panose="020F0502020204030204" pitchFamily="34" charset="0"/>
              <a:ea typeface="Calibri" panose="020F0502020204030204" pitchFamily="34" charset="0"/>
              <a:cs typeface="Calibri" panose="020F0502020204030204" pitchFamily="34" charset="0"/>
            </a:rPr>
            <a:t>When the </a:t>
          </a:r>
          <a:r>
            <a:rPr lang="en-US" sz="19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Self is in the lead</a:t>
          </a:r>
          <a:r>
            <a:rPr lang="en-US" sz="1900" b="0" i="0" kern="1200" dirty="0">
              <a:latin typeface="Calibri" panose="020F0502020204030204" pitchFamily="34" charset="0"/>
              <a:ea typeface="Calibri" panose="020F0502020204030204" pitchFamily="34" charset="0"/>
              <a:cs typeface="Calibri" panose="020F0502020204030204" pitchFamily="34" charset="0"/>
            </a:rPr>
            <a:t>, the </a:t>
          </a:r>
          <a:r>
            <a:rPr lang="en-US" sz="19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parts will provide input to the Self </a:t>
          </a:r>
          <a:r>
            <a:rPr lang="en-US" sz="1900" b="0" i="0" kern="1200" dirty="0">
              <a:latin typeface="Calibri" panose="020F0502020204030204" pitchFamily="34" charset="0"/>
              <a:ea typeface="Calibri" panose="020F0502020204030204" pitchFamily="34" charset="0"/>
              <a:cs typeface="Calibri" panose="020F0502020204030204" pitchFamily="34" charset="0"/>
            </a:rPr>
            <a:t>but will respect the leadership and ultimate decision making of the Self.</a:t>
          </a:r>
          <a:endParaRPr lang="en-US" sz="1900" kern="1200" dirty="0">
            <a:latin typeface="Calibri" panose="020F0502020204030204" pitchFamily="34" charset="0"/>
            <a:ea typeface="Calibri" panose="020F0502020204030204" pitchFamily="34" charset="0"/>
            <a:cs typeface="Calibri" panose="020F0502020204030204" pitchFamily="34" charset="0"/>
          </a:endParaRPr>
        </a:p>
      </dsp:txBody>
      <dsp:txXfrm>
        <a:off x="8110" y="2866640"/>
        <a:ext cx="3052942" cy="1831765"/>
      </dsp:txXfrm>
    </dsp:sp>
    <dsp:sp modelId="{61B386C6-05FE-4A05-9A30-EDE8D2B34A61}">
      <dsp:nvSpPr>
        <dsp:cNvPr id="0" name=""/>
        <dsp:cNvSpPr/>
      </dsp:nvSpPr>
      <dsp:spPr>
        <a:xfrm>
          <a:off x="3763228" y="2866640"/>
          <a:ext cx="3052942" cy="1831765"/>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597" tIns="157028" rIns="149597" bIns="157028" numCol="1" spcCol="1270" anchor="ctr" anchorCtr="0">
          <a:noAutofit/>
        </a:bodyPr>
        <a:lstStyle/>
        <a:p>
          <a:pPr marL="0" lvl="0" indent="0" algn="ctr" defTabSz="844550">
            <a:lnSpc>
              <a:spcPct val="90000"/>
            </a:lnSpc>
            <a:spcBef>
              <a:spcPct val="0"/>
            </a:spcBef>
            <a:spcAft>
              <a:spcPct val="35000"/>
            </a:spcAft>
            <a:buNone/>
          </a:pPr>
          <a:r>
            <a:rPr lang="en-US" sz="1900" b="0" i="0" kern="1200" dirty="0">
              <a:latin typeface="Calibri" panose="020F0502020204030204" pitchFamily="34" charset="0"/>
              <a:ea typeface="Calibri" panose="020F0502020204030204" pitchFamily="34" charset="0"/>
              <a:cs typeface="Calibri" panose="020F0502020204030204" pitchFamily="34" charset="0"/>
            </a:rPr>
            <a:t>All parts will exist and lend talents that reflect their </a:t>
          </a:r>
          <a:r>
            <a:rPr lang="en-US" sz="19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non-extreme intentions.</a:t>
          </a:r>
          <a:endParaRPr lang="en-US" sz="19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3763228" y="2866640"/>
        <a:ext cx="3052942" cy="183176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F00881-8660-41EF-B2EF-BA9293A9DD26}"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07CCF-7C3D-40C5-8981-853C34FED1ED}" type="slidenum">
              <a:rPr lang="en-US" smtClean="0"/>
              <a:t>‹#›</a:t>
            </a:fld>
            <a:endParaRPr lang="en-US"/>
          </a:p>
        </p:txBody>
      </p:sp>
    </p:spTree>
    <p:extLst>
      <p:ext uri="{BB962C8B-B14F-4D97-AF65-F5344CB8AC3E}">
        <p14:creationId xmlns:p14="http://schemas.microsoft.com/office/powerpoint/2010/main" val="3116130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75215-BA98-4BE3-ABA1-C2A593804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4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302C-61B3-73BA-DBE7-F9206E577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08540D-6BE3-D612-0CB2-719BAE174A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25A571-0A95-290D-D411-6E132F198E00}"/>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5" name="Footer Placeholder 4">
            <a:extLst>
              <a:ext uri="{FF2B5EF4-FFF2-40B4-BE49-F238E27FC236}">
                <a16:creationId xmlns:a16="http://schemas.microsoft.com/office/drawing/2014/main" id="{5F42BECB-EBB8-DBF7-64E5-DAF6EB58D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01F4A-64CF-3E0A-80A1-138743C2115E}"/>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1316739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E52D-C9FD-3F85-A8BD-10CE929A9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964BD3-E549-7148-A6F2-C827FA3175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221E9-7401-2CF4-91AC-0ACDC6DF8777}"/>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5" name="Footer Placeholder 4">
            <a:extLst>
              <a:ext uri="{FF2B5EF4-FFF2-40B4-BE49-F238E27FC236}">
                <a16:creationId xmlns:a16="http://schemas.microsoft.com/office/drawing/2014/main" id="{C44C6DDD-94E8-381D-C8BF-08CB5F1A3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326A1-8E75-8FD8-3820-13C0AF5D308B}"/>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1746947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6088B-E1AC-2040-C08F-DCBA4344FD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6183F7-BEEC-E5F4-5DEE-7516CB89FB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69D58D-7D13-DB89-8023-C6743C31CA42}"/>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5" name="Footer Placeholder 4">
            <a:extLst>
              <a:ext uri="{FF2B5EF4-FFF2-40B4-BE49-F238E27FC236}">
                <a16:creationId xmlns:a16="http://schemas.microsoft.com/office/drawing/2014/main" id="{FA0FAE03-380F-CFE9-D55B-529EC860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1F836-9F05-5F44-A66F-708F74421AEF}"/>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3755096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BE08-C438-155D-2C69-4DDCEC818C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F7DFB4-3F9E-13C0-D590-2F1907711E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53C56A-8FD4-2E1F-0479-697F8D73D4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32702E-F728-27B1-997B-3FAA5C775479}"/>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6" name="Footer Placeholder 5">
            <a:extLst>
              <a:ext uri="{FF2B5EF4-FFF2-40B4-BE49-F238E27FC236}">
                <a16:creationId xmlns:a16="http://schemas.microsoft.com/office/drawing/2014/main" id="{3B2C35BB-9EF8-B4A5-82B1-7E9091D3B6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1C95A5-132F-034E-418B-1A369EEA78AE}"/>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1376570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E2359-2839-ACA7-0398-7B6ACDD87F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1E97C7-CB47-AB4B-CBA4-68539FCF5B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3AB57-3846-AF3D-4702-6558027AAA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4F4674-D71F-501A-F4A9-19B53F7B2A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CE1EA3-6449-DD19-BD47-552B5E3C81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86641B-F7A5-8972-692A-C62233C3A169}"/>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8" name="Footer Placeholder 7">
            <a:extLst>
              <a:ext uri="{FF2B5EF4-FFF2-40B4-BE49-F238E27FC236}">
                <a16:creationId xmlns:a16="http://schemas.microsoft.com/office/drawing/2014/main" id="{769884E1-25A9-9B61-ECD8-A30A77B02F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02AE3C-F101-F666-2146-D67665911BD5}"/>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2145281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CEBA2-C8A1-7C24-32B4-F6DB757EE6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0CCDB2-E7C0-86CA-2646-A88838FE84E5}"/>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4" name="Footer Placeholder 3">
            <a:extLst>
              <a:ext uri="{FF2B5EF4-FFF2-40B4-BE49-F238E27FC236}">
                <a16:creationId xmlns:a16="http://schemas.microsoft.com/office/drawing/2014/main" id="{D2FD52BB-3C5E-8001-A27C-84A42C9D07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BC5366-50EA-0BD9-6BB1-E0E451B9D273}"/>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2388189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7100AD-D3B5-D64E-3818-AB14B7E9AC7E}"/>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3" name="Footer Placeholder 2">
            <a:extLst>
              <a:ext uri="{FF2B5EF4-FFF2-40B4-BE49-F238E27FC236}">
                <a16:creationId xmlns:a16="http://schemas.microsoft.com/office/drawing/2014/main" id="{9588CBAD-3F25-2665-24E6-EA71CBF00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30E28B-16CB-EB20-9306-87CB378C96CA}"/>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1844782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683C-901F-4974-E0C3-F39A3E4A1E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2D9819-3651-3FA6-AF29-306EFF402D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F9358-C8EF-CD24-263E-D6430F0733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631257-D233-7D31-799E-883EDA20C9AB}"/>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6" name="Footer Placeholder 5">
            <a:extLst>
              <a:ext uri="{FF2B5EF4-FFF2-40B4-BE49-F238E27FC236}">
                <a16:creationId xmlns:a16="http://schemas.microsoft.com/office/drawing/2014/main" id="{7E963D4C-2A1A-DC9F-8C55-295E72CAE6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D5E1F-0ED7-83BC-EA04-36718BD748A5}"/>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1560162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2FAD-8F7A-46DA-B36C-D333DECB8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67213D-11F1-0780-E749-733DFC1ABC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230DC-6F74-7EDB-CD9B-DF996A0D8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7AF8D3-E941-8E01-7678-82996236E910}"/>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6" name="Footer Placeholder 5">
            <a:extLst>
              <a:ext uri="{FF2B5EF4-FFF2-40B4-BE49-F238E27FC236}">
                <a16:creationId xmlns:a16="http://schemas.microsoft.com/office/drawing/2014/main" id="{D9024785-A598-27E4-081A-14144F939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A82E2C-1F8B-2FFC-E743-6B61181C24AD}"/>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1035447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E28A6-9580-F93C-ECDD-1BFAA12F30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1629E6-3F96-442B-A49E-10DDBD7B6C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A9775-A16F-1AA6-6FFE-9BB575E95EE2}"/>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5" name="Footer Placeholder 4">
            <a:extLst>
              <a:ext uri="{FF2B5EF4-FFF2-40B4-BE49-F238E27FC236}">
                <a16:creationId xmlns:a16="http://schemas.microsoft.com/office/drawing/2014/main" id="{B8122F41-F418-6FBC-C1F9-5A9A44F30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CF7A8-B18E-5E2C-D6C6-E56A3CA66A4D}"/>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1723653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F8674B-A0A4-3FCB-4C34-8440DDB7D9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E898E5-A586-D704-F23E-E1976E217B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EEEF8-5748-C637-35DC-9174FE9E199C}"/>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5" name="Footer Placeholder 4">
            <a:extLst>
              <a:ext uri="{FF2B5EF4-FFF2-40B4-BE49-F238E27FC236}">
                <a16:creationId xmlns:a16="http://schemas.microsoft.com/office/drawing/2014/main" id="{D61A086F-41B2-92EB-E46D-012F39FF3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FA4B1-0601-8E35-074A-2C1E1AB594C1}"/>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3664631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302C-61B3-73BA-DBE7-F9206E577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08540D-6BE3-D612-0CB2-719BAE174A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25A571-0A95-290D-D411-6E132F198E00}"/>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5" name="Footer Placeholder 4">
            <a:extLst>
              <a:ext uri="{FF2B5EF4-FFF2-40B4-BE49-F238E27FC236}">
                <a16:creationId xmlns:a16="http://schemas.microsoft.com/office/drawing/2014/main" id="{5F42BECB-EBB8-DBF7-64E5-DAF6EB58D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01F4A-64CF-3E0A-80A1-138743C2115E}"/>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3547734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E52D-C9FD-3F85-A8BD-10CE929A9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964BD3-E549-7148-A6F2-C827FA3175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221E9-7401-2CF4-91AC-0ACDC6DF8777}"/>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5" name="Footer Placeholder 4">
            <a:extLst>
              <a:ext uri="{FF2B5EF4-FFF2-40B4-BE49-F238E27FC236}">
                <a16:creationId xmlns:a16="http://schemas.microsoft.com/office/drawing/2014/main" id="{C44C6DDD-94E8-381D-C8BF-08CB5F1A3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326A1-8E75-8FD8-3820-13C0AF5D308B}"/>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217210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6088B-E1AC-2040-C08F-DCBA4344FD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6183F7-BEEC-E5F4-5DEE-7516CB89FB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69D58D-7D13-DB89-8023-C6743C31CA42}"/>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5" name="Footer Placeholder 4">
            <a:extLst>
              <a:ext uri="{FF2B5EF4-FFF2-40B4-BE49-F238E27FC236}">
                <a16:creationId xmlns:a16="http://schemas.microsoft.com/office/drawing/2014/main" id="{FA0FAE03-380F-CFE9-D55B-529EC860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1F836-9F05-5F44-A66F-708F74421AEF}"/>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2454554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BE08-C438-155D-2C69-4DDCEC818C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F7DFB4-3F9E-13C0-D590-2F1907711E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53C56A-8FD4-2E1F-0479-697F8D73D4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32702E-F728-27B1-997B-3FAA5C775479}"/>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6" name="Footer Placeholder 5">
            <a:extLst>
              <a:ext uri="{FF2B5EF4-FFF2-40B4-BE49-F238E27FC236}">
                <a16:creationId xmlns:a16="http://schemas.microsoft.com/office/drawing/2014/main" id="{3B2C35BB-9EF8-B4A5-82B1-7E9091D3B6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1C95A5-132F-034E-418B-1A369EEA78AE}"/>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1139457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E2359-2839-ACA7-0398-7B6ACDD87F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1E97C7-CB47-AB4B-CBA4-68539FCF5B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3AB57-3846-AF3D-4702-6558027AAA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4F4674-D71F-501A-F4A9-19B53F7B2A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CE1EA3-6449-DD19-BD47-552B5E3C81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86641B-F7A5-8972-692A-C62233C3A169}"/>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8" name="Footer Placeholder 7">
            <a:extLst>
              <a:ext uri="{FF2B5EF4-FFF2-40B4-BE49-F238E27FC236}">
                <a16:creationId xmlns:a16="http://schemas.microsoft.com/office/drawing/2014/main" id="{769884E1-25A9-9B61-ECD8-A30A77B02F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02AE3C-F101-F666-2146-D67665911BD5}"/>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584743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CEBA2-C8A1-7C24-32B4-F6DB757EE6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0CCDB2-E7C0-86CA-2646-A88838FE84E5}"/>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4" name="Footer Placeholder 3">
            <a:extLst>
              <a:ext uri="{FF2B5EF4-FFF2-40B4-BE49-F238E27FC236}">
                <a16:creationId xmlns:a16="http://schemas.microsoft.com/office/drawing/2014/main" id="{D2FD52BB-3C5E-8001-A27C-84A42C9D07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BC5366-50EA-0BD9-6BB1-E0E451B9D273}"/>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59666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7100AD-D3B5-D64E-3818-AB14B7E9AC7E}"/>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3" name="Footer Placeholder 2">
            <a:extLst>
              <a:ext uri="{FF2B5EF4-FFF2-40B4-BE49-F238E27FC236}">
                <a16:creationId xmlns:a16="http://schemas.microsoft.com/office/drawing/2014/main" id="{9588CBAD-3F25-2665-24E6-EA71CBF00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30E28B-16CB-EB20-9306-87CB378C96CA}"/>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3559598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683C-901F-4974-E0C3-F39A3E4A1E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2D9819-3651-3FA6-AF29-306EFF402D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F9358-C8EF-CD24-263E-D6430F0733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631257-D233-7D31-799E-883EDA20C9AB}"/>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6" name="Footer Placeholder 5">
            <a:extLst>
              <a:ext uri="{FF2B5EF4-FFF2-40B4-BE49-F238E27FC236}">
                <a16:creationId xmlns:a16="http://schemas.microsoft.com/office/drawing/2014/main" id="{7E963D4C-2A1A-DC9F-8C55-295E72CAE6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D5E1F-0ED7-83BC-EA04-36718BD748A5}"/>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1000786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2FAD-8F7A-46DA-B36C-D333DECB8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67213D-11F1-0780-E749-733DFC1ABC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230DC-6F74-7EDB-CD9B-DF996A0D8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7AF8D3-E941-8E01-7678-82996236E910}"/>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6" name="Footer Placeholder 5">
            <a:extLst>
              <a:ext uri="{FF2B5EF4-FFF2-40B4-BE49-F238E27FC236}">
                <a16:creationId xmlns:a16="http://schemas.microsoft.com/office/drawing/2014/main" id="{D9024785-A598-27E4-081A-14144F939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A82E2C-1F8B-2FFC-E743-6B61181C24AD}"/>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1313967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E28A6-9580-F93C-ECDD-1BFAA12F30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1629E6-3F96-442B-A49E-10DDBD7B6C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A9775-A16F-1AA6-6FFE-9BB575E95EE2}"/>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5" name="Footer Placeholder 4">
            <a:extLst>
              <a:ext uri="{FF2B5EF4-FFF2-40B4-BE49-F238E27FC236}">
                <a16:creationId xmlns:a16="http://schemas.microsoft.com/office/drawing/2014/main" id="{B8122F41-F418-6FBC-C1F9-5A9A44F30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CF7A8-B18E-5E2C-D6C6-E56A3CA66A4D}"/>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3324616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F8674B-A0A4-3FCB-4C34-8440DDB7D9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E898E5-A586-D704-F23E-E1976E217B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EEEF8-5748-C637-35DC-9174FE9E199C}"/>
              </a:ext>
            </a:extLst>
          </p:cNvPr>
          <p:cNvSpPr>
            <a:spLocks noGrp="1"/>
          </p:cNvSpPr>
          <p:nvPr>
            <p:ph type="dt" sz="half" idx="10"/>
          </p:nvPr>
        </p:nvSpPr>
        <p:spPr/>
        <p:txBody>
          <a:bodyPr/>
          <a:lstStyle/>
          <a:p>
            <a:fld id="{6BC32AB5-A271-4483-ABFC-7AE1DC7C96AC}" type="datetimeFigureOut">
              <a:rPr lang="en-US" smtClean="0"/>
              <a:t>12/6/2023</a:t>
            </a:fld>
            <a:endParaRPr lang="en-US"/>
          </a:p>
        </p:txBody>
      </p:sp>
      <p:sp>
        <p:nvSpPr>
          <p:cNvPr id="5" name="Footer Placeholder 4">
            <a:extLst>
              <a:ext uri="{FF2B5EF4-FFF2-40B4-BE49-F238E27FC236}">
                <a16:creationId xmlns:a16="http://schemas.microsoft.com/office/drawing/2014/main" id="{D61A086F-41B2-92EB-E46D-012F39FF3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FA4B1-0601-8E35-074A-2C1E1AB594C1}"/>
              </a:ext>
            </a:extLst>
          </p:cNvPr>
          <p:cNvSpPr>
            <a:spLocks noGrp="1"/>
          </p:cNvSpPr>
          <p:nvPr>
            <p:ph type="sldNum" sz="quarter" idx="12"/>
          </p:nvPr>
        </p:nvSpPr>
        <p:spPr/>
        <p:txBody>
          <a:bodyPr/>
          <a:lstStyle/>
          <a:p>
            <a:fld id="{337B69B9-F9A4-4090-B2CF-4F85EF69C040}" type="slidenum">
              <a:rPr lang="en-US" smtClean="0"/>
              <a:t>‹#›</a:t>
            </a:fld>
            <a:endParaRPr lang="en-US"/>
          </a:p>
        </p:txBody>
      </p:sp>
    </p:spTree>
    <p:extLst>
      <p:ext uri="{BB962C8B-B14F-4D97-AF65-F5344CB8AC3E}">
        <p14:creationId xmlns:p14="http://schemas.microsoft.com/office/powerpoint/2010/main" val="252503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22089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12/6/2023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D47D35-2D9E-49EC-9857-9EE520607A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1484E0-2B13-3357-7E95-D355812E94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842AB-7005-BC41-3465-ACD85AE96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32AB5-A271-4483-ABFC-7AE1DC7C96AC}" type="datetimeFigureOut">
              <a:rPr lang="en-US" smtClean="0"/>
              <a:t>12/6/2023</a:t>
            </a:fld>
            <a:endParaRPr lang="en-US"/>
          </a:p>
        </p:txBody>
      </p:sp>
      <p:sp>
        <p:nvSpPr>
          <p:cNvPr id="5" name="Footer Placeholder 4">
            <a:extLst>
              <a:ext uri="{FF2B5EF4-FFF2-40B4-BE49-F238E27FC236}">
                <a16:creationId xmlns:a16="http://schemas.microsoft.com/office/drawing/2014/main" id="{A80F4150-72B9-27EF-6089-1ABBAEE787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CE8C29-B450-3354-8BC2-29426E504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B69B9-F9A4-4090-B2CF-4F85EF69C040}" type="slidenum">
              <a:rPr lang="en-US" smtClean="0"/>
              <a:t>‹#›</a:t>
            </a:fld>
            <a:endParaRPr lang="en-US"/>
          </a:p>
        </p:txBody>
      </p:sp>
    </p:spTree>
    <p:extLst>
      <p:ext uri="{BB962C8B-B14F-4D97-AF65-F5344CB8AC3E}">
        <p14:creationId xmlns:p14="http://schemas.microsoft.com/office/powerpoint/2010/main" val="256873407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D47D35-2D9E-49EC-9857-9EE520607A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1484E0-2B13-3357-7E95-D355812E94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842AB-7005-BC41-3465-ACD85AE96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32AB5-A271-4483-ABFC-7AE1DC7C96AC}" type="datetimeFigureOut">
              <a:rPr lang="en-US" smtClean="0"/>
              <a:t>12/6/2023</a:t>
            </a:fld>
            <a:endParaRPr lang="en-US"/>
          </a:p>
        </p:txBody>
      </p:sp>
      <p:sp>
        <p:nvSpPr>
          <p:cNvPr id="5" name="Footer Placeholder 4">
            <a:extLst>
              <a:ext uri="{FF2B5EF4-FFF2-40B4-BE49-F238E27FC236}">
                <a16:creationId xmlns:a16="http://schemas.microsoft.com/office/drawing/2014/main" id="{A80F4150-72B9-27EF-6089-1ABBAEE787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CE8C29-B450-3354-8BC2-29426E504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B69B9-F9A4-4090-B2CF-4F85EF69C040}" type="slidenum">
              <a:rPr lang="en-US" smtClean="0"/>
              <a:t>‹#›</a:t>
            </a:fld>
            <a:endParaRPr lang="en-US"/>
          </a:p>
        </p:txBody>
      </p:sp>
    </p:spTree>
    <p:extLst>
      <p:ext uri="{BB962C8B-B14F-4D97-AF65-F5344CB8AC3E}">
        <p14:creationId xmlns:p14="http://schemas.microsoft.com/office/powerpoint/2010/main" val="144639222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8.png"/><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hyperlink" Target="https://www.seancuthbert.com/post/types-of-inner-critic-in-internal-family-systems-ifs-therapy" TargetMode="External"/><Relationship Id="rId1" Type="http://schemas.openxmlformats.org/officeDocument/2006/relationships/slideLayout" Target="../slideLayouts/slideLayout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hyperlink" Target="https://www.seancuthbert.com/post/types-of-inner-critic-in-internal-family-systems-ifs-therapy" TargetMode="External"/><Relationship Id="rId1" Type="http://schemas.openxmlformats.org/officeDocument/2006/relationships/slideLayout" Target="../slideLayouts/slideLayout3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seancuthbert.com/post/types-of-inner-critic-in-internal-family-systems-ifs-therapy" TargetMode="External"/><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6.pn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BiCGcVcmzzg&amp;ab_channel=MentallyFitPro" TargetMode="External"/><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issacounseling.com/contact-us/" TargetMode="Externa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 Id="rId4" Type="http://schemas.openxmlformats.org/officeDocument/2006/relationships/hyperlink" Target="https://www.youtube.com/watch?v=U0C2dLNWgPA&amp;ab_channel=PureDesireMinistrie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U0C2dLNWgPA&amp;ab_channel=PureDesireMinistries" TargetMode="External"/><Relationship Id="rId2" Type="http://schemas.openxmlformats.org/officeDocument/2006/relationships/image" Target="../media/image62.jpeg"/><Relationship Id="rId1" Type="http://schemas.openxmlformats.org/officeDocument/2006/relationships/slideLayout" Target="../slideLayouts/slideLayout39.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hyperlink" Target="https://www.youtube.com/watch?v=deqxDq9Xw6g&amp;ab_channel=geoffreyholsclaw" TargetMode="External"/><Relationship Id="rId1" Type="http://schemas.openxmlformats.org/officeDocument/2006/relationships/slideLayout" Target="../slideLayouts/slideLayout22.xml"/><Relationship Id="rId6" Type="http://schemas.openxmlformats.org/officeDocument/2006/relationships/hyperlink" Target="https://www.youtube.com/watch?v=Ji7bk3JfEmk&amp;ab_channel=KennyDennis" TargetMode="External"/><Relationship Id="rId5" Type="http://schemas.openxmlformats.org/officeDocument/2006/relationships/image" Target="../media/image89.png"/><Relationship Id="rId4" Type="http://schemas.openxmlformats.org/officeDocument/2006/relationships/hyperlink" Target="https://www.youtube.com/watch?v=tNA5qTTxFFA&amp;ab_channel=Dr.ToriOld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LJHoW_bb5-M&amp;ab_channel=DocSnipes" TargetMode="Externa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7C5F937-FDA4-49FD-A135-03738460F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515E37C-522A-423F-B958-36BF66141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FFD1D8A-3397-4DEB-254A-53FE7C08879C}"/>
              </a:ext>
            </a:extLst>
          </p:cNvPr>
          <p:cNvSpPr>
            <a:spLocks noGrp="1"/>
          </p:cNvSpPr>
          <p:nvPr>
            <p:ph type="title"/>
          </p:nvPr>
        </p:nvSpPr>
        <p:spPr>
          <a:xfrm>
            <a:off x="180752" y="4327451"/>
            <a:ext cx="4763387" cy="2530539"/>
          </a:xfrm>
        </p:spPr>
        <p:txBody>
          <a:bodyPr vert="horz" lIns="91440" tIns="45720" rIns="91440" bIns="45720" rtlCol="0" anchor="ctr">
            <a:normAutofit/>
          </a:bodyPr>
          <a:lstStyle/>
          <a:p>
            <a:r>
              <a:rPr lang="en-US" sz="2600" b="1" kern="1200" dirty="0">
                <a:solidFill>
                  <a:srgbClr val="FFFFFF"/>
                </a:solidFill>
                <a:latin typeface="+mj-lt"/>
                <a:ea typeface="+mj-ea"/>
                <a:cs typeface="+mj-cs"/>
              </a:rPr>
              <a:t>Internal Family Systems (IFS) Therapy – Faith Version</a:t>
            </a:r>
            <a:br>
              <a:rPr lang="en-US" sz="2600" b="1" kern="1200" dirty="0">
                <a:solidFill>
                  <a:srgbClr val="FFFFFF"/>
                </a:solidFill>
                <a:latin typeface="+mj-lt"/>
                <a:ea typeface="+mj-ea"/>
                <a:cs typeface="+mj-cs"/>
              </a:rPr>
            </a:br>
            <a:endParaRPr lang="en-US" sz="2600" b="1"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F8FA904E-8A2D-9E35-2C16-A62FB4425BE1}"/>
              </a:ext>
            </a:extLst>
          </p:cNvPr>
          <p:cNvPicPr>
            <a:picLocks noChangeAspect="1"/>
          </p:cNvPicPr>
          <p:nvPr/>
        </p:nvPicPr>
        <p:blipFill rotWithShape="1">
          <a:blip r:embed="rId3"/>
          <a:srcRect t="6910" r="-1" b="-1"/>
          <a:stretch/>
        </p:blipFill>
        <p:spPr>
          <a:xfrm>
            <a:off x="20" y="10"/>
            <a:ext cx="6095980" cy="4196271"/>
          </a:xfrm>
          <a:custGeom>
            <a:avLst/>
            <a:gdLst/>
            <a:ahLst/>
            <a:cxnLst/>
            <a:rect l="l" t="t" r="r" b="b"/>
            <a:pathLst>
              <a:path w="6005375" h="4196281">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p:spPr>
      </p:pic>
      <p:pic>
        <p:nvPicPr>
          <p:cNvPr id="2" name="Picture 1">
            <a:extLst>
              <a:ext uri="{FF2B5EF4-FFF2-40B4-BE49-F238E27FC236}">
                <a16:creationId xmlns:a16="http://schemas.microsoft.com/office/drawing/2014/main" id="{080E3F0A-0610-2242-81D0-23750069A57F}"/>
              </a:ext>
            </a:extLst>
          </p:cNvPr>
          <p:cNvPicPr>
            <a:picLocks noChangeAspect="1"/>
          </p:cNvPicPr>
          <p:nvPr/>
        </p:nvPicPr>
        <p:blipFill rotWithShape="1">
          <a:blip r:embed="rId4"/>
          <a:srcRect r="-3" b="32150"/>
          <a:stretch/>
        </p:blipFill>
        <p:spPr>
          <a:xfrm>
            <a:off x="6019800" y="-1"/>
            <a:ext cx="6172193" cy="418767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24" name="sketch line">
            <a:extLst>
              <a:ext uri="{FF2B5EF4-FFF2-40B4-BE49-F238E27FC236}">
                <a16:creationId xmlns:a16="http://schemas.microsoft.com/office/drawing/2014/main" id="{C125E75E-F290-415E-9397-4DAC206C5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533095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4923018-1858-DDFD-C3D9-5B7D781507C9}"/>
              </a:ext>
            </a:extLst>
          </p:cNvPr>
          <p:cNvSpPr/>
          <p:nvPr/>
        </p:nvSpPr>
        <p:spPr>
          <a:xfrm>
            <a:off x="4617718" y="4196281"/>
            <a:ext cx="7552946" cy="2661709"/>
          </a:xfrm>
          <a:prstGeom prst="rect">
            <a:avLst/>
          </a:prstGeom>
        </p:spPr>
        <p:txBody>
          <a:bodyPr vert="horz" lIns="91440" tIns="45720" rIns="91440" bIns="45720" rtlCol="0" anchor="ctr">
            <a:normAutofit lnSpcReduction="10000"/>
          </a:bodyPr>
          <a:lstStyle/>
          <a:p>
            <a:pPr marL="0" marR="0" lvl="0" indent="-228600" defTabSz="914400" fontAlgn="auto">
              <a:lnSpc>
                <a:spcPct val="90000"/>
              </a:lnSpc>
              <a:spcBef>
                <a:spcPts val="1000"/>
              </a:spcBef>
              <a:spcAft>
                <a:spcPts val="0"/>
              </a:spcAft>
              <a:buClr>
                <a:srgbClr val="4472C4"/>
              </a:buClr>
              <a:buSzTx/>
              <a:buFont typeface="Arial" panose="020B0604020202020204" pitchFamily="34" charset="0"/>
              <a:buChar char="•"/>
              <a:tabLst/>
              <a:defRPr/>
            </a:pPr>
            <a:endParaRPr kumimoji="0" lang="en-US" sz="900" i="0" u="none" strike="noStrike" cap="none" spc="0" normalizeH="0" baseline="0" noProof="0" dirty="0">
              <a:ln>
                <a:noFill/>
              </a:ln>
              <a:solidFill>
                <a:srgbClr val="FFFFFF"/>
              </a:solidFill>
              <a:effectLst/>
              <a:uLnTx/>
              <a:uFillTx/>
              <a:latin typeface="Calibri "/>
            </a:endParaRPr>
          </a:p>
          <a:p>
            <a:pPr marL="0" marR="0" lvl="0" indent="-228600" defTabSz="914400" fontAlgn="auto">
              <a:lnSpc>
                <a:spcPct val="90000"/>
              </a:lnSpc>
              <a:spcBef>
                <a:spcPts val="1000"/>
              </a:spcBef>
              <a:spcAft>
                <a:spcPts val="0"/>
              </a:spcAft>
              <a:buClr>
                <a:srgbClr val="4472C4"/>
              </a:buClr>
              <a:buSzTx/>
              <a:buFont typeface="Arial" panose="020B0604020202020204" pitchFamily="34" charset="0"/>
              <a:buChar char="•"/>
              <a:tabLst/>
              <a:defRPr/>
            </a:pPr>
            <a:endParaRPr kumimoji="0" lang="en-US" sz="900" i="0" u="none" strike="noStrike" cap="none" spc="0" normalizeH="0" baseline="0" noProof="0" dirty="0">
              <a:ln>
                <a:noFill/>
              </a:ln>
              <a:solidFill>
                <a:srgbClr val="FFFFFF"/>
              </a:solidFill>
              <a:effectLst/>
              <a:uLnTx/>
              <a:uFillTx/>
              <a:latin typeface="Calibri "/>
            </a:endParaRPr>
          </a:p>
          <a:p>
            <a:pPr marR="0" lvl="0" algn="ctr" defTabSz="914400" fontAlgn="auto">
              <a:lnSpc>
                <a:spcPct val="90000"/>
              </a:lnSpc>
              <a:spcBef>
                <a:spcPts val="0"/>
              </a:spcBef>
              <a:spcAft>
                <a:spcPts val="0"/>
              </a:spcAft>
              <a:buClrTx/>
              <a:buSzTx/>
              <a:tabLst/>
              <a:defRPr/>
            </a:pPr>
            <a:r>
              <a:rPr kumimoji="0" lang="en-US" sz="2000" i="0" u="none" strike="noStrike" cap="none" spc="0" normalizeH="0" baseline="0" noProof="0" dirty="0">
                <a:ln>
                  <a:noFill/>
                </a:ln>
                <a:solidFill>
                  <a:schemeClr val="bg1"/>
                </a:solidFill>
                <a:effectLst/>
                <a:uLnTx/>
                <a:uFillTx/>
                <a:latin typeface="Calibri "/>
              </a:rPr>
              <a:t>Wholeness is not achieved by cutting off a</a:t>
            </a:r>
          </a:p>
          <a:p>
            <a:pPr marR="0" lvl="0" algn="ctr" defTabSz="914400" fontAlgn="auto">
              <a:lnSpc>
                <a:spcPct val="90000"/>
              </a:lnSpc>
              <a:spcBef>
                <a:spcPts val="0"/>
              </a:spcBef>
              <a:spcAft>
                <a:spcPts val="0"/>
              </a:spcAft>
              <a:buClrTx/>
              <a:buSzTx/>
              <a:tabLst/>
              <a:defRPr/>
            </a:pPr>
            <a:r>
              <a:rPr kumimoji="0" lang="en-US" sz="2000" i="0" u="none" strike="noStrike" cap="none" spc="0" normalizeH="0" baseline="0" noProof="0" dirty="0">
                <a:ln>
                  <a:noFill/>
                </a:ln>
                <a:solidFill>
                  <a:schemeClr val="bg1"/>
                </a:solidFill>
                <a:effectLst/>
                <a:uLnTx/>
                <a:uFillTx/>
                <a:latin typeface="Calibri "/>
              </a:rPr>
              <a:t>portion of one’s being, but by integration</a:t>
            </a:r>
          </a:p>
          <a:p>
            <a:pPr marR="0" lvl="0" algn="ctr" defTabSz="914400" fontAlgn="auto">
              <a:lnSpc>
                <a:spcPct val="90000"/>
              </a:lnSpc>
              <a:spcBef>
                <a:spcPts val="0"/>
              </a:spcBef>
              <a:spcAft>
                <a:spcPts val="0"/>
              </a:spcAft>
              <a:buClrTx/>
              <a:buSzTx/>
              <a:tabLst/>
              <a:defRPr/>
            </a:pPr>
            <a:r>
              <a:rPr kumimoji="0" lang="en-US" sz="2000" i="0" u="none" strike="noStrike" cap="none" spc="0" normalizeH="0" baseline="0" noProof="0" dirty="0">
                <a:ln>
                  <a:noFill/>
                </a:ln>
                <a:solidFill>
                  <a:schemeClr val="bg1"/>
                </a:solidFill>
                <a:effectLst/>
                <a:uLnTx/>
                <a:uFillTx/>
                <a:latin typeface="Calibri "/>
              </a:rPr>
              <a:t>of the contraries.</a:t>
            </a:r>
          </a:p>
          <a:p>
            <a:pPr marR="0" lvl="0" algn="ctr" defTabSz="914400" fontAlgn="auto">
              <a:lnSpc>
                <a:spcPct val="90000"/>
              </a:lnSpc>
              <a:spcBef>
                <a:spcPts val="0"/>
              </a:spcBef>
              <a:spcAft>
                <a:spcPts val="0"/>
              </a:spcAft>
              <a:buClrTx/>
              <a:buSzTx/>
              <a:tabLst/>
              <a:defRPr/>
            </a:pPr>
            <a:r>
              <a:rPr kumimoji="0" lang="en-US" sz="2000" i="0" u="none" strike="noStrike" cap="none" spc="0" normalizeH="0" baseline="0" noProof="0" dirty="0">
                <a:ln>
                  <a:noFill/>
                </a:ln>
                <a:solidFill>
                  <a:schemeClr val="bg1"/>
                </a:solidFill>
                <a:effectLst/>
                <a:uLnTx/>
                <a:uFillTx/>
                <a:latin typeface="Calibri "/>
              </a:rPr>
              <a:t>                          - C. G. Jung</a:t>
            </a:r>
          </a:p>
          <a:p>
            <a:pPr marR="0" lvl="0" algn="ctr" defTabSz="914400" fontAlgn="auto">
              <a:lnSpc>
                <a:spcPct val="90000"/>
              </a:lnSpc>
              <a:spcBef>
                <a:spcPts val="1000"/>
              </a:spcBef>
              <a:spcAft>
                <a:spcPts val="0"/>
              </a:spcAft>
              <a:buClr>
                <a:srgbClr val="4472C4"/>
              </a:buClr>
              <a:buSzTx/>
              <a:tabLst/>
              <a:defRPr/>
            </a:pPr>
            <a:endParaRPr kumimoji="0" lang="en-US" sz="2000" i="0" u="none" strike="noStrike" cap="none" spc="0" normalizeH="0" baseline="0" noProof="0" dirty="0">
              <a:ln>
                <a:noFill/>
              </a:ln>
              <a:solidFill>
                <a:schemeClr val="bg1"/>
              </a:solidFill>
              <a:effectLst/>
              <a:uLnTx/>
              <a:uFillTx/>
              <a:latin typeface="Calibri "/>
            </a:endParaRPr>
          </a:p>
          <a:p>
            <a:pPr marR="0" lvl="0" algn="ctr" defTabSz="914400" fontAlgn="auto">
              <a:lnSpc>
                <a:spcPct val="90000"/>
              </a:lnSpc>
              <a:spcBef>
                <a:spcPts val="0"/>
              </a:spcBef>
              <a:spcAft>
                <a:spcPts val="0"/>
              </a:spcAft>
              <a:buClrTx/>
              <a:buSzTx/>
              <a:tabLst/>
              <a:defRPr/>
            </a:pPr>
            <a:r>
              <a:rPr kumimoji="0" lang="en-US" sz="2000" i="0" u="none" strike="noStrike" cap="none" spc="0" normalizeH="0" baseline="0" noProof="0" dirty="0">
                <a:ln>
                  <a:noFill/>
                </a:ln>
                <a:solidFill>
                  <a:schemeClr val="bg1"/>
                </a:solidFill>
                <a:effectLst/>
                <a:uLnTx/>
                <a:uFillTx/>
                <a:latin typeface="Calibri "/>
              </a:rPr>
              <a:t>    Jeffrey E. Hansen, Ph.D.</a:t>
            </a:r>
          </a:p>
          <a:p>
            <a:pPr marR="0" lvl="0" algn="ctr" defTabSz="914400" fontAlgn="auto">
              <a:lnSpc>
                <a:spcPct val="90000"/>
              </a:lnSpc>
              <a:spcBef>
                <a:spcPts val="0"/>
              </a:spcBef>
              <a:spcAft>
                <a:spcPts val="0"/>
              </a:spcAft>
              <a:buClrTx/>
              <a:buSzTx/>
              <a:tabLst/>
              <a:defRPr/>
            </a:pPr>
            <a:r>
              <a:rPr kumimoji="0" lang="en-US" sz="2000" i="0" u="none" strike="noStrike" cap="none" spc="0" normalizeH="0" baseline="0" noProof="0" dirty="0">
                <a:ln>
                  <a:noFill/>
                </a:ln>
                <a:solidFill>
                  <a:schemeClr val="bg1"/>
                </a:solidFill>
                <a:effectLst/>
                <a:uLnTx/>
                <a:uFillTx/>
                <a:latin typeface="Calibri "/>
              </a:rPr>
              <a:t>   Center for Connected Living, LLC</a:t>
            </a:r>
          </a:p>
          <a:p>
            <a:pPr marR="0" lvl="0" algn="ctr" defTabSz="914400" fontAlgn="auto">
              <a:lnSpc>
                <a:spcPct val="90000"/>
              </a:lnSpc>
              <a:spcBef>
                <a:spcPts val="0"/>
              </a:spcBef>
              <a:spcAft>
                <a:spcPts val="0"/>
              </a:spcAft>
              <a:buClrTx/>
              <a:buSzTx/>
              <a:tabLst/>
              <a:defRPr/>
            </a:pPr>
            <a:r>
              <a:rPr kumimoji="0" lang="en-US" sz="2000" i="0" u="none" strike="noStrike" cap="none" spc="0" normalizeH="0" baseline="0" noProof="0" dirty="0">
                <a:ln>
                  <a:noFill/>
                </a:ln>
                <a:solidFill>
                  <a:schemeClr val="bg1"/>
                </a:solidFill>
                <a:effectLst/>
                <a:uLnTx/>
                <a:uFillTx/>
                <a:latin typeface="Calibri "/>
              </a:rPr>
              <a:t> </a:t>
            </a:r>
          </a:p>
          <a:p>
            <a:pPr marL="0" marR="0" lvl="0" indent="-228600" defTabSz="914400" fontAlgn="auto">
              <a:lnSpc>
                <a:spcPct val="90000"/>
              </a:lnSpc>
              <a:spcBef>
                <a:spcPts val="1000"/>
              </a:spcBef>
              <a:spcAft>
                <a:spcPts val="0"/>
              </a:spcAft>
              <a:buClr>
                <a:srgbClr val="4472C4"/>
              </a:buClr>
              <a:buSzTx/>
              <a:buFont typeface="Arial" panose="020B0604020202020204" pitchFamily="34" charset="0"/>
              <a:buChar char="•"/>
              <a:tabLst/>
              <a:defRPr/>
            </a:pPr>
            <a:endParaRPr kumimoji="0" lang="en-US" sz="900" i="0" u="none" strike="noStrike" cap="none" spc="0" normalizeH="0" baseline="0" noProof="0" dirty="0">
              <a:ln>
                <a:noFill/>
              </a:ln>
              <a:solidFill>
                <a:srgbClr val="FFFFFF"/>
              </a:solidFill>
              <a:effectLst/>
              <a:uLnTx/>
              <a:uFillTx/>
              <a:latin typeface="Calibri "/>
            </a:endParaRPr>
          </a:p>
        </p:txBody>
      </p:sp>
    </p:spTree>
    <p:extLst>
      <p:ext uri="{BB962C8B-B14F-4D97-AF65-F5344CB8AC3E}">
        <p14:creationId xmlns:p14="http://schemas.microsoft.com/office/powerpoint/2010/main" val="150180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2DEDCD-02A0-703F-7105-5D2F9463A901}"/>
              </a:ext>
            </a:extLst>
          </p:cNvPr>
          <p:cNvSpPr>
            <a:spLocks noGrp="1"/>
          </p:cNvSpPr>
          <p:nvPr>
            <p:ph type="title"/>
          </p:nvPr>
        </p:nvSpPr>
        <p:spPr>
          <a:xfrm>
            <a:off x="699714" y="353160"/>
            <a:ext cx="10421942" cy="898581"/>
          </a:xfrm>
        </p:spPr>
        <p:txBody>
          <a:bodyPr vert="horz" lIns="91440" tIns="45720" rIns="91440" bIns="45720" rtlCol="0" anchor="ctr">
            <a:normAutofit/>
          </a:bodyPr>
          <a:lstStyle/>
          <a:p>
            <a:pPr algn="ctr"/>
            <a:r>
              <a:rPr lang="en-US" sz="4000" dirty="0">
                <a:solidFill>
                  <a:srgbClr val="FFFFFF"/>
                </a:solidFill>
              </a:rPr>
              <a:t>Overview of IFS</a:t>
            </a:r>
          </a:p>
        </p:txBody>
      </p:sp>
      <p:pic>
        <p:nvPicPr>
          <p:cNvPr id="3" name="Picture 2">
            <a:extLst>
              <a:ext uri="{FF2B5EF4-FFF2-40B4-BE49-F238E27FC236}">
                <a16:creationId xmlns:a16="http://schemas.microsoft.com/office/drawing/2014/main" id="{15CA1462-34EA-8AF5-9A55-6BC65F6D0DE2}"/>
              </a:ext>
            </a:extLst>
          </p:cNvPr>
          <p:cNvPicPr>
            <a:picLocks noChangeAspect="1"/>
          </p:cNvPicPr>
          <p:nvPr/>
        </p:nvPicPr>
        <p:blipFill rotWithShape="1">
          <a:blip r:embed="rId2"/>
          <a:srcRect l="4418" t="14289" r="36422" b="-22"/>
          <a:stretch/>
        </p:blipFill>
        <p:spPr>
          <a:xfrm>
            <a:off x="97768" y="2046514"/>
            <a:ext cx="6651820" cy="4458326"/>
          </a:xfrm>
          <a:prstGeom prst="rect">
            <a:avLst/>
          </a:prstGeom>
        </p:spPr>
      </p:pic>
      <p:pic>
        <p:nvPicPr>
          <p:cNvPr id="4" name="Picture 3">
            <a:extLst>
              <a:ext uri="{FF2B5EF4-FFF2-40B4-BE49-F238E27FC236}">
                <a16:creationId xmlns:a16="http://schemas.microsoft.com/office/drawing/2014/main" id="{CB2B0383-FC24-66E2-C51D-03D4A7A2E1BA}"/>
              </a:ext>
            </a:extLst>
          </p:cNvPr>
          <p:cNvPicPr>
            <a:picLocks noChangeAspect="1"/>
          </p:cNvPicPr>
          <p:nvPr/>
        </p:nvPicPr>
        <p:blipFill rotWithShape="1">
          <a:blip r:embed="rId3"/>
          <a:srcRect t="29841"/>
          <a:stretch/>
        </p:blipFill>
        <p:spPr>
          <a:xfrm>
            <a:off x="6847356" y="2284331"/>
            <a:ext cx="5131087" cy="3599919"/>
          </a:xfrm>
          <a:prstGeom prst="rect">
            <a:avLst/>
          </a:prstGeom>
        </p:spPr>
      </p:pic>
    </p:spTree>
    <p:extLst>
      <p:ext uri="{BB962C8B-B14F-4D97-AF65-F5344CB8AC3E}">
        <p14:creationId xmlns:p14="http://schemas.microsoft.com/office/powerpoint/2010/main" val="355432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D29BD510-E7CC-431C-9DC5-D07910F6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8E0437A-FA20-4E33-95A8-BBC1FD5C7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A6EFC1F-0114-32B0-D8DA-ADE5D379EE38}"/>
              </a:ext>
            </a:extLst>
          </p:cNvPr>
          <p:cNvSpPr>
            <a:spLocks noGrp="1"/>
          </p:cNvSpPr>
          <p:nvPr>
            <p:ph type="title"/>
          </p:nvPr>
        </p:nvSpPr>
        <p:spPr>
          <a:xfrm>
            <a:off x="174078" y="531629"/>
            <a:ext cx="5646661" cy="3523940"/>
          </a:xfrm>
        </p:spPr>
        <p:txBody>
          <a:bodyPr vert="horz" lIns="91440" tIns="45720" rIns="91440" bIns="45720" rtlCol="0" anchor="b">
            <a:normAutofit/>
          </a:bodyPr>
          <a:lstStyle/>
          <a:p>
            <a:pPr algn="ctr">
              <a:lnSpc>
                <a:spcPct val="90000"/>
              </a:lnSpc>
            </a:pPr>
            <a:r>
              <a:rPr lang="en-US" sz="3400" dirty="0">
                <a:solidFill>
                  <a:srgbClr val="FEFFFF"/>
                </a:solidFill>
                <a:latin typeface="Calibri" panose="020F0502020204030204" pitchFamily="34" charset="0"/>
                <a:cs typeface="Calibri" panose="020F0502020204030204" pitchFamily="34" charset="0"/>
              </a:rPr>
              <a:t>These parts are encoded in implicit or procedural memory and become rather reflexive or procedural much like riding a bike or shooting an arrow</a:t>
            </a:r>
            <a:r>
              <a:rPr lang="en-US" sz="3400" dirty="0">
                <a:solidFill>
                  <a:srgbClr val="FEFFFF"/>
                </a:solidFill>
              </a:rPr>
              <a:t>.</a:t>
            </a:r>
          </a:p>
        </p:txBody>
      </p:sp>
      <p:pic>
        <p:nvPicPr>
          <p:cNvPr id="3" name="Picture 2">
            <a:extLst>
              <a:ext uri="{FF2B5EF4-FFF2-40B4-BE49-F238E27FC236}">
                <a16:creationId xmlns:a16="http://schemas.microsoft.com/office/drawing/2014/main" id="{503D6601-5181-5043-961C-E86CD8103569}"/>
              </a:ext>
            </a:extLst>
          </p:cNvPr>
          <p:cNvPicPr>
            <a:picLocks noChangeAspect="1"/>
          </p:cNvPicPr>
          <p:nvPr/>
        </p:nvPicPr>
        <p:blipFill rotWithShape="1">
          <a:blip r:embed="rId2"/>
          <a:srcRect r="18049"/>
          <a:stretch/>
        </p:blipFill>
        <p:spPr>
          <a:xfrm>
            <a:off x="6111241" y="-5534"/>
            <a:ext cx="6080758" cy="3431766"/>
          </a:xfrm>
          <a:prstGeom prst="rect">
            <a:avLst/>
          </a:prstGeom>
        </p:spPr>
      </p:pic>
      <p:pic>
        <p:nvPicPr>
          <p:cNvPr id="4" name="Picture 3">
            <a:extLst>
              <a:ext uri="{FF2B5EF4-FFF2-40B4-BE49-F238E27FC236}">
                <a16:creationId xmlns:a16="http://schemas.microsoft.com/office/drawing/2014/main" id="{271AB056-BF0B-5ABC-7C59-B6B431B0B960}"/>
              </a:ext>
            </a:extLst>
          </p:cNvPr>
          <p:cNvPicPr>
            <a:picLocks noChangeAspect="1"/>
          </p:cNvPicPr>
          <p:nvPr/>
        </p:nvPicPr>
        <p:blipFill rotWithShape="1">
          <a:blip r:embed="rId3"/>
          <a:srcRect l="18050" r="-1" b="-1"/>
          <a:stretch/>
        </p:blipFill>
        <p:spPr>
          <a:xfrm>
            <a:off x="6111242" y="3426232"/>
            <a:ext cx="6080758" cy="3431768"/>
          </a:xfrm>
          <a:prstGeom prst="rect">
            <a:avLst/>
          </a:prstGeom>
        </p:spPr>
      </p:pic>
      <p:sp>
        <p:nvSpPr>
          <p:cNvPr id="45" name="Freeform 27">
            <a:extLst>
              <a:ext uri="{FF2B5EF4-FFF2-40B4-BE49-F238E27FC236}">
                <a16:creationId xmlns:a16="http://schemas.microsoft.com/office/drawing/2014/main" id="{C08A186A-A32B-412D-8105-6DDEC68B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cxnSp>
        <p:nvCxnSpPr>
          <p:cNvPr id="47" name="Straight Connector 46">
            <a:extLst>
              <a:ext uri="{FF2B5EF4-FFF2-40B4-BE49-F238E27FC236}">
                <a16:creationId xmlns:a16="http://schemas.microsoft.com/office/drawing/2014/main" id="{93B06D1C-75DF-4E0C-B26C-78A4F8B399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cap="flat">
            <a:solidFill>
              <a:schemeClr val="bg2">
                <a:lumMod val="10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81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536202F-5143-627A-32B9-4974EEE87F80}"/>
              </a:ext>
            </a:extLst>
          </p:cNvPr>
          <p:cNvPicPr>
            <a:picLocks noChangeAspect="1"/>
          </p:cNvPicPr>
          <p:nvPr/>
        </p:nvPicPr>
        <p:blipFill rotWithShape="1">
          <a:blip r:embed="rId2"/>
          <a:srcRect l="5750" r="23196"/>
          <a:stretch/>
        </p:blipFill>
        <p:spPr>
          <a:xfrm>
            <a:off x="-1" y="190"/>
            <a:ext cx="8128855" cy="5291194"/>
          </a:xfrm>
          <a:prstGeom prst="rect">
            <a:avLst/>
          </a:prstGeom>
        </p:spPr>
      </p:pic>
      <p:sp>
        <p:nvSpPr>
          <p:cNvPr id="28" name="Rectangle 27">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7D6AAA-46D8-AD7A-88FE-83D17EFA2E09}"/>
              </a:ext>
            </a:extLst>
          </p:cNvPr>
          <p:cNvSpPr>
            <a:spLocks noGrp="1"/>
          </p:cNvSpPr>
          <p:nvPr>
            <p:ph type="title"/>
          </p:nvPr>
        </p:nvSpPr>
        <p:spPr>
          <a:xfrm>
            <a:off x="500743" y="5617030"/>
            <a:ext cx="7290271" cy="916918"/>
          </a:xfrm>
        </p:spPr>
        <p:txBody>
          <a:bodyPr vert="horz" lIns="91440" tIns="45720" rIns="91440" bIns="45720" rtlCol="0" anchor="ctr">
            <a:noAutofit/>
          </a:bodyPr>
          <a:lstStyle/>
          <a:p>
            <a:pPr algn="ctr"/>
            <a:r>
              <a:rPr lang="en-US" sz="2400" kern="1200" dirty="0">
                <a:solidFill>
                  <a:srgbClr val="FFFFFF"/>
                </a:solidFill>
                <a:latin typeface="+mj-lt"/>
                <a:ea typeface="+mj-ea"/>
                <a:cs typeface="+mj-cs"/>
              </a:rPr>
              <a:t>IFS therapist, Cese Sykes LCSW, describes the IFS as three categories which comprise a system. </a:t>
            </a:r>
            <a:br>
              <a:rPr lang="en-US" sz="2400" kern="1200" dirty="0">
                <a:solidFill>
                  <a:srgbClr val="FFFFFF"/>
                </a:solidFill>
                <a:latin typeface="+mj-lt"/>
                <a:ea typeface="+mj-ea"/>
                <a:cs typeface="+mj-cs"/>
              </a:rPr>
            </a:br>
            <a:r>
              <a:rPr lang="en-US" sz="3200" kern="1200" dirty="0">
                <a:solidFill>
                  <a:srgbClr val="FFFF00"/>
                </a:solidFill>
                <a:latin typeface="+mj-lt"/>
                <a:ea typeface="+mj-ea"/>
                <a:cs typeface="+mj-cs"/>
              </a:rPr>
              <a:t>If not in extreme roles they serve us well.</a:t>
            </a:r>
          </a:p>
        </p:txBody>
      </p:sp>
      <p:sp>
        <p:nvSpPr>
          <p:cNvPr id="32" name="Rectangle 3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8B4D07D-9F36-C7F4-D03E-5DE95A95D973}"/>
              </a:ext>
            </a:extLst>
          </p:cNvPr>
          <p:cNvPicPr>
            <a:picLocks noChangeAspect="1"/>
          </p:cNvPicPr>
          <p:nvPr/>
        </p:nvPicPr>
        <p:blipFill rotWithShape="1">
          <a:blip r:embed="rId3"/>
          <a:srcRect r="2" b="13074"/>
          <a:stretch/>
        </p:blipFill>
        <p:spPr>
          <a:xfrm>
            <a:off x="8128856" y="1"/>
            <a:ext cx="4063143" cy="5291384"/>
          </a:xfrm>
          <a:prstGeom prst="rect">
            <a:avLst/>
          </a:prstGeom>
        </p:spPr>
      </p:pic>
    </p:spTree>
    <p:extLst>
      <p:ext uri="{BB962C8B-B14F-4D97-AF65-F5344CB8AC3E}">
        <p14:creationId xmlns:p14="http://schemas.microsoft.com/office/powerpoint/2010/main" val="2357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415946A-6C5E-92BB-3F02-CF603A7D7A12}"/>
              </a:ext>
            </a:extLst>
          </p:cNvPr>
          <p:cNvPicPr>
            <a:picLocks noChangeAspect="1"/>
          </p:cNvPicPr>
          <p:nvPr/>
        </p:nvPicPr>
        <p:blipFill rotWithShape="1">
          <a:blip r:embed="rId2">
            <a:alphaModFix amt="50000"/>
          </a:blip>
          <a:srcRect t="22342" b="21408"/>
          <a:stretch/>
        </p:blipFill>
        <p:spPr>
          <a:xfrm>
            <a:off x="20" y="1"/>
            <a:ext cx="12191980" cy="6857999"/>
          </a:xfrm>
          <a:prstGeom prst="rect">
            <a:avLst/>
          </a:prstGeom>
        </p:spPr>
      </p:pic>
      <p:sp>
        <p:nvSpPr>
          <p:cNvPr id="2" name="Title 1">
            <a:extLst>
              <a:ext uri="{FF2B5EF4-FFF2-40B4-BE49-F238E27FC236}">
                <a16:creationId xmlns:a16="http://schemas.microsoft.com/office/drawing/2014/main" id="{8B67182D-9B11-C266-847D-083A988979A4}"/>
              </a:ext>
            </a:extLst>
          </p:cNvPr>
          <p:cNvSpPr>
            <a:spLocks noGrp="1"/>
          </p:cNvSpPr>
          <p:nvPr>
            <p:ph type="title"/>
          </p:nvPr>
        </p:nvSpPr>
        <p:spPr>
          <a:xfrm>
            <a:off x="1523999" y="1122361"/>
            <a:ext cx="9339943" cy="4647067"/>
          </a:xfrm>
        </p:spPr>
        <p:txBody>
          <a:bodyPr vert="horz" lIns="91440" tIns="45720" rIns="91440" bIns="45720" rtlCol="0" anchor="b">
            <a:normAutofit/>
          </a:bodyPr>
          <a:lstStyle/>
          <a:p>
            <a:pPr algn="ctr"/>
            <a:r>
              <a:rPr lang="en-US" sz="4700" dirty="0">
                <a:solidFill>
                  <a:srgbClr val="FFFFFF"/>
                </a:solidFill>
              </a:rPr>
              <a:t>When psychological pain/trauma is extreme, these parts/roles become extreme, and they move form being adaptive to potentially destructive. Note that they are not bad, they are trying to help but they do potentially hurtful things in that effort to help. </a:t>
            </a:r>
          </a:p>
        </p:txBody>
      </p:sp>
    </p:spTree>
    <p:extLst>
      <p:ext uri="{BB962C8B-B14F-4D97-AF65-F5344CB8AC3E}">
        <p14:creationId xmlns:p14="http://schemas.microsoft.com/office/powerpoint/2010/main" val="419735318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04FFCB0A-A21A-4D0F-AE1C-6EC8ED79A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481DDC0B-F2D9-4A55-A60C-E0532B46C9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4" name="Freeform 11">
              <a:extLst>
                <a:ext uri="{FF2B5EF4-FFF2-40B4-BE49-F238E27FC236}">
                  <a16:creationId xmlns:a16="http://schemas.microsoft.com/office/drawing/2014/main" id="{60C4C88B-2AA4-43CA-9F8F-3FB2B5D7D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5" name="Freeform 12">
              <a:extLst>
                <a:ext uri="{FF2B5EF4-FFF2-40B4-BE49-F238E27FC236}">
                  <a16:creationId xmlns:a16="http://schemas.microsoft.com/office/drawing/2014/main" id="{1E062DFF-2E6B-420E-AEFE-FB8082B29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46" name="Freeform 13">
              <a:extLst>
                <a:ext uri="{FF2B5EF4-FFF2-40B4-BE49-F238E27FC236}">
                  <a16:creationId xmlns:a16="http://schemas.microsoft.com/office/drawing/2014/main" id="{37DD0A2B-B295-4280-B8DA-0DC58312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7" name="Freeform 14">
              <a:extLst>
                <a:ext uri="{FF2B5EF4-FFF2-40B4-BE49-F238E27FC236}">
                  <a16:creationId xmlns:a16="http://schemas.microsoft.com/office/drawing/2014/main" id="{83B6198C-5321-4CBD-A21D-B413234BF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48" name="Freeform 15">
              <a:extLst>
                <a:ext uri="{FF2B5EF4-FFF2-40B4-BE49-F238E27FC236}">
                  <a16:creationId xmlns:a16="http://schemas.microsoft.com/office/drawing/2014/main" id="{CA21CB5E-7E99-4448-8DD0-FA87EAC3C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49" name="Freeform 16">
              <a:extLst>
                <a:ext uri="{FF2B5EF4-FFF2-40B4-BE49-F238E27FC236}">
                  <a16:creationId xmlns:a16="http://schemas.microsoft.com/office/drawing/2014/main" id="{5675BC7F-097E-4C82-8B98-05F11E34FF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0" name="Freeform 17">
              <a:extLst>
                <a:ext uri="{FF2B5EF4-FFF2-40B4-BE49-F238E27FC236}">
                  <a16:creationId xmlns:a16="http://schemas.microsoft.com/office/drawing/2014/main" id="{CF36D428-039F-4D57-83E9-C9E49A8EE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1" name="Freeform 18">
              <a:extLst>
                <a:ext uri="{FF2B5EF4-FFF2-40B4-BE49-F238E27FC236}">
                  <a16:creationId xmlns:a16="http://schemas.microsoft.com/office/drawing/2014/main" id="{9C846992-7277-412B-8F89-BF12BBBBE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2" name="Freeform 19">
              <a:extLst>
                <a:ext uri="{FF2B5EF4-FFF2-40B4-BE49-F238E27FC236}">
                  <a16:creationId xmlns:a16="http://schemas.microsoft.com/office/drawing/2014/main" id="{2FFB1517-7128-4059-90D1-7FE4A5155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3" name="Freeform 20">
              <a:extLst>
                <a:ext uri="{FF2B5EF4-FFF2-40B4-BE49-F238E27FC236}">
                  <a16:creationId xmlns:a16="http://schemas.microsoft.com/office/drawing/2014/main" id="{C0835D29-A969-4B36-823D-204135853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4" name="Freeform 21">
              <a:extLst>
                <a:ext uri="{FF2B5EF4-FFF2-40B4-BE49-F238E27FC236}">
                  <a16:creationId xmlns:a16="http://schemas.microsoft.com/office/drawing/2014/main" id="{E513FF63-116C-4620-AA46-03788BE5F1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5" name="Freeform 22">
              <a:extLst>
                <a:ext uri="{FF2B5EF4-FFF2-40B4-BE49-F238E27FC236}">
                  <a16:creationId xmlns:a16="http://schemas.microsoft.com/office/drawing/2014/main" id="{EF361EF8-880C-41F9-8051-9F05A8C20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sp>
        <p:nvSpPr>
          <p:cNvPr id="2" name="Title 1">
            <a:extLst>
              <a:ext uri="{FF2B5EF4-FFF2-40B4-BE49-F238E27FC236}">
                <a16:creationId xmlns:a16="http://schemas.microsoft.com/office/drawing/2014/main" id="{C4C647AF-130A-7EF9-8BAD-91BE7BA45E7A}"/>
              </a:ext>
            </a:extLst>
          </p:cNvPr>
          <p:cNvSpPr>
            <a:spLocks noGrp="1"/>
          </p:cNvSpPr>
          <p:nvPr>
            <p:ph type="title"/>
          </p:nvPr>
        </p:nvSpPr>
        <p:spPr>
          <a:xfrm>
            <a:off x="794488" y="5166182"/>
            <a:ext cx="11360592" cy="1427490"/>
          </a:xfrm>
        </p:spPr>
        <p:txBody>
          <a:bodyPr vert="horz" lIns="91440" tIns="45720" rIns="91440" bIns="45720" rtlCol="0" anchor="b">
            <a:normAutofit/>
          </a:bodyPr>
          <a:lstStyle/>
          <a:p>
            <a:pPr>
              <a:lnSpc>
                <a:spcPct val="90000"/>
              </a:lnSpc>
            </a:pPr>
            <a:r>
              <a:rPr lang="en-US" sz="3200" dirty="0">
                <a:latin typeface="Calibri" panose="020F0502020204030204" pitchFamily="34" charset="0"/>
                <a:ea typeface="Calibri" panose="020F0502020204030204" pitchFamily="34" charset="0"/>
                <a:cs typeface="Calibri" panose="020F0502020204030204" pitchFamily="34" charset="0"/>
              </a:rPr>
              <a:t>Cese Sykes notes that in IFS, we treat a </a:t>
            </a:r>
            <a:r>
              <a:rPr lang="en-US" sz="3200" dirty="0">
                <a:solidFill>
                  <a:srgbClr val="FFFF00"/>
                </a:solidFill>
                <a:latin typeface="Calibri" panose="020F0502020204030204" pitchFamily="34" charset="0"/>
                <a:ea typeface="Calibri" panose="020F0502020204030204" pitchFamily="34" charset="0"/>
                <a:cs typeface="Calibri" panose="020F0502020204030204" pitchFamily="34" charset="0"/>
              </a:rPr>
              <a:t>system,</a:t>
            </a:r>
            <a:r>
              <a:rPr lang="en-US" sz="3200" dirty="0">
                <a:latin typeface="Calibri" panose="020F0502020204030204" pitchFamily="34" charset="0"/>
                <a:ea typeface="Calibri" panose="020F0502020204030204" pitchFamily="34" charset="0"/>
                <a:cs typeface="Calibri" panose="020F0502020204030204" pitchFamily="34" charset="0"/>
              </a:rPr>
              <a:t> not a </a:t>
            </a:r>
            <a:r>
              <a:rPr lang="en-US" sz="3200" dirty="0">
                <a:solidFill>
                  <a:srgbClr val="FFFF00"/>
                </a:solidFill>
                <a:latin typeface="Calibri" panose="020F0502020204030204" pitchFamily="34" charset="0"/>
                <a:ea typeface="Calibri" panose="020F0502020204030204" pitchFamily="34" charset="0"/>
                <a:cs typeface="Calibri" panose="020F0502020204030204" pitchFamily="34" charset="0"/>
              </a:rPr>
              <a:t>symptom.</a:t>
            </a:r>
          </a:p>
        </p:txBody>
      </p:sp>
      <p:grpSp>
        <p:nvGrpSpPr>
          <p:cNvPr id="57" name="Group 56">
            <a:extLst>
              <a:ext uri="{FF2B5EF4-FFF2-40B4-BE49-F238E27FC236}">
                <a16:creationId xmlns:a16="http://schemas.microsoft.com/office/drawing/2014/main" id="{FBF9A995-2C32-4FB7-B5F3-E417B7DE06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58" name="Freeform 27">
              <a:extLst>
                <a:ext uri="{FF2B5EF4-FFF2-40B4-BE49-F238E27FC236}">
                  <a16:creationId xmlns:a16="http://schemas.microsoft.com/office/drawing/2014/main" id="{0F4ECCFB-A0C2-4B4D-B6E2-77341F6FE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59" name="Freeform 28">
              <a:extLst>
                <a:ext uri="{FF2B5EF4-FFF2-40B4-BE49-F238E27FC236}">
                  <a16:creationId xmlns:a16="http://schemas.microsoft.com/office/drawing/2014/main" id="{5476CBB8-CCD6-4739-8729-8927DC09D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0" name="Freeform 29">
              <a:extLst>
                <a:ext uri="{FF2B5EF4-FFF2-40B4-BE49-F238E27FC236}">
                  <a16:creationId xmlns:a16="http://schemas.microsoft.com/office/drawing/2014/main" id="{695B716E-8BF4-4DD9-96A5-4238FDC07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1" name="Freeform 30">
              <a:extLst>
                <a:ext uri="{FF2B5EF4-FFF2-40B4-BE49-F238E27FC236}">
                  <a16:creationId xmlns:a16="http://schemas.microsoft.com/office/drawing/2014/main" id="{6A3F7DBC-E3BC-4902-BE4C-6F3542E33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2" name="Freeform 31">
              <a:extLst>
                <a:ext uri="{FF2B5EF4-FFF2-40B4-BE49-F238E27FC236}">
                  <a16:creationId xmlns:a16="http://schemas.microsoft.com/office/drawing/2014/main" id="{70379707-5601-41BA-8F25-82825A8E3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3" name="Freeform 32">
              <a:extLst>
                <a:ext uri="{FF2B5EF4-FFF2-40B4-BE49-F238E27FC236}">
                  <a16:creationId xmlns:a16="http://schemas.microsoft.com/office/drawing/2014/main" id="{1C7E7640-A719-4104-8E66-10B2FB84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4" name="Freeform 33">
              <a:extLst>
                <a:ext uri="{FF2B5EF4-FFF2-40B4-BE49-F238E27FC236}">
                  <a16:creationId xmlns:a16="http://schemas.microsoft.com/office/drawing/2014/main" id="{9A4C4222-3F93-463D-9B22-69ECBF8E0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5" name="Freeform 34">
              <a:extLst>
                <a:ext uri="{FF2B5EF4-FFF2-40B4-BE49-F238E27FC236}">
                  <a16:creationId xmlns:a16="http://schemas.microsoft.com/office/drawing/2014/main" id="{B263D752-00B8-466F-A4DD-D4F58CAE1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66" name="Freeform 35">
              <a:extLst>
                <a:ext uri="{FF2B5EF4-FFF2-40B4-BE49-F238E27FC236}">
                  <a16:creationId xmlns:a16="http://schemas.microsoft.com/office/drawing/2014/main" id="{45470F50-BCB7-4793-B6EE-C07E57794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67" name="Freeform 36">
              <a:extLst>
                <a:ext uri="{FF2B5EF4-FFF2-40B4-BE49-F238E27FC236}">
                  <a16:creationId xmlns:a16="http://schemas.microsoft.com/office/drawing/2014/main" id="{3FE3B154-4827-4A59-B611-C15FE0930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68" name="Freeform 37">
              <a:extLst>
                <a:ext uri="{FF2B5EF4-FFF2-40B4-BE49-F238E27FC236}">
                  <a16:creationId xmlns:a16="http://schemas.microsoft.com/office/drawing/2014/main" id="{4856C74D-7893-4686-8C69-93ADFAD94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69" name="Freeform 38">
              <a:extLst>
                <a:ext uri="{FF2B5EF4-FFF2-40B4-BE49-F238E27FC236}">
                  <a16:creationId xmlns:a16="http://schemas.microsoft.com/office/drawing/2014/main" id="{D9855B44-5A4E-48D3-B20E-74C69EF51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1" name="Rectangle 70">
            <a:extLst>
              <a:ext uri="{FF2B5EF4-FFF2-40B4-BE49-F238E27FC236}">
                <a16:creationId xmlns:a16="http://schemas.microsoft.com/office/drawing/2014/main" id="{4DF306C4-90F2-4BFE-B2AD-FAFB31C46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C907BF73-1DCD-9F84-4A09-7D1825051851}"/>
              </a:ext>
            </a:extLst>
          </p:cNvPr>
          <p:cNvPicPr>
            <a:picLocks noChangeAspect="1"/>
          </p:cNvPicPr>
          <p:nvPr/>
        </p:nvPicPr>
        <p:blipFill>
          <a:blip r:embed="rId2"/>
          <a:stretch>
            <a:fillRect/>
          </a:stretch>
        </p:blipFill>
        <p:spPr>
          <a:xfrm>
            <a:off x="187354" y="-5535"/>
            <a:ext cx="4105827" cy="4105827"/>
          </a:xfrm>
          <a:prstGeom prst="rect">
            <a:avLst/>
          </a:prstGeom>
        </p:spPr>
      </p:pic>
      <p:pic>
        <p:nvPicPr>
          <p:cNvPr id="3" name="Picture 2">
            <a:extLst>
              <a:ext uri="{FF2B5EF4-FFF2-40B4-BE49-F238E27FC236}">
                <a16:creationId xmlns:a16="http://schemas.microsoft.com/office/drawing/2014/main" id="{76E7B51F-C052-D376-BD87-743C79B82870}"/>
              </a:ext>
            </a:extLst>
          </p:cNvPr>
          <p:cNvPicPr>
            <a:picLocks noChangeAspect="1"/>
          </p:cNvPicPr>
          <p:nvPr/>
        </p:nvPicPr>
        <p:blipFill rotWithShape="1">
          <a:blip r:embed="rId3"/>
          <a:srcRect l="11607" t="1707" r="27857" b="6846"/>
          <a:stretch/>
        </p:blipFill>
        <p:spPr>
          <a:xfrm>
            <a:off x="4326149" y="91072"/>
            <a:ext cx="7858089" cy="5490176"/>
          </a:xfrm>
          <a:prstGeom prst="rect">
            <a:avLst/>
          </a:prstGeom>
        </p:spPr>
      </p:pic>
      <p:sp>
        <p:nvSpPr>
          <p:cNvPr id="73" name="Freeform 33">
            <a:extLst>
              <a:ext uri="{FF2B5EF4-FFF2-40B4-BE49-F238E27FC236}">
                <a16:creationId xmlns:a16="http://schemas.microsoft.com/office/drawing/2014/main" id="{AA07F762-5743-4CB0-9102-37CFC56F2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5357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Tree>
    <p:extLst>
      <p:ext uri="{BB962C8B-B14F-4D97-AF65-F5344CB8AC3E}">
        <p14:creationId xmlns:p14="http://schemas.microsoft.com/office/powerpoint/2010/main" val="3073653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65B378DD-3302-4E46-B933-A3A4720E23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7" name="Freeform 11">
              <a:extLst>
                <a:ext uri="{FF2B5EF4-FFF2-40B4-BE49-F238E27FC236}">
                  <a16:creationId xmlns:a16="http://schemas.microsoft.com/office/drawing/2014/main" id="{DFCBBDC3-1668-4E92-88DB-9D5F622F3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8" name="Freeform 12">
              <a:extLst>
                <a:ext uri="{FF2B5EF4-FFF2-40B4-BE49-F238E27FC236}">
                  <a16:creationId xmlns:a16="http://schemas.microsoft.com/office/drawing/2014/main" id="{31F8CDD4-C1DD-481E-AE1A-CECF28784C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9" name="Freeform 13">
              <a:extLst>
                <a:ext uri="{FF2B5EF4-FFF2-40B4-BE49-F238E27FC236}">
                  <a16:creationId xmlns:a16="http://schemas.microsoft.com/office/drawing/2014/main" id="{EECE6682-CC9D-4055-B817-C485C0706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0" name="Freeform 14">
              <a:extLst>
                <a:ext uri="{FF2B5EF4-FFF2-40B4-BE49-F238E27FC236}">
                  <a16:creationId xmlns:a16="http://schemas.microsoft.com/office/drawing/2014/main" id="{270E295D-337F-4604-BA41-8AF78AB4B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1" name="Freeform 15">
              <a:extLst>
                <a:ext uri="{FF2B5EF4-FFF2-40B4-BE49-F238E27FC236}">
                  <a16:creationId xmlns:a16="http://schemas.microsoft.com/office/drawing/2014/main" id="{205B2E94-9D47-4E73-B43F-8C5DB94CC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2" name="Freeform 16">
              <a:extLst>
                <a:ext uri="{FF2B5EF4-FFF2-40B4-BE49-F238E27FC236}">
                  <a16:creationId xmlns:a16="http://schemas.microsoft.com/office/drawing/2014/main" id="{525A065C-3663-45A6-B19B-D4A4525C3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3" name="Freeform 17">
              <a:extLst>
                <a:ext uri="{FF2B5EF4-FFF2-40B4-BE49-F238E27FC236}">
                  <a16:creationId xmlns:a16="http://schemas.microsoft.com/office/drawing/2014/main" id="{B2453C32-1BD0-4AD5-9A40-A76B602713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4" name="Freeform 18">
              <a:extLst>
                <a:ext uri="{FF2B5EF4-FFF2-40B4-BE49-F238E27FC236}">
                  <a16:creationId xmlns:a16="http://schemas.microsoft.com/office/drawing/2014/main" id="{09A9F5DF-D82E-49E5-B7B1-9CF50291A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5" name="Freeform 19">
              <a:extLst>
                <a:ext uri="{FF2B5EF4-FFF2-40B4-BE49-F238E27FC236}">
                  <a16:creationId xmlns:a16="http://schemas.microsoft.com/office/drawing/2014/main" id="{F4E5C9FC-074A-4B8D-A737-4877EC56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6" name="Freeform 20">
              <a:extLst>
                <a:ext uri="{FF2B5EF4-FFF2-40B4-BE49-F238E27FC236}">
                  <a16:creationId xmlns:a16="http://schemas.microsoft.com/office/drawing/2014/main" id="{CEEA9B79-734E-412B-AC12-F59A37CBE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7" name="Freeform 21">
              <a:extLst>
                <a:ext uri="{FF2B5EF4-FFF2-40B4-BE49-F238E27FC236}">
                  <a16:creationId xmlns:a16="http://schemas.microsoft.com/office/drawing/2014/main" id="{6680E6FE-1392-4677-96BA-2015ED508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8" name="Freeform 22">
              <a:extLst>
                <a:ext uri="{FF2B5EF4-FFF2-40B4-BE49-F238E27FC236}">
                  <a16:creationId xmlns:a16="http://schemas.microsoft.com/office/drawing/2014/main" id="{5A089533-9FE1-4EAC-90AA-A6E0423D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grpSp>
        <p:nvGrpSpPr>
          <p:cNvPr id="80" name="Group 79">
            <a:extLst>
              <a:ext uri="{FF2B5EF4-FFF2-40B4-BE49-F238E27FC236}">
                <a16:creationId xmlns:a16="http://schemas.microsoft.com/office/drawing/2014/main" id="{B96A5ECF-03BC-41D7-9EF2-7C9F3EBD48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1" name="Freeform 27">
              <a:extLst>
                <a:ext uri="{FF2B5EF4-FFF2-40B4-BE49-F238E27FC236}">
                  <a16:creationId xmlns:a16="http://schemas.microsoft.com/office/drawing/2014/main" id="{17FD984D-FF88-4F1E-A057-F87EDFB0E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2" name="Freeform 28">
              <a:extLst>
                <a:ext uri="{FF2B5EF4-FFF2-40B4-BE49-F238E27FC236}">
                  <a16:creationId xmlns:a16="http://schemas.microsoft.com/office/drawing/2014/main" id="{14512BF1-B700-4263-A407-558870DC9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3" name="Freeform 29">
              <a:extLst>
                <a:ext uri="{FF2B5EF4-FFF2-40B4-BE49-F238E27FC236}">
                  <a16:creationId xmlns:a16="http://schemas.microsoft.com/office/drawing/2014/main" id="{14B7DA2B-C0FD-4B76-9DE8-57B21ADECA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4" name="Freeform 30">
              <a:extLst>
                <a:ext uri="{FF2B5EF4-FFF2-40B4-BE49-F238E27FC236}">
                  <a16:creationId xmlns:a16="http://schemas.microsoft.com/office/drawing/2014/main" id="{3D539ACC-402B-41D7-AB55-2CA6D4AFB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5" name="Freeform 31">
              <a:extLst>
                <a:ext uri="{FF2B5EF4-FFF2-40B4-BE49-F238E27FC236}">
                  <a16:creationId xmlns:a16="http://schemas.microsoft.com/office/drawing/2014/main" id="{29ABEBE4-C03A-4F8B-9552-BE7B0756E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6" name="Freeform 32">
              <a:extLst>
                <a:ext uri="{FF2B5EF4-FFF2-40B4-BE49-F238E27FC236}">
                  <a16:creationId xmlns:a16="http://schemas.microsoft.com/office/drawing/2014/main" id="{06F8AB47-16A6-4ACC-A359-8D11B80BA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7" name="Freeform 33">
              <a:extLst>
                <a:ext uri="{FF2B5EF4-FFF2-40B4-BE49-F238E27FC236}">
                  <a16:creationId xmlns:a16="http://schemas.microsoft.com/office/drawing/2014/main" id="{E4EC0B00-F7F3-4124-988D-8D9355A7A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8" name="Freeform 34">
              <a:extLst>
                <a:ext uri="{FF2B5EF4-FFF2-40B4-BE49-F238E27FC236}">
                  <a16:creationId xmlns:a16="http://schemas.microsoft.com/office/drawing/2014/main" id="{9E168AD9-9552-4A31-A112-B9CBDC27B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9" name="Freeform 35">
              <a:extLst>
                <a:ext uri="{FF2B5EF4-FFF2-40B4-BE49-F238E27FC236}">
                  <a16:creationId xmlns:a16="http://schemas.microsoft.com/office/drawing/2014/main" id="{1239135D-B71A-4C3E-B5AF-69B712798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0" name="Freeform 36">
              <a:extLst>
                <a:ext uri="{FF2B5EF4-FFF2-40B4-BE49-F238E27FC236}">
                  <a16:creationId xmlns:a16="http://schemas.microsoft.com/office/drawing/2014/main" id="{FD1D2D40-4C02-4265-A8E1-99128A70E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1" name="Freeform 37">
              <a:extLst>
                <a:ext uri="{FF2B5EF4-FFF2-40B4-BE49-F238E27FC236}">
                  <a16:creationId xmlns:a16="http://schemas.microsoft.com/office/drawing/2014/main" id="{76630F5F-FA2F-49F1-8E43-2FCE32862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2" name="Freeform 38">
              <a:extLst>
                <a:ext uri="{FF2B5EF4-FFF2-40B4-BE49-F238E27FC236}">
                  <a16:creationId xmlns:a16="http://schemas.microsoft.com/office/drawing/2014/main" id="{086AF07B-F818-436B-ACB1-79BC976AF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sp>
        <p:nvSpPr>
          <p:cNvPr id="94" name="Rectangle 93">
            <a:extLst>
              <a:ext uri="{FF2B5EF4-FFF2-40B4-BE49-F238E27FC236}">
                <a16:creationId xmlns:a16="http://schemas.microsoft.com/office/drawing/2014/main" id="{32414B5A-E45A-41FB-B0D4-F2041B8E6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6" name="Freeform 6">
            <a:extLst>
              <a:ext uri="{FF2B5EF4-FFF2-40B4-BE49-F238E27FC236}">
                <a16:creationId xmlns:a16="http://schemas.microsoft.com/office/drawing/2014/main" id="{F76C9549-7E7D-41F7-9905-8211744E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98" name="Rectangle 97">
            <a:extLst>
              <a:ext uri="{FF2B5EF4-FFF2-40B4-BE49-F238E27FC236}">
                <a16:creationId xmlns:a16="http://schemas.microsoft.com/office/drawing/2014/main" id="{A421E125-BDF1-428F-B8C9-8C8809406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00" name="Rectangle 99">
            <a:extLst>
              <a:ext uri="{FF2B5EF4-FFF2-40B4-BE49-F238E27FC236}">
                <a16:creationId xmlns:a16="http://schemas.microsoft.com/office/drawing/2014/main" id="{FD0BB6EB-5D62-4451-9AF0-6C5726A8B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2" name="Rectangle 101">
            <a:extLst>
              <a:ext uri="{FF2B5EF4-FFF2-40B4-BE49-F238E27FC236}">
                <a16:creationId xmlns:a16="http://schemas.microsoft.com/office/drawing/2014/main" id="{CA66514A-13FC-483A-834F-CE8AB1853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8E1BFCF-FD1D-C788-34CA-A875315BF2EA}"/>
              </a:ext>
            </a:extLst>
          </p:cNvPr>
          <p:cNvSpPr>
            <a:spLocks noGrp="1"/>
          </p:cNvSpPr>
          <p:nvPr>
            <p:ph type="title"/>
          </p:nvPr>
        </p:nvSpPr>
        <p:spPr>
          <a:xfrm>
            <a:off x="283531" y="1183727"/>
            <a:ext cx="4035618" cy="3378169"/>
          </a:xfrm>
        </p:spPr>
        <p:txBody>
          <a:bodyPr vert="horz" lIns="91440" tIns="45720" rIns="91440" bIns="45720" rtlCol="0" anchor="b">
            <a:normAutofit/>
          </a:bodyPr>
          <a:lstStyle/>
          <a:p>
            <a:pPr algn="ctr">
              <a:lnSpc>
                <a:spcPct val="90000"/>
              </a:lnSpc>
            </a:pPr>
            <a:r>
              <a:rPr lang="en-US" sz="4800" dirty="0">
                <a:solidFill>
                  <a:srgbClr val="FEFFFF"/>
                </a:solidFill>
                <a:latin typeface="Calibri Light" panose="020F0302020204030204" pitchFamily="34" charset="0"/>
                <a:ea typeface="Calibri Light" panose="020F0302020204030204" pitchFamily="34" charset="0"/>
                <a:cs typeface="Calibri Light" panose="020F0302020204030204" pitchFamily="34" charset="0"/>
              </a:rPr>
              <a:t>Exiles</a:t>
            </a:r>
            <a:br>
              <a:rPr lang="en-US" sz="3100" dirty="0">
                <a:solidFill>
                  <a:srgbClr val="FEFFFF"/>
                </a:solidFill>
                <a:latin typeface="Calibri Light" panose="020F0302020204030204" pitchFamily="34" charset="0"/>
                <a:ea typeface="Calibri Light" panose="020F0302020204030204" pitchFamily="34" charset="0"/>
                <a:cs typeface="Calibri Light" panose="020F0302020204030204" pitchFamily="34" charset="0"/>
              </a:rPr>
            </a:br>
            <a:br>
              <a:rPr lang="en-US" sz="3100" dirty="0">
                <a:solidFill>
                  <a:srgbClr val="FEFFFF"/>
                </a:solidFill>
                <a:latin typeface="Calibri Light" panose="020F0302020204030204" pitchFamily="34" charset="0"/>
                <a:ea typeface="Calibri Light" panose="020F0302020204030204" pitchFamily="34" charset="0"/>
                <a:cs typeface="Calibri Light" panose="020F0302020204030204" pitchFamily="34" charset="0"/>
              </a:rPr>
            </a:br>
            <a:r>
              <a:rPr lang="en-US" sz="3100" dirty="0">
                <a:solidFill>
                  <a:srgbClr val="FEFFFF"/>
                </a:solidFill>
                <a:latin typeface="Calibri Light" panose="020F0302020204030204" pitchFamily="34" charset="0"/>
                <a:ea typeface="Calibri Light" panose="020F0302020204030204" pitchFamily="34" charset="0"/>
                <a:cs typeface="Calibri Light" panose="020F0302020204030204" pitchFamily="34" charset="0"/>
              </a:rPr>
              <a:t>Early pain encodes deeply within us in implicit memory and becomes exiled from our “Self</a:t>
            </a:r>
            <a:r>
              <a:rPr lang="en-US" sz="3100" dirty="0">
                <a:solidFill>
                  <a:srgbClr val="FEFFFF"/>
                </a:solidFill>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BC6D9E07-8C49-B3F3-0691-173861543460}"/>
              </a:ext>
            </a:extLst>
          </p:cNvPr>
          <p:cNvPicPr>
            <a:picLocks noChangeAspect="1"/>
          </p:cNvPicPr>
          <p:nvPr/>
        </p:nvPicPr>
        <p:blipFill rotWithShape="1">
          <a:blip r:embed="rId2"/>
          <a:srcRect l="15325" r="33573" b="-2"/>
          <a:stretch/>
        </p:blipFill>
        <p:spPr>
          <a:xfrm>
            <a:off x="4639732" y="10"/>
            <a:ext cx="3788327" cy="3428684"/>
          </a:xfrm>
          <a:prstGeom prst="rect">
            <a:avLst/>
          </a:prstGeom>
        </p:spPr>
      </p:pic>
      <p:pic>
        <p:nvPicPr>
          <p:cNvPr id="6" name="Picture 5">
            <a:extLst>
              <a:ext uri="{FF2B5EF4-FFF2-40B4-BE49-F238E27FC236}">
                <a16:creationId xmlns:a16="http://schemas.microsoft.com/office/drawing/2014/main" id="{CCB1EE37-E4A4-0152-749B-816F6D7E818F}"/>
              </a:ext>
            </a:extLst>
          </p:cNvPr>
          <p:cNvPicPr>
            <a:picLocks noChangeAspect="1"/>
          </p:cNvPicPr>
          <p:nvPr/>
        </p:nvPicPr>
        <p:blipFill rotWithShape="1">
          <a:blip r:embed="rId3"/>
          <a:srcRect l="27701" r="21541" b="2"/>
          <a:stretch/>
        </p:blipFill>
        <p:spPr>
          <a:xfrm>
            <a:off x="8423487" y="3428998"/>
            <a:ext cx="3768513" cy="3433714"/>
          </a:xfrm>
          <a:prstGeom prst="rect">
            <a:avLst/>
          </a:prstGeom>
        </p:spPr>
      </p:pic>
      <p:pic>
        <p:nvPicPr>
          <p:cNvPr id="5" name="Picture 4">
            <a:extLst>
              <a:ext uri="{FF2B5EF4-FFF2-40B4-BE49-F238E27FC236}">
                <a16:creationId xmlns:a16="http://schemas.microsoft.com/office/drawing/2014/main" id="{5A9FE671-E902-E575-92F9-9866BDDA546A}"/>
              </a:ext>
            </a:extLst>
          </p:cNvPr>
          <p:cNvPicPr>
            <a:picLocks noChangeAspect="1"/>
          </p:cNvPicPr>
          <p:nvPr/>
        </p:nvPicPr>
        <p:blipFill rotWithShape="1">
          <a:blip r:embed="rId4"/>
          <a:srcRect l="20712" r="28191" b="-1"/>
          <a:stretch/>
        </p:blipFill>
        <p:spPr>
          <a:xfrm>
            <a:off x="4639732" y="3428998"/>
            <a:ext cx="3788327" cy="3429002"/>
          </a:xfrm>
          <a:prstGeom prst="rect">
            <a:avLst/>
          </a:prstGeom>
        </p:spPr>
      </p:pic>
      <p:sp>
        <p:nvSpPr>
          <p:cNvPr id="104" name="Freeform 5">
            <a:extLst>
              <a:ext uri="{FF2B5EF4-FFF2-40B4-BE49-F238E27FC236}">
                <a16:creationId xmlns:a16="http://schemas.microsoft.com/office/drawing/2014/main" id="{39607CBF-A173-4176-8B6F-7A4910FCD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634A05B2-A5A6-88B3-B4B5-C60439780434}"/>
              </a:ext>
            </a:extLst>
          </p:cNvPr>
          <p:cNvPicPr>
            <a:picLocks noChangeAspect="1"/>
          </p:cNvPicPr>
          <p:nvPr/>
        </p:nvPicPr>
        <p:blipFill rotWithShape="1">
          <a:blip r:embed="rId5"/>
          <a:srcRect l="25188" r="24188" b="-1"/>
          <a:stretch/>
        </p:blipFill>
        <p:spPr>
          <a:xfrm>
            <a:off x="8438727" y="4"/>
            <a:ext cx="3753273" cy="3428997"/>
          </a:xfrm>
          <a:prstGeom prst="rect">
            <a:avLst/>
          </a:prstGeom>
        </p:spPr>
      </p:pic>
      <p:cxnSp>
        <p:nvCxnSpPr>
          <p:cNvPr id="106" name="Straight Connector 105">
            <a:extLst>
              <a:ext uri="{FF2B5EF4-FFF2-40B4-BE49-F238E27FC236}">
                <a16:creationId xmlns:a16="http://schemas.microsoft.com/office/drawing/2014/main" id="{89879286-640E-4054-8E8E-837CE1C71E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20438" y="0"/>
            <a:ext cx="0" cy="6857694"/>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8EAF1DD-7117-4759-9AA5-092ECF35EB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0305" y="3429000"/>
            <a:ext cx="7552944" cy="0"/>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67873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699EBD07-7968-467C-82EE-7283E4651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25B392C-CA1C-EB00-0CD4-FFC2A14146CE}"/>
              </a:ext>
            </a:extLst>
          </p:cNvPr>
          <p:cNvPicPr>
            <a:picLocks noChangeAspect="1"/>
          </p:cNvPicPr>
          <p:nvPr/>
        </p:nvPicPr>
        <p:blipFill rotWithShape="1">
          <a:blip r:embed="rId2"/>
          <a:srcRect t="14381" b="1244"/>
          <a:stretch/>
        </p:blipFill>
        <p:spPr>
          <a:xfrm>
            <a:off x="20" y="10"/>
            <a:ext cx="6095979" cy="5143487"/>
          </a:xfrm>
          <a:prstGeom prst="rect">
            <a:avLst/>
          </a:prstGeom>
        </p:spPr>
      </p:pic>
      <p:pic>
        <p:nvPicPr>
          <p:cNvPr id="3" name="Picture 2">
            <a:extLst>
              <a:ext uri="{FF2B5EF4-FFF2-40B4-BE49-F238E27FC236}">
                <a16:creationId xmlns:a16="http://schemas.microsoft.com/office/drawing/2014/main" id="{DE422C86-3065-7419-9B93-20BB564DE11D}"/>
              </a:ext>
            </a:extLst>
          </p:cNvPr>
          <p:cNvPicPr>
            <a:picLocks noChangeAspect="1"/>
          </p:cNvPicPr>
          <p:nvPr/>
        </p:nvPicPr>
        <p:blipFill rotWithShape="1">
          <a:blip r:embed="rId3"/>
          <a:srcRect l="-23344" r="36823" b="1"/>
          <a:stretch/>
        </p:blipFill>
        <p:spPr>
          <a:xfrm>
            <a:off x="2773204" y="-1"/>
            <a:ext cx="9418796" cy="5125409"/>
          </a:xfrm>
          <a:prstGeom prst="rect">
            <a:avLst/>
          </a:prstGeom>
        </p:spPr>
      </p:pic>
      <p:sp useBgFill="1">
        <p:nvSpPr>
          <p:cNvPr id="12" name="Rectangle 1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43498"/>
            <a:ext cx="12192000" cy="1714502"/>
          </a:xfrm>
          <a:prstGeom prst="rect">
            <a:avLst/>
          </a:prstGeom>
          <a:ln>
            <a:noFill/>
          </a:ln>
          <a:effectLst>
            <a:outerShdw blurRad="596900" dist="330200" dir="1080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CDD429-E98B-46FE-20DE-8997FB7356F7}"/>
              </a:ext>
            </a:extLst>
          </p:cNvPr>
          <p:cNvSpPr>
            <a:spLocks noGrp="1"/>
          </p:cNvSpPr>
          <p:nvPr>
            <p:ph type="title"/>
          </p:nvPr>
        </p:nvSpPr>
        <p:spPr>
          <a:xfrm>
            <a:off x="589554" y="5405955"/>
            <a:ext cx="10649059" cy="1171499"/>
          </a:xfrm>
        </p:spPr>
        <p:txBody>
          <a:bodyPr vert="horz" lIns="91440" tIns="45720" rIns="91440" bIns="45720" rtlCol="0" anchor="ctr">
            <a:normAutofit/>
          </a:bodyPr>
          <a:lstStyle/>
          <a:p>
            <a:pPr algn="ctr"/>
            <a:r>
              <a:rPr lang="en-US" sz="4000" kern="1200" dirty="0">
                <a:solidFill>
                  <a:schemeClr val="tx1"/>
                </a:solidFill>
                <a:latin typeface="Calibri "/>
              </a:rPr>
              <a:t>IFS Exiles</a:t>
            </a:r>
          </a:p>
        </p:txBody>
      </p:sp>
    </p:spTree>
    <p:extLst>
      <p:ext uri="{BB962C8B-B14F-4D97-AF65-F5344CB8AC3E}">
        <p14:creationId xmlns:p14="http://schemas.microsoft.com/office/powerpoint/2010/main" val="1909107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BD39376-A926-4B32-8455-BBD28B54F39C}"/>
              </a:ext>
            </a:extLst>
          </p:cNvPr>
          <p:cNvPicPr>
            <a:picLocks noChangeAspect="1"/>
          </p:cNvPicPr>
          <p:nvPr/>
        </p:nvPicPr>
        <p:blipFill rotWithShape="1">
          <a:blip r:embed="rId2"/>
          <a:srcRect l="10288" t="9091" r="14964" b="-1"/>
          <a:stretch/>
        </p:blipFill>
        <p:spPr>
          <a:xfrm>
            <a:off x="20" y="10"/>
            <a:ext cx="12191980" cy="6857990"/>
          </a:xfrm>
          <a:prstGeom prst="rect">
            <a:avLst/>
          </a:prstGeom>
        </p:spPr>
      </p:pic>
      <p:sp>
        <p:nvSpPr>
          <p:cNvPr id="42" name="Freeform 5">
            <a:extLst>
              <a:ext uri="{FF2B5EF4-FFF2-40B4-BE49-F238E27FC236}">
                <a16:creationId xmlns:a16="http://schemas.microsoft.com/office/drawing/2014/main" id="{4536C52F-C11B-4718-8B63-3E4A4346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580B976-F53C-487F-9801-774B11A39C7A}"/>
              </a:ext>
            </a:extLst>
          </p:cNvPr>
          <p:cNvSpPr>
            <a:spLocks noGrp="1"/>
          </p:cNvSpPr>
          <p:nvPr>
            <p:ph type="title"/>
          </p:nvPr>
        </p:nvSpPr>
        <p:spPr>
          <a:xfrm>
            <a:off x="1083733" y="3962400"/>
            <a:ext cx="8458200" cy="958911"/>
          </a:xfrm>
        </p:spPr>
        <p:txBody>
          <a:bodyPr vert="horz" lIns="91440" tIns="45720" rIns="91440" bIns="45720" rtlCol="0" anchor="b">
            <a:normAutofit/>
          </a:bodyPr>
          <a:lstStyle/>
          <a:p>
            <a:pPr>
              <a:lnSpc>
                <a:spcPct val="90000"/>
              </a:lnSpc>
            </a:pPr>
            <a:r>
              <a:rPr lang="en-US" sz="3700">
                <a:solidFill>
                  <a:srgbClr val="FEFFFF"/>
                </a:solidFill>
              </a:rPr>
              <a:t>Poor exiles essentially get locked up</a:t>
            </a:r>
          </a:p>
        </p:txBody>
      </p:sp>
    </p:spTree>
    <p:extLst>
      <p:ext uri="{BB962C8B-B14F-4D97-AF65-F5344CB8AC3E}">
        <p14:creationId xmlns:p14="http://schemas.microsoft.com/office/powerpoint/2010/main" val="138201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2DA555A-A4C5-DECC-AA87-65DE8FF20CD5}"/>
              </a:ext>
            </a:extLst>
          </p:cNvPr>
          <p:cNvPicPr>
            <a:picLocks noChangeAspect="1"/>
          </p:cNvPicPr>
          <p:nvPr/>
        </p:nvPicPr>
        <p:blipFill rotWithShape="1">
          <a:blip r:embed="rId2"/>
          <a:srcRect t="17360" b="11717"/>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6D5BAB-804C-59A9-7B8D-DBBFDEF3D825}"/>
              </a:ext>
            </a:extLst>
          </p:cNvPr>
          <p:cNvSpPr>
            <a:spLocks noGrp="1"/>
          </p:cNvSpPr>
          <p:nvPr>
            <p:ph type="title"/>
          </p:nvPr>
        </p:nvSpPr>
        <p:spPr>
          <a:xfrm>
            <a:off x="1871330" y="365125"/>
            <a:ext cx="9482469" cy="1388039"/>
          </a:xfrm>
        </p:spPr>
        <p:txBody>
          <a:bodyPr vert="horz" lIns="91440" tIns="45720" rIns="91440" bIns="45720" rtlCol="0" anchor="ctr">
            <a:normAutofit/>
          </a:bodyPr>
          <a:lstStyle/>
          <a:p>
            <a:r>
              <a:rPr lang="en-US" sz="4000" b="1" dirty="0">
                <a:solidFill>
                  <a:srgbClr val="FF0000"/>
                </a:solidFill>
              </a:rPr>
              <a:t>Exiled parts – not part of God’s plan</a:t>
            </a:r>
            <a:r>
              <a:rPr lang="en-US" sz="4000" dirty="0">
                <a:solidFill>
                  <a:srgbClr val="FF0000"/>
                </a:solidFill>
              </a:rPr>
              <a:t>.</a:t>
            </a:r>
          </a:p>
        </p:txBody>
      </p:sp>
      <p:sp>
        <p:nvSpPr>
          <p:cNvPr id="3" name="Text Placeholder 2">
            <a:extLst>
              <a:ext uri="{FF2B5EF4-FFF2-40B4-BE49-F238E27FC236}">
                <a16:creationId xmlns:a16="http://schemas.microsoft.com/office/drawing/2014/main" id="{6B588745-F9C9-09D3-96A2-6B59090B0A22}"/>
              </a:ext>
            </a:extLst>
          </p:cNvPr>
          <p:cNvSpPr>
            <a:spLocks noGrp="1"/>
          </p:cNvSpPr>
          <p:nvPr>
            <p:ph type="body" idx="1"/>
          </p:nvPr>
        </p:nvSpPr>
        <p:spPr>
          <a:xfrm>
            <a:off x="7070652" y="1392866"/>
            <a:ext cx="4593264" cy="4976036"/>
          </a:xfrm>
        </p:spPr>
        <p:txBody>
          <a:bodyPr vert="horz" lIns="91440" tIns="45720" rIns="91440" bIns="45720" rtlCol="0">
            <a:normAutofit/>
          </a:bodyPr>
          <a:lstStyle/>
          <a:p>
            <a:r>
              <a:rPr lang="en-US" sz="2000" dirty="0">
                <a:solidFill>
                  <a:schemeClr val="tx1"/>
                </a:solidFill>
              </a:rPr>
              <a:t>“</a:t>
            </a:r>
            <a:r>
              <a:rPr lang="en-US" sz="2400" dirty="0">
                <a:solidFill>
                  <a:schemeClr val="tx1"/>
                </a:solidFill>
              </a:rPr>
              <a:t>Exiles ore the tender, hurting, vulnerable parts of us that feel all of our difficult emotions: </a:t>
            </a:r>
          </a:p>
          <a:p>
            <a:endParaRPr lang="en-US" sz="2400" dirty="0">
              <a:solidFill>
                <a:schemeClr val="tx1"/>
              </a:solidFill>
            </a:endParaRPr>
          </a:p>
          <a:p>
            <a:pPr marL="228600" lvl="1"/>
            <a:r>
              <a:rPr lang="en-US" sz="2400" dirty="0">
                <a:solidFill>
                  <a:schemeClr val="tx1"/>
                </a:solidFill>
              </a:rPr>
              <a:t>Think shame, worthlessness, terror, grief, loss, depression, loneliness, anxiety, pain, powerlessness, fear, and isolation. We come by them honestly even though they were not part of God’s perfect plan” (Riemersma, 2020, p. 44).</a:t>
            </a:r>
          </a:p>
        </p:txBody>
      </p:sp>
    </p:spTree>
    <p:extLst>
      <p:ext uri="{BB962C8B-B14F-4D97-AF65-F5344CB8AC3E}">
        <p14:creationId xmlns:p14="http://schemas.microsoft.com/office/powerpoint/2010/main" val="1378737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82EE0E7-6E41-266B-4291-7A17CA90C140}"/>
              </a:ext>
            </a:extLst>
          </p:cNvPr>
          <p:cNvPicPr>
            <a:picLocks noChangeAspect="1"/>
          </p:cNvPicPr>
          <p:nvPr/>
        </p:nvPicPr>
        <p:blipFill rotWithShape="1">
          <a:blip r:embed="rId2"/>
          <a:srcRect t="2584" r="-1" b="6204"/>
          <a:stretch/>
        </p:blipFill>
        <p:spPr>
          <a:xfrm>
            <a:off x="637376" y="1459580"/>
            <a:ext cx="3343202" cy="3041747"/>
          </a:xfrm>
          <a:prstGeom prst="rect">
            <a:avLst/>
          </a:prstGeom>
        </p:spPr>
      </p:pic>
      <p:sp>
        <p:nvSpPr>
          <p:cNvPr id="46" name="Freeform: Shape 45">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C5E1ADF-1B68-34FE-83FA-2F144BEA6DED}"/>
              </a:ext>
            </a:extLst>
          </p:cNvPr>
          <p:cNvPicPr>
            <a:picLocks noChangeAspect="1"/>
          </p:cNvPicPr>
          <p:nvPr/>
        </p:nvPicPr>
        <p:blipFill>
          <a:blip r:embed="rId3"/>
          <a:stretch>
            <a:fillRect/>
          </a:stretch>
        </p:blipFill>
        <p:spPr>
          <a:xfrm>
            <a:off x="5545244" y="1945048"/>
            <a:ext cx="6020730" cy="3507075"/>
          </a:xfrm>
          <a:prstGeom prst="rect">
            <a:avLst/>
          </a:prstGeom>
        </p:spPr>
      </p:pic>
    </p:spTree>
    <p:extLst>
      <p:ext uri="{BB962C8B-B14F-4D97-AF65-F5344CB8AC3E}">
        <p14:creationId xmlns:p14="http://schemas.microsoft.com/office/powerpoint/2010/main" val="2008562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8FB388-E1EC-97E3-C416-F4EFA80148C8}"/>
              </a:ext>
            </a:extLst>
          </p:cNvPr>
          <p:cNvPicPr>
            <a:picLocks noChangeAspect="1"/>
          </p:cNvPicPr>
          <p:nvPr/>
        </p:nvPicPr>
        <p:blipFill rotWithShape="1">
          <a:blip r:embed="rId2"/>
          <a:srcRect l="8363" r="9860" b="1"/>
          <a:stretch/>
        </p:blipFill>
        <p:spPr>
          <a:xfrm>
            <a:off x="20" y="10"/>
            <a:ext cx="12191980" cy="6857990"/>
          </a:xfrm>
          <a:prstGeom prst="rect">
            <a:avLst/>
          </a:prstGeom>
        </p:spPr>
      </p:pic>
    </p:spTree>
    <p:extLst>
      <p:ext uri="{BB962C8B-B14F-4D97-AF65-F5344CB8AC3E}">
        <p14:creationId xmlns:p14="http://schemas.microsoft.com/office/powerpoint/2010/main" val="2596946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899362-03AC-B776-B3BA-1AF5834D00C3}"/>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solidFill>
                  <a:schemeClr val="bg2"/>
                </a:solidFill>
              </a:rPr>
              <a:t>IFS Firefighters </a:t>
            </a:r>
            <a:endParaRPr lang="en-US" sz="6600" dirty="0"/>
          </a:p>
        </p:txBody>
      </p:sp>
      <p:sp>
        <p:nvSpPr>
          <p:cNvPr id="2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D01E92A-C0A5-91DA-7301-3E21488C7D3F}"/>
              </a:ext>
            </a:extLst>
          </p:cNvPr>
          <p:cNvPicPr>
            <a:picLocks noChangeAspect="1"/>
          </p:cNvPicPr>
          <p:nvPr/>
        </p:nvPicPr>
        <p:blipFill>
          <a:blip r:embed="rId2"/>
          <a:stretch>
            <a:fillRect/>
          </a:stretch>
        </p:blipFill>
        <p:spPr>
          <a:xfrm>
            <a:off x="323088" y="2551814"/>
            <a:ext cx="4975422" cy="3605784"/>
          </a:xfrm>
          <a:prstGeom prst="rect">
            <a:avLst/>
          </a:prstGeom>
        </p:spPr>
      </p:pic>
      <p:pic>
        <p:nvPicPr>
          <p:cNvPr id="3" name="Picture 2">
            <a:extLst>
              <a:ext uri="{FF2B5EF4-FFF2-40B4-BE49-F238E27FC236}">
                <a16:creationId xmlns:a16="http://schemas.microsoft.com/office/drawing/2014/main" id="{BA7D1CCF-70D4-BF7E-FC5A-5DD5CDA3D80B}"/>
              </a:ext>
            </a:extLst>
          </p:cNvPr>
          <p:cNvPicPr>
            <a:picLocks noChangeAspect="1"/>
          </p:cNvPicPr>
          <p:nvPr/>
        </p:nvPicPr>
        <p:blipFill rotWithShape="1">
          <a:blip r:embed="rId3"/>
          <a:srcRect l="7745" t="16229" r="35668" b="18372"/>
          <a:stretch/>
        </p:blipFill>
        <p:spPr>
          <a:xfrm>
            <a:off x="5370829" y="2539015"/>
            <a:ext cx="6745804" cy="3605784"/>
          </a:xfrm>
          <a:prstGeom prst="rect">
            <a:avLst/>
          </a:prstGeom>
        </p:spPr>
      </p:pic>
    </p:spTree>
    <p:extLst>
      <p:ext uri="{BB962C8B-B14F-4D97-AF65-F5344CB8AC3E}">
        <p14:creationId xmlns:p14="http://schemas.microsoft.com/office/powerpoint/2010/main" val="2969699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1" name="Group 57">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9"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60"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61"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62"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63"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64"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65"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66"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67"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8"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9"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70"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2" name="Group 71">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3"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74"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75"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76"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77"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8"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9"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80"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81"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82"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83"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84"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03" name="Rectangle 85">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 name="Freeform 6">
            <a:extLst>
              <a:ext uri="{FF2B5EF4-FFF2-40B4-BE49-F238E27FC236}">
                <a16:creationId xmlns:a16="http://schemas.microsoft.com/office/drawing/2014/main" id="{439A26EA-7B06-4DFE-8108-86B3ED144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105" name="Rectangle 89">
            <a:extLst>
              <a:ext uri="{FF2B5EF4-FFF2-40B4-BE49-F238E27FC236}">
                <a16:creationId xmlns:a16="http://schemas.microsoft.com/office/drawing/2014/main" id="{92BEC863-1172-4B3D-9722-ABDAA0C92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06" name="Rectangle 91">
            <a:extLst>
              <a:ext uri="{FF2B5EF4-FFF2-40B4-BE49-F238E27FC236}">
                <a16:creationId xmlns:a16="http://schemas.microsoft.com/office/drawing/2014/main" id="{4DF80A8C-710D-4AAA-BD41-708496E86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706CCB50-D857-11D9-DB52-EE0EE0563A7F}"/>
              </a:ext>
            </a:extLst>
          </p:cNvPr>
          <p:cNvPicPr>
            <a:picLocks noChangeAspect="1"/>
          </p:cNvPicPr>
          <p:nvPr/>
        </p:nvPicPr>
        <p:blipFill rotWithShape="1">
          <a:blip r:embed="rId2"/>
          <a:srcRect l="17673" r="2" b="2"/>
          <a:stretch/>
        </p:blipFill>
        <p:spPr>
          <a:xfrm>
            <a:off x="-4570" y="3429305"/>
            <a:ext cx="3768513" cy="3428695"/>
          </a:xfrm>
          <a:prstGeom prst="rect">
            <a:avLst/>
          </a:prstGeom>
        </p:spPr>
      </p:pic>
      <p:pic>
        <p:nvPicPr>
          <p:cNvPr id="3" name="Picture 2">
            <a:extLst>
              <a:ext uri="{FF2B5EF4-FFF2-40B4-BE49-F238E27FC236}">
                <a16:creationId xmlns:a16="http://schemas.microsoft.com/office/drawing/2014/main" id="{F424118E-01A6-3685-96B3-01A27213D2F3}"/>
              </a:ext>
            </a:extLst>
          </p:cNvPr>
          <p:cNvPicPr>
            <a:picLocks noChangeAspect="1"/>
          </p:cNvPicPr>
          <p:nvPr/>
        </p:nvPicPr>
        <p:blipFill rotWithShape="1">
          <a:blip r:embed="rId3"/>
          <a:srcRect l="19284" r="18921"/>
          <a:stretch/>
        </p:blipFill>
        <p:spPr>
          <a:xfrm>
            <a:off x="3763941" y="3424925"/>
            <a:ext cx="3788327" cy="3433075"/>
          </a:xfrm>
          <a:prstGeom prst="rect">
            <a:avLst/>
          </a:prstGeom>
        </p:spPr>
      </p:pic>
      <p:sp>
        <p:nvSpPr>
          <p:cNvPr id="107" name="Rectangle 93">
            <a:extLst>
              <a:ext uri="{FF2B5EF4-FFF2-40B4-BE49-F238E27FC236}">
                <a16:creationId xmlns:a16="http://schemas.microsoft.com/office/drawing/2014/main" id="{F476A384-71E8-40F1-ABC7-D17AAAFA9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2267" y="0"/>
            <a:ext cx="4639734"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8577CD9-3DC8-6404-B3A1-B4F44FFC03D6}"/>
              </a:ext>
            </a:extLst>
          </p:cNvPr>
          <p:cNvSpPr>
            <a:spLocks noGrp="1"/>
          </p:cNvSpPr>
          <p:nvPr>
            <p:ph type="title"/>
          </p:nvPr>
        </p:nvSpPr>
        <p:spPr>
          <a:xfrm>
            <a:off x="7872851" y="967947"/>
            <a:ext cx="3778870" cy="3651256"/>
          </a:xfrm>
        </p:spPr>
        <p:txBody>
          <a:bodyPr vert="horz" lIns="91440" tIns="45720" rIns="91440" bIns="45720" rtlCol="0" anchor="b">
            <a:normAutofit/>
          </a:bodyPr>
          <a:lstStyle/>
          <a:p>
            <a:pPr algn="ctr">
              <a:lnSpc>
                <a:spcPct val="90000"/>
              </a:lnSpc>
            </a:pPr>
            <a:r>
              <a:rPr lang="en-US" sz="4000" dirty="0">
                <a:solidFill>
                  <a:srgbClr val="FEFFFF"/>
                </a:solidFill>
                <a:latin typeface="Calibri "/>
              </a:rPr>
              <a:t>Firefighters taking charge of the pain by reactively acting out</a:t>
            </a:r>
          </a:p>
        </p:txBody>
      </p:sp>
      <p:sp>
        <p:nvSpPr>
          <p:cNvPr id="108" name="Freeform 5">
            <a:extLst>
              <a:ext uri="{FF2B5EF4-FFF2-40B4-BE49-F238E27FC236}">
                <a16:creationId xmlns:a16="http://schemas.microsoft.com/office/drawing/2014/main" id="{84907570-11AD-497C-8683-DBD0D5855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6787978"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07422CAC-55AC-3245-5CE6-B31F04C40E17}"/>
              </a:ext>
            </a:extLst>
          </p:cNvPr>
          <p:cNvPicPr>
            <a:picLocks noChangeAspect="1"/>
          </p:cNvPicPr>
          <p:nvPr/>
        </p:nvPicPr>
        <p:blipFill rotWithShape="1">
          <a:blip r:embed="rId4"/>
          <a:srcRect l="12117" r="26588" b="1"/>
          <a:stretch/>
        </p:blipFill>
        <p:spPr>
          <a:xfrm>
            <a:off x="3048" y="3"/>
            <a:ext cx="3753273" cy="3428997"/>
          </a:xfrm>
          <a:prstGeom prst="rect">
            <a:avLst/>
          </a:prstGeom>
        </p:spPr>
      </p:pic>
      <p:cxnSp>
        <p:nvCxnSpPr>
          <p:cNvPr id="109" name="Straight Connector 97">
            <a:extLst>
              <a:ext uri="{FF2B5EF4-FFF2-40B4-BE49-F238E27FC236}">
                <a16:creationId xmlns:a16="http://schemas.microsoft.com/office/drawing/2014/main" id="{0176213D-B053-46D9-9642-ED8E2F046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71562" y="0"/>
            <a:ext cx="0" cy="6857694"/>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E944ADB-5D4F-5FBA-CA6B-1C407459AD3A}"/>
              </a:ext>
            </a:extLst>
          </p:cNvPr>
          <p:cNvPicPr>
            <a:picLocks noChangeAspect="1"/>
          </p:cNvPicPr>
          <p:nvPr/>
        </p:nvPicPr>
        <p:blipFill rotWithShape="1">
          <a:blip r:embed="rId5"/>
          <a:srcRect r="17375"/>
          <a:stretch/>
        </p:blipFill>
        <p:spPr>
          <a:xfrm>
            <a:off x="3794655" y="9242"/>
            <a:ext cx="3757610" cy="3406441"/>
          </a:xfrm>
          <a:prstGeom prst="rect">
            <a:avLst/>
          </a:prstGeom>
        </p:spPr>
      </p:pic>
      <p:cxnSp>
        <p:nvCxnSpPr>
          <p:cNvPr id="100" name="Straight Connector 99">
            <a:extLst>
              <a:ext uri="{FF2B5EF4-FFF2-40B4-BE49-F238E27FC236}">
                <a16:creationId xmlns:a16="http://schemas.microsoft.com/office/drawing/2014/main" id="{955CDA8F-EAE8-40F8-95DC-43202F0A9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85" y="3429000"/>
            <a:ext cx="7555650" cy="0"/>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0344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A00587-A7B7-E489-C2CF-1B9D42135529}"/>
              </a:ext>
            </a:extLst>
          </p:cNvPr>
          <p:cNvSpPr>
            <a:spLocks noGrp="1"/>
          </p:cNvSpPr>
          <p:nvPr>
            <p:ph type="title"/>
          </p:nvPr>
        </p:nvSpPr>
        <p:spPr>
          <a:xfrm>
            <a:off x="699713" y="353160"/>
            <a:ext cx="9728801" cy="898581"/>
          </a:xfrm>
        </p:spPr>
        <p:txBody>
          <a:bodyPr vert="horz" lIns="91440" tIns="45720" rIns="91440" bIns="45720" rtlCol="0" anchor="ctr">
            <a:normAutofit/>
          </a:bodyPr>
          <a:lstStyle/>
          <a:p>
            <a:pPr algn="ctr"/>
            <a:r>
              <a:rPr lang="en-US" sz="4800" dirty="0">
                <a:solidFill>
                  <a:srgbClr val="FFFFFF"/>
                </a:solidFill>
              </a:rPr>
              <a:t>IFS Self</a:t>
            </a:r>
          </a:p>
        </p:txBody>
      </p:sp>
      <p:pic>
        <p:nvPicPr>
          <p:cNvPr id="3" name="Picture 2">
            <a:extLst>
              <a:ext uri="{FF2B5EF4-FFF2-40B4-BE49-F238E27FC236}">
                <a16:creationId xmlns:a16="http://schemas.microsoft.com/office/drawing/2014/main" id="{A85FEB83-869A-F1AA-9B5A-69689403E506}"/>
              </a:ext>
            </a:extLst>
          </p:cNvPr>
          <p:cNvPicPr>
            <a:picLocks noChangeAspect="1"/>
          </p:cNvPicPr>
          <p:nvPr/>
        </p:nvPicPr>
        <p:blipFill rotWithShape="1">
          <a:blip r:embed="rId2"/>
          <a:srcRect l="5105" t="13489" r="37243" b="15352"/>
          <a:stretch/>
        </p:blipFill>
        <p:spPr>
          <a:xfrm>
            <a:off x="209863" y="2091954"/>
            <a:ext cx="7445896" cy="4250538"/>
          </a:xfrm>
          <a:prstGeom prst="rect">
            <a:avLst/>
          </a:prstGeom>
        </p:spPr>
      </p:pic>
      <p:pic>
        <p:nvPicPr>
          <p:cNvPr id="5" name="Picture 4">
            <a:extLst>
              <a:ext uri="{FF2B5EF4-FFF2-40B4-BE49-F238E27FC236}">
                <a16:creationId xmlns:a16="http://schemas.microsoft.com/office/drawing/2014/main" id="{31EDE21D-2FD2-2DD1-27D0-89379824161C}"/>
              </a:ext>
            </a:extLst>
          </p:cNvPr>
          <p:cNvPicPr>
            <a:picLocks noChangeAspect="1"/>
          </p:cNvPicPr>
          <p:nvPr/>
        </p:nvPicPr>
        <p:blipFill>
          <a:blip r:embed="rId3"/>
          <a:stretch>
            <a:fillRect/>
          </a:stretch>
        </p:blipFill>
        <p:spPr>
          <a:xfrm>
            <a:off x="7791014" y="2004868"/>
            <a:ext cx="4250538" cy="4250538"/>
          </a:xfrm>
          <a:prstGeom prst="rect">
            <a:avLst/>
          </a:prstGeom>
        </p:spPr>
      </p:pic>
    </p:spTree>
    <p:extLst>
      <p:ext uri="{BB962C8B-B14F-4D97-AF65-F5344CB8AC3E}">
        <p14:creationId xmlns:p14="http://schemas.microsoft.com/office/powerpoint/2010/main" val="42458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36686-3C17-8E2E-FC83-1A0B7BFB28C7}"/>
              </a:ext>
            </a:extLst>
          </p:cNvPr>
          <p:cNvSpPr>
            <a:spLocks noGrp="1"/>
          </p:cNvSpPr>
          <p:nvPr>
            <p:ph type="title"/>
          </p:nvPr>
        </p:nvSpPr>
        <p:spPr>
          <a:xfrm>
            <a:off x="351264" y="-595422"/>
            <a:ext cx="8906656" cy="6326372"/>
          </a:xfrm>
        </p:spPr>
        <p:txBody>
          <a:bodyPr vert="horz" lIns="91440" tIns="45720" rIns="91440" bIns="45720" rtlCol="0" anchor="b">
            <a:normAutofit/>
          </a:bodyPr>
          <a:lstStyle/>
          <a:p>
            <a:pPr algn="ctr"/>
            <a:r>
              <a:rPr lang="en-US" sz="3200" b="1" dirty="0"/>
              <a:t>          </a:t>
            </a:r>
            <a:r>
              <a:rPr lang="en-US" sz="3200" dirty="0">
                <a:latin typeface="Calibri "/>
              </a:rPr>
              <a:t>IFS’s 8 Cs correspond nicely </a:t>
            </a:r>
            <a:br>
              <a:rPr lang="en-US" sz="3200" dirty="0">
                <a:latin typeface="Calibri "/>
              </a:rPr>
            </a:br>
            <a:r>
              <a:rPr lang="en-US" sz="3200" dirty="0">
                <a:latin typeface="Calibri "/>
              </a:rPr>
              <a:t>         to Galatians 5:22-23</a:t>
            </a:r>
            <a:r>
              <a:rPr lang="en-US" sz="3200" baseline="30000" dirty="0">
                <a:latin typeface="Calibri "/>
              </a:rPr>
              <a:t> </a:t>
            </a:r>
            <a:br>
              <a:rPr lang="en-US" sz="2100" b="1" baseline="30000" dirty="0"/>
            </a:br>
            <a:br>
              <a:rPr lang="en-US" sz="2100" b="0" i="0" dirty="0">
                <a:effectLst/>
                <a:latin typeface="Amasis MT Pro Medium" panose="02040604050005020304" pitchFamily="18" charset="0"/>
              </a:rPr>
            </a:br>
            <a:br>
              <a:rPr lang="en-US" sz="2100" b="0" i="0" dirty="0">
                <a:effectLst/>
                <a:latin typeface="Amasis MT Pro Medium" panose="02040604050005020304" pitchFamily="18" charset="0"/>
              </a:rPr>
            </a:br>
            <a:br>
              <a:rPr lang="en-US" sz="2100" b="0" i="0" dirty="0">
                <a:effectLst/>
                <a:latin typeface="Amasis MT Pro Medium" panose="02040604050005020304" pitchFamily="18" charset="0"/>
              </a:rPr>
            </a:br>
            <a:r>
              <a:rPr lang="en-US" sz="2100" b="0" i="0" dirty="0">
                <a:effectLst/>
                <a:latin typeface="Amasis MT Pro Medium" panose="02040604050005020304" pitchFamily="18" charset="0"/>
              </a:rPr>
              <a:t>Fruits of the Spirit:</a:t>
            </a:r>
            <a:br>
              <a:rPr lang="en-US" sz="2100" b="0" i="0" dirty="0">
                <a:effectLst/>
                <a:latin typeface="Amasis MT Pro Medium" panose="02040604050005020304" pitchFamily="18" charset="0"/>
              </a:rPr>
            </a:br>
            <a:br>
              <a:rPr lang="en-US" sz="2100" b="0" i="0" dirty="0">
                <a:effectLst/>
                <a:latin typeface="Amasis MT Pro Medium" panose="02040604050005020304" pitchFamily="18" charset="0"/>
              </a:rPr>
            </a:br>
            <a:r>
              <a:rPr lang="en-US" sz="2100" b="0" i="0" dirty="0">
                <a:effectLst/>
                <a:latin typeface="Amasis MT Pro Medium" panose="02040604050005020304" pitchFamily="18" charset="0"/>
              </a:rPr>
              <a:t>Love</a:t>
            </a:r>
            <a:br>
              <a:rPr lang="en-US" sz="2100" b="0" i="0" dirty="0">
                <a:effectLst/>
                <a:latin typeface="Amasis MT Pro Medium" panose="02040604050005020304" pitchFamily="18" charset="0"/>
              </a:rPr>
            </a:br>
            <a:r>
              <a:rPr lang="en-US" sz="2100" b="0" i="0" dirty="0">
                <a:effectLst/>
                <a:latin typeface="Amasis MT Pro Medium" panose="02040604050005020304" pitchFamily="18" charset="0"/>
              </a:rPr>
              <a:t>Joy</a:t>
            </a:r>
            <a:br>
              <a:rPr lang="en-US" sz="2100" b="0" i="0" dirty="0">
                <a:effectLst/>
                <a:latin typeface="Amasis MT Pro Medium" panose="02040604050005020304" pitchFamily="18" charset="0"/>
              </a:rPr>
            </a:br>
            <a:r>
              <a:rPr lang="en-US" sz="2100" b="0" i="0" dirty="0">
                <a:effectLst/>
                <a:latin typeface="Amasis MT Pro Medium" panose="02040604050005020304" pitchFamily="18" charset="0"/>
              </a:rPr>
              <a:t>Peace</a:t>
            </a:r>
            <a:br>
              <a:rPr lang="en-US" sz="2100" b="0" i="0" dirty="0">
                <a:effectLst/>
                <a:latin typeface="Amasis MT Pro Medium" panose="02040604050005020304" pitchFamily="18" charset="0"/>
              </a:rPr>
            </a:br>
            <a:r>
              <a:rPr lang="en-US" sz="2100" b="0" i="0" dirty="0">
                <a:effectLst/>
                <a:latin typeface="Amasis MT Pro Medium" panose="02040604050005020304" pitchFamily="18" charset="0"/>
              </a:rPr>
              <a:t>Forbearance</a:t>
            </a:r>
            <a:br>
              <a:rPr lang="en-US" sz="2100" b="0" i="0" dirty="0">
                <a:effectLst/>
                <a:latin typeface="Amasis MT Pro Medium" panose="02040604050005020304" pitchFamily="18" charset="0"/>
              </a:rPr>
            </a:br>
            <a:r>
              <a:rPr lang="en-US" sz="2100" b="0" i="0" dirty="0">
                <a:effectLst/>
                <a:latin typeface="Amasis MT Pro Medium" panose="02040604050005020304" pitchFamily="18" charset="0"/>
              </a:rPr>
              <a:t>Kindness</a:t>
            </a:r>
            <a:br>
              <a:rPr lang="en-US" sz="2100" b="0" i="0" dirty="0">
                <a:effectLst/>
                <a:latin typeface="Amasis MT Pro Medium" panose="02040604050005020304" pitchFamily="18" charset="0"/>
              </a:rPr>
            </a:br>
            <a:r>
              <a:rPr lang="en-US" sz="2100" b="0" i="0" dirty="0">
                <a:effectLst/>
                <a:latin typeface="Amasis MT Pro Medium" panose="02040604050005020304" pitchFamily="18" charset="0"/>
              </a:rPr>
              <a:t>Goodness</a:t>
            </a:r>
            <a:br>
              <a:rPr lang="en-US" sz="2100" b="0" i="0" dirty="0">
                <a:effectLst/>
                <a:latin typeface="Amasis MT Pro Medium" panose="02040604050005020304" pitchFamily="18" charset="0"/>
              </a:rPr>
            </a:br>
            <a:r>
              <a:rPr lang="en-US" sz="2100" b="0" i="0" dirty="0">
                <a:effectLst/>
                <a:latin typeface="Amasis MT Pro Medium" panose="02040604050005020304" pitchFamily="18" charset="0"/>
              </a:rPr>
              <a:t>Faithfulness</a:t>
            </a:r>
            <a:br>
              <a:rPr lang="en-US" sz="2100" b="0" i="0" dirty="0">
                <a:effectLst/>
                <a:latin typeface="Amasis MT Pro Medium" panose="02040604050005020304" pitchFamily="18" charset="0"/>
              </a:rPr>
            </a:br>
            <a:r>
              <a:rPr lang="en-US" sz="2100" b="0" i="0" dirty="0">
                <a:effectLst/>
                <a:latin typeface="Amasis MT Pro Medium" panose="02040604050005020304" pitchFamily="18" charset="0"/>
              </a:rPr>
              <a:t>Gentleness</a:t>
            </a:r>
            <a:br>
              <a:rPr lang="en-US" sz="2100" b="0" i="0" dirty="0">
                <a:effectLst/>
                <a:latin typeface="Amasis MT Pro Medium" panose="02040604050005020304" pitchFamily="18" charset="0"/>
              </a:rPr>
            </a:br>
            <a:r>
              <a:rPr lang="en-US" sz="2100" b="0" i="0" dirty="0">
                <a:effectLst/>
                <a:latin typeface="Amasis MT Pro Medium" panose="02040604050005020304" pitchFamily="18" charset="0"/>
              </a:rPr>
              <a:t>Self-control</a:t>
            </a:r>
            <a:endParaRPr lang="en-US" sz="2100" dirty="0">
              <a:latin typeface="Amasis MT Pro Medium" panose="02040604050005020304" pitchFamily="18" charset="0"/>
            </a:endParaRPr>
          </a:p>
        </p:txBody>
      </p:sp>
      <p:pic>
        <p:nvPicPr>
          <p:cNvPr id="3" name="Picture 2">
            <a:extLst>
              <a:ext uri="{FF2B5EF4-FFF2-40B4-BE49-F238E27FC236}">
                <a16:creationId xmlns:a16="http://schemas.microsoft.com/office/drawing/2014/main" id="{D2A5D906-B9E8-A92F-B76F-1356F8670ED5}"/>
              </a:ext>
            </a:extLst>
          </p:cNvPr>
          <p:cNvPicPr>
            <a:picLocks noChangeAspect="1"/>
          </p:cNvPicPr>
          <p:nvPr/>
        </p:nvPicPr>
        <p:blipFill rotWithShape="1">
          <a:blip r:embed="rId2"/>
          <a:srcRect l="11989" t="-1" r="14502" b="-1"/>
          <a:stretch/>
        </p:blipFill>
        <p:spPr>
          <a:xfrm>
            <a:off x="6742053" y="10"/>
            <a:ext cx="544994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Picture 3">
            <a:extLst>
              <a:ext uri="{FF2B5EF4-FFF2-40B4-BE49-F238E27FC236}">
                <a16:creationId xmlns:a16="http://schemas.microsoft.com/office/drawing/2014/main" id="{0C7419FC-A659-7EAA-BC38-1D605D6BE0DB}"/>
              </a:ext>
            </a:extLst>
          </p:cNvPr>
          <p:cNvPicPr>
            <a:picLocks noChangeAspect="1"/>
          </p:cNvPicPr>
          <p:nvPr/>
        </p:nvPicPr>
        <p:blipFill>
          <a:blip r:embed="rId3"/>
          <a:stretch>
            <a:fillRect/>
          </a:stretch>
        </p:blipFill>
        <p:spPr>
          <a:xfrm>
            <a:off x="106714" y="2230558"/>
            <a:ext cx="3223185" cy="3223185"/>
          </a:xfrm>
          <a:prstGeom prst="rect">
            <a:avLst/>
          </a:prstGeom>
        </p:spPr>
      </p:pic>
    </p:spTree>
    <p:extLst>
      <p:ext uri="{BB962C8B-B14F-4D97-AF65-F5344CB8AC3E}">
        <p14:creationId xmlns:p14="http://schemas.microsoft.com/office/powerpoint/2010/main" val="771537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3"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4"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5"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6"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7"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8"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9"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0"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1"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2"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3"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5" name="Group 24">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7"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8"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9"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0"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1"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2"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3"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4"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5"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6"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7"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9" name="Rectangle 38">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Freeform 6">
            <a:extLst>
              <a:ext uri="{FF2B5EF4-FFF2-40B4-BE49-F238E27FC236}">
                <a16:creationId xmlns:a16="http://schemas.microsoft.com/office/drawing/2014/main" id="{439A26EA-7B06-4DFE-8108-86B3ED144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3" name="Rectangle 42">
            <a:extLst>
              <a:ext uri="{FF2B5EF4-FFF2-40B4-BE49-F238E27FC236}">
                <a16:creationId xmlns:a16="http://schemas.microsoft.com/office/drawing/2014/main" id="{92BEC863-1172-4B3D-9722-ABDAA0C92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45" name="Rectangle 44">
            <a:extLst>
              <a:ext uri="{FF2B5EF4-FFF2-40B4-BE49-F238E27FC236}">
                <a16:creationId xmlns:a16="http://schemas.microsoft.com/office/drawing/2014/main" id="{4DF80A8C-710D-4AAA-BD41-708496E86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B43EDB17-9569-A05B-A3E4-B36980EA786F}"/>
              </a:ext>
            </a:extLst>
          </p:cNvPr>
          <p:cNvPicPr>
            <a:picLocks noChangeAspect="1"/>
          </p:cNvPicPr>
          <p:nvPr/>
        </p:nvPicPr>
        <p:blipFill rotWithShape="1">
          <a:blip r:embed="rId2"/>
          <a:srcRect l="27209" r="21956" b="-3"/>
          <a:stretch/>
        </p:blipFill>
        <p:spPr>
          <a:xfrm>
            <a:off x="-4570" y="3429305"/>
            <a:ext cx="3768513" cy="3428695"/>
          </a:xfrm>
          <a:prstGeom prst="rect">
            <a:avLst/>
          </a:prstGeom>
        </p:spPr>
      </p:pic>
      <p:pic>
        <p:nvPicPr>
          <p:cNvPr id="3" name="Picture 2">
            <a:extLst>
              <a:ext uri="{FF2B5EF4-FFF2-40B4-BE49-F238E27FC236}">
                <a16:creationId xmlns:a16="http://schemas.microsoft.com/office/drawing/2014/main" id="{01DBD473-9C30-6753-0651-F97D208FE21D}"/>
              </a:ext>
            </a:extLst>
          </p:cNvPr>
          <p:cNvPicPr>
            <a:picLocks noChangeAspect="1"/>
          </p:cNvPicPr>
          <p:nvPr/>
        </p:nvPicPr>
        <p:blipFill rotWithShape="1">
          <a:blip r:embed="rId3"/>
          <a:srcRect l="25012" r="23952" b="-1"/>
          <a:stretch/>
        </p:blipFill>
        <p:spPr>
          <a:xfrm>
            <a:off x="3763941" y="3424925"/>
            <a:ext cx="3788327" cy="3433075"/>
          </a:xfrm>
          <a:prstGeom prst="rect">
            <a:avLst/>
          </a:prstGeom>
        </p:spPr>
      </p:pic>
      <p:sp>
        <p:nvSpPr>
          <p:cNvPr id="47" name="Rectangle 46">
            <a:extLst>
              <a:ext uri="{FF2B5EF4-FFF2-40B4-BE49-F238E27FC236}">
                <a16:creationId xmlns:a16="http://schemas.microsoft.com/office/drawing/2014/main" id="{F476A384-71E8-40F1-ABC7-D17AAAFA9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2267" y="0"/>
            <a:ext cx="4639734"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207DAB1-4EB7-0D4C-B1A1-C337B20B8078}"/>
              </a:ext>
            </a:extLst>
          </p:cNvPr>
          <p:cNvSpPr>
            <a:spLocks noGrp="1"/>
          </p:cNvSpPr>
          <p:nvPr>
            <p:ph type="title"/>
          </p:nvPr>
        </p:nvSpPr>
        <p:spPr>
          <a:xfrm>
            <a:off x="7872851" y="1795849"/>
            <a:ext cx="3778870" cy="2520624"/>
          </a:xfrm>
        </p:spPr>
        <p:txBody>
          <a:bodyPr vert="horz" lIns="91440" tIns="45720" rIns="91440" bIns="45720" rtlCol="0" anchor="b">
            <a:normAutofit/>
          </a:bodyPr>
          <a:lstStyle/>
          <a:p>
            <a:pPr algn="ctr">
              <a:lnSpc>
                <a:spcPct val="90000"/>
              </a:lnSpc>
            </a:pPr>
            <a:r>
              <a:rPr lang="en-US" sz="2800" dirty="0">
                <a:solidFill>
                  <a:srgbClr val="FEFFFF"/>
                </a:solidFill>
                <a:latin typeface="Calibri" panose="020F0502020204030204" pitchFamily="34" charset="0"/>
                <a:cs typeface="Calibri" panose="020F0502020204030204" pitchFamily="34" charset="0"/>
              </a:rPr>
              <a:t>The integrated “Self” leads to inner peace, happiness, and the ability to connect healthily to others we care about and love</a:t>
            </a:r>
          </a:p>
        </p:txBody>
      </p:sp>
      <p:sp>
        <p:nvSpPr>
          <p:cNvPr id="49" name="Freeform 5">
            <a:extLst>
              <a:ext uri="{FF2B5EF4-FFF2-40B4-BE49-F238E27FC236}">
                <a16:creationId xmlns:a16="http://schemas.microsoft.com/office/drawing/2014/main" id="{84907570-11AD-497C-8683-DBD0D5855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6787978"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F5E5C0D7-0F4D-0C72-D516-B07C4A5969FD}"/>
              </a:ext>
            </a:extLst>
          </p:cNvPr>
          <p:cNvPicPr>
            <a:picLocks noChangeAspect="1"/>
          </p:cNvPicPr>
          <p:nvPr/>
        </p:nvPicPr>
        <p:blipFill rotWithShape="1">
          <a:blip r:embed="rId4"/>
          <a:srcRect l="19348" r="30028" b="-1"/>
          <a:stretch/>
        </p:blipFill>
        <p:spPr>
          <a:xfrm>
            <a:off x="3048" y="3"/>
            <a:ext cx="3753273" cy="3428997"/>
          </a:xfrm>
          <a:prstGeom prst="rect">
            <a:avLst/>
          </a:prstGeom>
        </p:spPr>
      </p:pic>
      <p:cxnSp>
        <p:nvCxnSpPr>
          <p:cNvPr id="51" name="Straight Connector 50">
            <a:extLst>
              <a:ext uri="{FF2B5EF4-FFF2-40B4-BE49-F238E27FC236}">
                <a16:creationId xmlns:a16="http://schemas.microsoft.com/office/drawing/2014/main" id="{0176213D-B053-46D9-9642-ED8E2F046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71562" y="0"/>
            <a:ext cx="0" cy="6857694"/>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8D69495-C989-4974-759B-490246D7D1E5}"/>
              </a:ext>
            </a:extLst>
          </p:cNvPr>
          <p:cNvPicPr>
            <a:picLocks noChangeAspect="1"/>
          </p:cNvPicPr>
          <p:nvPr/>
        </p:nvPicPr>
        <p:blipFill rotWithShape="1">
          <a:blip r:embed="rId5"/>
          <a:srcRect l="23136" r="25845" b="-1"/>
          <a:stretch/>
        </p:blipFill>
        <p:spPr>
          <a:xfrm>
            <a:off x="3794655" y="9242"/>
            <a:ext cx="3757610" cy="3406441"/>
          </a:xfrm>
          <a:prstGeom prst="rect">
            <a:avLst/>
          </a:prstGeom>
        </p:spPr>
      </p:pic>
      <p:cxnSp>
        <p:nvCxnSpPr>
          <p:cNvPr id="53" name="Straight Connector 52">
            <a:extLst>
              <a:ext uri="{FF2B5EF4-FFF2-40B4-BE49-F238E27FC236}">
                <a16:creationId xmlns:a16="http://schemas.microsoft.com/office/drawing/2014/main" id="{955CDA8F-EAE8-40F8-95DC-43202F0A9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85" y="3429000"/>
            <a:ext cx="7555650" cy="0"/>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9956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79" name="Group 13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8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8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8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8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8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8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8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9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92" name="Group 14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9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9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9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9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9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9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9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0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0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0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0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05" name="Rectangle 16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207" name="Rectangle 166">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8" name="Rectangle 168">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person in a suit screaming&#10;&#10;Description automatically generated with low confidence">
            <a:extLst>
              <a:ext uri="{FF2B5EF4-FFF2-40B4-BE49-F238E27FC236}">
                <a16:creationId xmlns:a16="http://schemas.microsoft.com/office/drawing/2014/main" id="{BA3F8C9F-8F4A-4236-6A42-DDAE47B7E2BF}"/>
              </a:ext>
            </a:extLst>
          </p:cNvPr>
          <p:cNvPicPr>
            <a:picLocks noChangeAspect="1"/>
          </p:cNvPicPr>
          <p:nvPr/>
        </p:nvPicPr>
        <p:blipFill rotWithShape="1">
          <a:blip r:embed="rId2"/>
          <a:srcRect l="24969" r="27219"/>
          <a:stretch/>
        </p:blipFill>
        <p:spPr>
          <a:xfrm>
            <a:off x="8229598" y="10"/>
            <a:ext cx="3962401" cy="6857990"/>
          </a:xfrm>
          <a:prstGeom prst="rect">
            <a:avLst/>
          </a:prstGeom>
        </p:spPr>
      </p:pic>
      <p:sp>
        <p:nvSpPr>
          <p:cNvPr id="209"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DE6F6D1-F538-9C05-E852-83645C319BD9}"/>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gn="ctr"/>
            <a:r>
              <a:rPr lang="en-US" sz="3200" dirty="0">
                <a:solidFill>
                  <a:srgbClr val="FEFFFF"/>
                </a:solidFill>
                <a:latin typeface="Calibri "/>
              </a:rPr>
              <a:t>The Inner Critic</a:t>
            </a:r>
          </a:p>
        </p:txBody>
      </p:sp>
      <p:graphicFrame>
        <p:nvGraphicFramePr>
          <p:cNvPr id="85" name="Text Placeholder 2">
            <a:extLst>
              <a:ext uri="{FF2B5EF4-FFF2-40B4-BE49-F238E27FC236}">
                <a16:creationId xmlns:a16="http://schemas.microsoft.com/office/drawing/2014/main" id="{CB8A55EA-1C4C-86C9-EF18-B165F5C179FD}"/>
              </a:ext>
            </a:extLst>
          </p:cNvPr>
          <p:cNvGraphicFramePr/>
          <p:nvPr>
            <p:extLst>
              <p:ext uri="{D42A27DB-BD31-4B8C-83A1-F6EECF244321}">
                <p14:modId xmlns:p14="http://schemas.microsoft.com/office/powerpoint/2010/main" val="1911116889"/>
              </p:ext>
            </p:extLst>
          </p:nvPr>
        </p:nvGraphicFramePr>
        <p:xfrm>
          <a:off x="541866" y="2032000"/>
          <a:ext cx="7145867" cy="387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171809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CF2940-B011-A1C2-1176-B0242DE92127}"/>
              </a:ext>
            </a:extLst>
          </p:cNvPr>
          <p:cNvSpPr>
            <a:spLocks noGrp="1"/>
          </p:cNvSpPr>
          <p:nvPr>
            <p:ph type="title"/>
          </p:nvPr>
        </p:nvSpPr>
        <p:spPr>
          <a:xfrm>
            <a:off x="173235" y="712381"/>
            <a:ext cx="4239211" cy="5494857"/>
          </a:xfrm>
        </p:spPr>
        <p:txBody>
          <a:bodyPr vert="horz" lIns="91440" tIns="45720" rIns="91440" bIns="45720" rtlCol="0" anchor="ctr">
            <a:normAutofit/>
          </a:bodyPr>
          <a:lstStyle/>
          <a:p>
            <a:pPr marL="0" marR="0">
              <a:spcBef>
                <a:spcPts val="0"/>
              </a:spcBef>
              <a:spcAft>
                <a:spcPts val="0"/>
              </a:spcAft>
            </a:pPr>
            <a:r>
              <a:rPr lang="en-US" sz="3100" kern="1200" dirty="0">
                <a:solidFill>
                  <a:schemeClr val="tx1"/>
                </a:solidFill>
                <a:latin typeface="Calibri "/>
              </a:rPr>
              <a:t>Types of Inner Critics</a:t>
            </a:r>
            <a:r>
              <a:rPr lang="en-US" sz="3100" b="0" i="0" kern="1200" dirty="0">
                <a:solidFill>
                  <a:schemeClr val="tx1"/>
                </a:solidFill>
                <a:effectLst/>
                <a:latin typeface="Calibri "/>
              </a:rPr>
              <a:t> </a:t>
            </a:r>
            <a:br>
              <a:rPr lang="en-US" sz="3100" b="0" i="0" kern="1200" dirty="0">
                <a:solidFill>
                  <a:schemeClr val="tx1"/>
                </a:solidFill>
                <a:effectLst/>
                <a:latin typeface="Calibri "/>
              </a:rPr>
            </a:br>
            <a:r>
              <a:rPr lang="en-US" sz="3100" b="0" i="0" kern="1200" dirty="0">
                <a:solidFill>
                  <a:schemeClr val="tx1"/>
                </a:solidFill>
                <a:effectLst/>
                <a:latin typeface="Calibri "/>
              </a:rPr>
              <a:t>Sean Cuthbert, 2022 Australian Clinical Psychologist.  </a:t>
            </a:r>
            <a:br>
              <a:rPr lang="en-US" sz="3100" b="0" i="0" kern="1200" dirty="0">
                <a:solidFill>
                  <a:schemeClr val="tx1"/>
                </a:solidFill>
                <a:effectLst/>
                <a:latin typeface="Calibri "/>
              </a:rPr>
            </a:br>
            <a:br>
              <a:rPr lang="en-US" sz="3100" b="0" i="0" kern="1200" dirty="0">
                <a:solidFill>
                  <a:schemeClr val="tx1"/>
                </a:solidFill>
                <a:effectLst/>
                <a:latin typeface="Calibri "/>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Please click the link below to watch his excellent talk</a:t>
            </a:r>
            <a:br>
              <a:rPr lang="en-US" sz="3100" b="0" i="0" kern="1200" dirty="0">
                <a:solidFill>
                  <a:schemeClr val="tx1"/>
                </a:solidFill>
                <a:effectLst/>
                <a:latin typeface="Calibri "/>
              </a:rPr>
            </a:br>
            <a:r>
              <a:rPr lang="en-US" sz="1600" b="0" i="0" kern="1200" dirty="0">
                <a:solidFill>
                  <a:schemeClr val="tx1"/>
                </a:solidFill>
                <a:effectLst/>
                <a:latin typeface="Calibri "/>
                <a:hlinkClick r:id="rId2"/>
              </a:rPr>
              <a:t>https://www.seancuthbert.com/post/types-of-inner-critic-in-internal-family-systems-ifs-therapy</a:t>
            </a:r>
            <a:r>
              <a:rPr lang="en-US" sz="1600" b="0" i="0" kern="1200" dirty="0">
                <a:solidFill>
                  <a:schemeClr val="tx1"/>
                </a:solidFill>
                <a:effectLst/>
                <a:latin typeface="Calibri "/>
              </a:rPr>
              <a:t> </a:t>
            </a:r>
            <a:endParaRPr lang="en-US" sz="1600" kern="1200" dirty="0">
              <a:solidFill>
                <a:schemeClr val="tx1"/>
              </a:solidFill>
              <a:latin typeface="Calibri "/>
            </a:endParaRPr>
          </a:p>
        </p:txBody>
      </p:sp>
      <p:graphicFrame>
        <p:nvGraphicFramePr>
          <p:cNvPr id="5" name="Text Placeholder 2">
            <a:extLst>
              <a:ext uri="{FF2B5EF4-FFF2-40B4-BE49-F238E27FC236}">
                <a16:creationId xmlns:a16="http://schemas.microsoft.com/office/drawing/2014/main" id="{1AF60A9E-8FC9-6325-B1C6-0CDB35C6F6A2}"/>
              </a:ext>
            </a:extLst>
          </p:cNvPr>
          <p:cNvGraphicFramePr/>
          <p:nvPr>
            <p:extLst>
              <p:ext uri="{D42A27DB-BD31-4B8C-83A1-F6EECF244321}">
                <p14:modId xmlns:p14="http://schemas.microsoft.com/office/powerpoint/2010/main" val="3908046907"/>
              </p:ext>
            </p:extLst>
          </p:nvPr>
        </p:nvGraphicFramePr>
        <p:xfrm>
          <a:off x="4582633" y="180752"/>
          <a:ext cx="7436132" cy="6560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8671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A19C-2751-2A8E-65BA-BA02E7A94240}"/>
              </a:ext>
            </a:extLst>
          </p:cNvPr>
          <p:cNvSpPr>
            <a:spLocks noGrp="1"/>
          </p:cNvSpPr>
          <p:nvPr>
            <p:ph type="title"/>
          </p:nvPr>
        </p:nvSpPr>
        <p:spPr>
          <a:xfrm>
            <a:off x="2373086" y="294640"/>
            <a:ext cx="8316685" cy="1084217"/>
          </a:xfrm>
        </p:spPr>
        <p:txBody>
          <a:bodyPr>
            <a:normAutofit fontScale="90000"/>
          </a:bodyPr>
          <a:lstStyle/>
          <a:p>
            <a:pPr algn="ctr"/>
            <a:r>
              <a:rPr lang="en-US" dirty="0">
                <a:latin typeface="Calibri" panose="020F0502020204030204" pitchFamily="34" charset="0"/>
                <a:ea typeface="Calibri" panose="020F0502020204030204" pitchFamily="34" charset="0"/>
                <a:cs typeface="Calibri" panose="020F0502020204030204" pitchFamily="34" charset="0"/>
              </a:rPr>
              <a:t>Types of Inner Critics – cont.</a:t>
            </a:r>
            <a:br>
              <a:rPr lang="en-US" dirty="0">
                <a:latin typeface="Calibri" panose="020F0502020204030204" pitchFamily="34" charset="0"/>
                <a:ea typeface="Calibri" panose="020F0502020204030204" pitchFamily="34" charset="0"/>
                <a:cs typeface="Calibri" panose="020F0502020204030204" pitchFamily="34" charset="0"/>
              </a:rPr>
            </a:br>
            <a:r>
              <a:rPr lang="en-US" sz="2000" b="0" i="0" dirty="0">
                <a:solidFill>
                  <a:srgbClr val="333333"/>
                </a:solidFill>
                <a:effectLst/>
                <a:latin typeface="din-next-w01-light"/>
              </a:rPr>
              <a:t>Sean Cuthbert, 2022 Australian Clinical Psychologist.  </a:t>
            </a:r>
            <a:br>
              <a:rPr lang="en-US" sz="2000" b="0" i="0" dirty="0">
                <a:solidFill>
                  <a:srgbClr val="333333"/>
                </a:solidFill>
                <a:effectLst/>
                <a:latin typeface="din-next-w01-light"/>
              </a:rPr>
            </a:br>
            <a:r>
              <a:rPr lang="en-US" sz="2000" b="0" i="0" dirty="0">
                <a:solidFill>
                  <a:srgbClr val="333333"/>
                </a:solidFill>
                <a:effectLst/>
                <a:latin typeface="din-next-w01-light"/>
                <a:hlinkClick r:id="rId2"/>
              </a:rPr>
              <a:t>https://www.seancuthbert.com/post/types-of-inner-critic-in-internal-family-systems-ifs-therapy</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Text Placeholder 2">
            <a:extLst>
              <a:ext uri="{FF2B5EF4-FFF2-40B4-BE49-F238E27FC236}">
                <a16:creationId xmlns:a16="http://schemas.microsoft.com/office/drawing/2014/main" id="{FFED8ECC-F16D-1458-5411-CCCF4658B029}"/>
              </a:ext>
            </a:extLst>
          </p:cNvPr>
          <p:cNvGraphicFramePr/>
          <p:nvPr/>
        </p:nvGraphicFramePr>
        <p:xfrm>
          <a:off x="1036320" y="1584960"/>
          <a:ext cx="10668000" cy="497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4065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4" name="Group 6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8" name="Rectangle 7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82" name="Rectangle 81">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 name="Rectangle 83">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person smiling for the camera&#10;&#10;Description automatically generated with low confidence">
            <a:extLst>
              <a:ext uri="{FF2B5EF4-FFF2-40B4-BE49-F238E27FC236}">
                <a16:creationId xmlns:a16="http://schemas.microsoft.com/office/drawing/2014/main" id="{505A8A60-F992-C188-E3B9-CFFAB8C6A344}"/>
              </a:ext>
            </a:extLst>
          </p:cNvPr>
          <p:cNvPicPr>
            <a:picLocks noChangeAspect="1"/>
          </p:cNvPicPr>
          <p:nvPr/>
        </p:nvPicPr>
        <p:blipFill rotWithShape="1">
          <a:blip r:embed="rId2"/>
          <a:srcRect l="13826" r="20888"/>
          <a:stretch/>
        </p:blipFill>
        <p:spPr>
          <a:xfrm>
            <a:off x="8229598" y="10"/>
            <a:ext cx="3962401" cy="6857990"/>
          </a:xfrm>
          <a:prstGeom prst="rect">
            <a:avLst/>
          </a:prstGeom>
        </p:spPr>
      </p:pic>
      <p:sp>
        <p:nvSpPr>
          <p:cNvPr id="86"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F8A1546-307E-0C1A-D323-4937C6A451D2}"/>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gn="ctr"/>
            <a:r>
              <a:rPr lang="en-US" sz="3200" dirty="0">
                <a:solidFill>
                  <a:srgbClr val="FEFFFF"/>
                </a:solidFill>
              </a:rPr>
              <a:t>Inner Critic – cont.</a:t>
            </a:r>
          </a:p>
        </p:txBody>
      </p:sp>
      <p:sp>
        <p:nvSpPr>
          <p:cNvPr id="3" name="Text Placeholder 2">
            <a:extLst>
              <a:ext uri="{FF2B5EF4-FFF2-40B4-BE49-F238E27FC236}">
                <a16:creationId xmlns:a16="http://schemas.microsoft.com/office/drawing/2014/main" id="{14F3E186-9ECD-E48E-0021-1D2F24B3B0EC}"/>
              </a:ext>
            </a:extLst>
          </p:cNvPr>
          <p:cNvSpPr>
            <a:spLocks noGrp="1"/>
          </p:cNvSpPr>
          <p:nvPr>
            <p:ph type="body" idx="1"/>
          </p:nvPr>
        </p:nvSpPr>
        <p:spPr>
          <a:xfrm>
            <a:off x="413632" y="2031999"/>
            <a:ext cx="7274102" cy="4669517"/>
          </a:xfrm>
        </p:spPr>
        <p:txBody>
          <a:bodyPr vert="horz" lIns="91440" tIns="45720" rIns="91440" bIns="45720" rtlCol="0">
            <a:normAutofit/>
          </a:bodyPr>
          <a:lstStyle/>
          <a:p>
            <a:pPr>
              <a:lnSpc>
                <a:spcPct val="90000"/>
              </a:lnSpc>
              <a:buFont typeface="Wingdings 3" charset="2"/>
              <a:buChar char=""/>
            </a:pPr>
            <a:r>
              <a:rPr lang="en-US" sz="2000" b="0" i="0" dirty="0">
                <a:solidFill>
                  <a:srgbClr val="FEFFFF"/>
                </a:solidFill>
                <a:effectLst/>
                <a:latin typeface="Calibri" panose="020F0502020204030204" pitchFamily="34" charset="0"/>
                <a:ea typeface="Calibri" panose="020F0502020204030204" pitchFamily="34" charset="0"/>
                <a:cs typeface="Calibri" panose="020F0502020204030204" pitchFamily="34" charset="0"/>
              </a:rPr>
              <a:t>As you go through these descriptions of types of “Inner Critics”, you may like to check in and notice what’s happening inside as you read. You may notice parts of you right now that are judging or criticizing these “Inner Critics”. </a:t>
            </a:r>
          </a:p>
          <a:p>
            <a:pPr>
              <a:lnSpc>
                <a:spcPct val="90000"/>
              </a:lnSpc>
              <a:buFont typeface="Wingdings 3" charset="2"/>
              <a:buChar char=""/>
            </a:pPr>
            <a:r>
              <a:rPr lang="en-US" sz="2000" b="0" i="0" dirty="0">
                <a:solidFill>
                  <a:srgbClr val="FEFFFF"/>
                </a:solidFill>
                <a:effectLst/>
                <a:latin typeface="Calibri" panose="020F0502020204030204" pitchFamily="34" charset="0"/>
                <a:ea typeface="Calibri" panose="020F0502020204030204" pitchFamily="34" charset="0"/>
                <a:cs typeface="Calibri" panose="020F0502020204030204" pitchFamily="34" charset="0"/>
              </a:rPr>
              <a:t>A common phenomena in working with critics in IFS is that these critics will often get a lot of hate from other parts of the internal system, or these parts have their own critic parts that criticize them. </a:t>
            </a:r>
          </a:p>
          <a:p>
            <a:pPr>
              <a:lnSpc>
                <a:spcPct val="90000"/>
              </a:lnSpc>
              <a:buFont typeface="Wingdings 3" charset="2"/>
              <a:buChar char=""/>
            </a:pPr>
            <a:r>
              <a:rPr lang="en-US" sz="2000" b="0" i="0" dirty="0">
                <a:solidFill>
                  <a:srgbClr val="FEFFFF"/>
                </a:solidFill>
                <a:effectLst/>
                <a:latin typeface="Calibri" panose="020F0502020204030204" pitchFamily="34" charset="0"/>
                <a:ea typeface="Calibri" panose="020F0502020204030204" pitchFamily="34" charset="0"/>
                <a:cs typeface="Calibri" panose="020F0502020204030204" pitchFamily="34" charset="0"/>
              </a:rPr>
              <a:t>Think of it like a line of people, each yelling at the one in front of them! This may seem overly complex (and it is, because everyone’s neurobiology is complex), but usually all you need to do is work with the first critic and/or the one that criticizes it to start to create space for the internal relationships to be different (Sean Cuthbert, 2022 Australian Clinical Psychologist</a:t>
            </a: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a:t>
            </a:r>
            <a:r>
              <a:rPr lang="en-US" sz="2000" b="0" i="0" dirty="0">
                <a:solidFill>
                  <a:srgbClr val="FEFFFF"/>
                </a:solidFill>
                <a:effectLst/>
                <a:latin typeface="Calibri" panose="020F0502020204030204" pitchFamily="34" charset="0"/>
                <a:ea typeface="Calibri" panose="020F0502020204030204" pitchFamily="34" charset="0"/>
                <a:cs typeface="Calibri" panose="020F0502020204030204" pitchFamily="34" charset="0"/>
              </a:rPr>
              <a:t> </a:t>
            </a:r>
            <a:r>
              <a:rPr lang="en-US" sz="2000" b="0" i="0" dirty="0">
                <a:solidFill>
                  <a:srgbClr val="FEFFFF"/>
                </a:solidFill>
                <a:effectLst/>
                <a:latin typeface="Calibri" panose="020F0502020204030204" pitchFamily="34" charset="0"/>
                <a:ea typeface="Calibri" panose="020F0502020204030204" pitchFamily="34" charset="0"/>
                <a:cs typeface="Calibri" panose="020F0502020204030204" pitchFamily="34" charset="0"/>
                <a:hlinkClick r:id="rId3"/>
              </a:rPr>
              <a:t>https://www.seancuthbert.com/post/types-of-inner-critic-in-internal-family-systems-ifs-therapy</a:t>
            </a:r>
            <a:r>
              <a:rPr lang="en-US" sz="2000" b="0" i="0" dirty="0">
                <a:solidFill>
                  <a:srgbClr val="FEFFFF"/>
                </a:solidFill>
                <a:effectLst/>
                <a:latin typeface="Calibri" panose="020F0502020204030204" pitchFamily="34" charset="0"/>
                <a:ea typeface="Calibri" panose="020F0502020204030204" pitchFamily="34" charset="0"/>
                <a:cs typeface="Calibri" panose="020F0502020204030204" pitchFamily="34" charset="0"/>
              </a:rPr>
              <a:t> ).</a:t>
            </a:r>
          </a:p>
          <a:p>
            <a:pPr>
              <a:lnSpc>
                <a:spcPct val="90000"/>
              </a:lnSpc>
              <a:buFont typeface="Wingdings 3" charset="2"/>
              <a:buChar char=""/>
            </a:pPr>
            <a:endParaRPr lang="en-US" sz="1500" dirty="0">
              <a:solidFill>
                <a:srgbClr val="FEFFFF"/>
              </a:solidFill>
            </a:endParaRPr>
          </a:p>
        </p:txBody>
      </p:sp>
    </p:spTree>
    <p:extLst>
      <p:ext uri="{BB962C8B-B14F-4D97-AF65-F5344CB8AC3E}">
        <p14:creationId xmlns:p14="http://schemas.microsoft.com/office/powerpoint/2010/main" val="291147174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83CFBA6-CE65-403A-9402-96B75FC899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59AF335C-09EE-4959-A2C9-B32F3C6C1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94CCE8C7-E8BB-47EB-BBC7-5E8948F89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2665878D-6479-49F4-BD1C-D1BE63CAB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C6400AEB-4991-4E07-8599-C36A9E354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0C2AEB7A-70D9-4DE7-B97A-0325DBC9F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FC03DDD2-9CC7-40B7-A632-50BF3E3F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7F0B3262-F0EC-44D3-AA37-9552D248C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1839BD80-9BF2-49B4-BB03-B5AAB359B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BDC00C45-9216-4702-A31A-391B1D89C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5FB0F70F-34B9-4938-B487-312A0BF0E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791D1EE1-5A08-47A7-8D44-0940DEF5B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E04F3404-E41A-43F9-AC45-52EB087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C1BC7BDB-967A-4559-AA14-041BCB872D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A39F46EA-3E4A-46CA-BCB8-CA695ED3F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491A4A32-7F8C-4CA7-9281-9761F035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46B02D76-3CD9-4DF5-A3AD-793E7204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E579A2FB-E98B-4144-9D52-3A72BD8D1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65E500DD-EB71-44B5-A2FA-88E996435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04D6AAD6-45AE-454A-9206-8B90E8A26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F7399B13-8510-45F6-98C4-0F14C0B37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CA595445-6A38-4465-9A5D-9705388D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21D40BAF-4AE0-46F4-BD65-057F0DC66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B17F2D73-16DF-4138-B72D-E5B20471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DB8ABBC2-6C0C-4F6E-97EB-55B3B7B2F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7A49885E-6B05-41B6-B47F-9D24456F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BDADA868-08FE-425A-AEF9-B622F9373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1">
            <a:extLst>
              <a:ext uri="{FF2B5EF4-FFF2-40B4-BE49-F238E27FC236}">
                <a16:creationId xmlns:a16="http://schemas.microsoft.com/office/drawing/2014/main" id="{4AE17B7F-6C2F-42A9-946F-8FF49617D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D8038C-482D-CEAD-AD6F-9F10AA172881}"/>
              </a:ext>
            </a:extLst>
          </p:cNvPr>
          <p:cNvSpPr>
            <a:spLocks noGrp="1"/>
          </p:cNvSpPr>
          <p:nvPr>
            <p:ph type="title"/>
          </p:nvPr>
        </p:nvSpPr>
        <p:spPr>
          <a:xfrm>
            <a:off x="849874" y="634743"/>
            <a:ext cx="10658021" cy="1280890"/>
          </a:xfrm>
        </p:spPr>
        <p:txBody>
          <a:bodyPr vert="horz" lIns="91440" tIns="45720" rIns="91440" bIns="45720" rtlCol="0" anchor="t">
            <a:normAutofit/>
          </a:bodyPr>
          <a:lstStyle/>
          <a:p>
            <a:pPr algn="ctr"/>
            <a:r>
              <a:rPr lang="en-US" sz="4000" dirty="0">
                <a:solidFill>
                  <a:schemeClr val="bg1"/>
                </a:solidFill>
              </a:rPr>
              <a:t>Goals of IFS Therapy </a:t>
            </a:r>
          </a:p>
        </p:txBody>
      </p:sp>
      <p:sp>
        <p:nvSpPr>
          <p:cNvPr id="44" name="Rectangle 43">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5" name="Text Placeholder 2">
            <a:extLst>
              <a:ext uri="{FF2B5EF4-FFF2-40B4-BE49-F238E27FC236}">
                <a16:creationId xmlns:a16="http://schemas.microsoft.com/office/drawing/2014/main" id="{1D2D0785-515F-71B1-89E8-AFBB5E44700E}"/>
              </a:ext>
            </a:extLst>
          </p:cNvPr>
          <p:cNvGraphicFramePr/>
          <p:nvPr>
            <p:extLst>
              <p:ext uri="{D42A27DB-BD31-4B8C-83A1-F6EECF244321}">
                <p14:modId xmlns:p14="http://schemas.microsoft.com/office/powerpoint/2010/main" val="1402883152"/>
              </p:ext>
            </p:extLst>
          </p:nvPr>
        </p:nvGraphicFramePr>
        <p:xfrm>
          <a:off x="762726" y="1569237"/>
          <a:ext cx="10579400" cy="5031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erson standing on a rock with arms raised and a chain and birds flying around&#10;&#10;Description automatically generated">
            <a:extLst>
              <a:ext uri="{FF2B5EF4-FFF2-40B4-BE49-F238E27FC236}">
                <a16:creationId xmlns:a16="http://schemas.microsoft.com/office/drawing/2014/main" id="{0BDEEA04-6961-8646-38BE-9890C2BD9861}"/>
              </a:ext>
            </a:extLst>
          </p:cNvPr>
          <p:cNvPicPr>
            <a:picLocks noChangeAspect="1"/>
          </p:cNvPicPr>
          <p:nvPr/>
        </p:nvPicPr>
        <p:blipFill>
          <a:blip r:embed="rId7"/>
          <a:stretch>
            <a:fillRect/>
          </a:stretch>
        </p:blipFill>
        <p:spPr>
          <a:xfrm flipH="1">
            <a:off x="8550169" y="3913578"/>
            <a:ext cx="2750370" cy="2750370"/>
          </a:xfrm>
          <a:prstGeom prst="rect">
            <a:avLst/>
          </a:prstGeom>
        </p:spPr>
      </p:pic>
    </p:spTree>
    <p:extLst>
      <p:ext uri="{BB962C8B-B14F-4D97-AF65-F5344CB8AC3E}">
        <p14:creationId xmlns:p14="http://schemas.microsoft.com/office/powerpoint/2010/main" val="2867848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3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4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4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4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4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4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4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49" name="Group 14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5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5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5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5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5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5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5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5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6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6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63" name="Rectangle 16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5"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1026" name="Picture 2">
            <a:extLst>
              <a:ext uri="{FF2B5EF4-FFF2-40B4-BE49-F238E27FC236}">
                <a16:creationId xmlns:a16="http://schemas.microsoft.com/office/drawing/2014/main" id="{27820F28-B6AF-48EF-8FCB-6E893AAFE9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1009"/>
          <a:stretch/>
        </p:blipFill>
        <p:spPr bwMode="auto">
          <a:xfrm>
            <a:off x="4458333" y="-9224"/>
            <a:ext cx="7706443"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67" name="Freeform: Shape 166">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B87676E2-BCCF-439A-9F75-BC268DE921B5}"/>
              </a:ext>
            </a:extLst>
          </p:cNvPr>
          <p:cNvSpPr>
            <a:spLocks noGrp="1"/>
          </p:cNvSpPr>
          <p:nvPr>
            <p:ph type="title"/>
          </p:nvPr>
        </p:nvSpPr>
        <p:spPr>
          <a:xfrm>
            <a:off x="535525" y="624110"/>
            <a:ext cx="4623955" cy="1280890"/>
          </a:xfrm>
        </p:spPr>
        <p:txBody>
          <a:bodyPr vert="horz" lIns="91440" tIns="45720" rIns="91440" bIns="45720" rtlCol="0" anchor="t">
            <a:normAutofit/>
          </a:bodyPr>
          <a:lstStyle/>
          <a:p>
            <a:r>
              <a:rPr kumimoji="0" lang="en-US" sz="3600" b="0" i="0" u="none" strike="noStrike" cap="none" spc="0" normalizeH="0" baseline="0" noProof="0">
                <a:ln>
                  <a:noFill/>
                </a:ln>
                <a:effectLst/>
                <a:uLnTx/>
                <a:uFillTx/>
                <a:latin typeface="cathic (Headings)"/>
              </a:rPr>
              <a:t>Dr. Richard Schwartz</a:t>
            </a:r>
            <a:endParaRPr lang="en-US" sz="3600" dirty="0">
              <a:latin typeface="cathic (Headings)"/>
            </a:endParaRPr>
          </a:p>
        </p:txBody>
      </p:sp>
      <p:sp>
        <p:nvSpPr>
          <p:cNvPr id="169" name="Rectangle 168">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10DE35DE-5615-43BA-A27D-52C699F6F992}"/>
              </a:ext>
            </a:extLst>
          </p:cNvPr>
          <p:cNvSpPr>
            <a:spLocks noGrp="1"/>
          </p:cNvSpPr>
          <p:nvPr>
            <p:ph type="body" idx="1"/>
          </p:nvPr>
        </p:nvSpPr>
        <p:spPr>
          <a:xfrm>
            <a:off x="283531" y="286398"/>
            <a:ext cx="6028149" cy="6652633"/>
          </a:xfrm>
        </p:spPr>
        <p:txBody>
          <a:bodyPr vert="horz" lIns="91440" tIns="45720" rIns="91440" bIns="45720" rtlCol="0">
            <a:normAutofit/>
          </a:bodyPr>
          <a:lstStyle/>
          <a:p>
            <a:pPr>
              <a:lnSpc>
                <a:spcPct val="90000"/>
              </a:lnSpc>
              <a:buFont typeface="Wingdings 3" charset="2"/>
              <a:buChar char=""/>
            </a:pPr>
            <a:r>
              <a:rPr lang="en-US" sz="1400" b="1" i="0">
                <a:solidFill>
                  <a:schemeClr val="tx1">
                    <a:lumMod val="75000"/>
                    <a:lumOff val="25000"/>
                  </a:schemeClr>
                </a:solidFill>
                <a:effectLst/>
                <a:latin typeface="Calibri" panose="020F0502020204030204" pitchFamily="34" charset="0"/>
                <a:cs typeface="Calibri" panose="020F0502020204030204" pitchFamily="34" charset="0"/>
              </a:rPr>
              <a:t>Richard Schwartz, PhD</a:t>
            </a:r>
            <a:r>
              <a:rPr lang="en-US" sz="1400" b="0" i="0">
                <a:solidFill>
                  <a:schemeClr val="tx1">
                    <a:lumMod val="75000"/>
                    <a:lumOff val="25000"/>
                  </a:schemeClr>
                </a:solidFill>
                <a:effectLst/>
                <a:latin typeface="Calibri" panose="020F0502020204030204" pitchFamily="34" charset="0"/>
                <a:cs typeface="Calibri" panose="020F0502020204030204" pitchFamily="34" charset="0"/>
              </a:rPr>
              <a:t> began his career as a family therapist and an academic at the University of Illinois at Chicago. There he discovered that family therapy alone did not achieve full symptom relief and in asking patients why, he learned that they were plagued by what they called “parts.” These patients became his teachers as they described how their parts formed networks of inner relationship that resembled the families he had been working with. He also found that as they focused on and, thereby, separated from their parts, they would shift into a state characterized by qualities like curiosity, calm, confidence and compassion. He called that inner essence the Self and was amazed to find it even in severely diagnosed and traumatized patients. From these explorations the Internal Family Systems (IFS) model was born in the early 1980s. </a:t>
            </a:r>
          </a:p>
          <a:p>
            <a:pPr>
              <a:lnSpc>
                <a:spcPct val="90000"/>
              </a:lnSpc>
              <a:buFont typeface="Wingdings 3" charset="2"/>
              <a:buChar char=""/>
            </a:pPr>
            <a:r>
              <a:rPr lang="en-US" sz="1400" b="0" i="0">
                <a:solidFill>
                  <a:schemeClr val="tx1">
                    <a:lumMod val="75000"/>
                    <a:lumOff val="25000"/>
                  </a:schemeClr>
                </a:solidFill>
                <a:effectLst/>
                <a:latin typeface="Calibri" panose="020F0502020204030204" pitchFamily="34" charset="0"/>
                <a:cs typeface="Calibri" panose="020F0502020204030204" pitchFamily="34" charset="0"/>
              </a:rPr>
              <a:t>IFS is now evidence-based and has become a widely-used form of psychotherapy, particularly with trauma. It provides a non-pathologizing, optimistic, and empowering perspective and a practical and effective set of techniques for working with individuals, couples, families, and more recently, corporations and classrooms. </a:t>
            </a:r>
          </a:p>
          <a:p>
            <a:pPr>
              <a:lnSpc>
                <a:spcPct val="90000"/>
              </a:lnSpc>
              <a:buFont typeface="Wingdings 3" charset="2"/>
              <a:buChar char=""/>
            </a:pPr>
            <a:r>
              <a:rPr lang="en-US" sz="1400" b="0" i="0">
                <a:solidFill>
                  <a:schemeClr val="tx1">
                    <a:lumMod val="75000"/>
                    <a:lumOff val="25000"/>
                  </a:schemeClr>
                </a:solidFill>
                <a:effectLst/>
                <a:latin typeface="Calibri" panose="020F0502020204030204" pitchFamily="34" charset="0"/>
                <a:cs typeface="Calibri" panose="020F0502020204030204" pitchFamily="34" charset="0"/>
              </a:rPr>
              <a:t>In 2013 Schwartz left the Chicago area and now lives in Brookline, MA where is on the faculty of the Department of Psychiatry at Harvard Medical School. </a:t>
            </a:r>
            <a:endParaRPr lang="en-US" sz="1400" b="0" i="0" dirty="0">
              <a:solidFill>
                <a:schemeClr val="tx1">
                  <a:lumMod val="75000"/>
                  <a:lumOff val="25000"/>
                </a:schemeClr>
              </a:solidFill>
              <a:effectLst/>
              <a:latin typeface="Calibri" panose="020F0502020204030204" pitchFamily="34" charset="0"/>
              <a:cs typeface="Calibri" panose="020F0502020204030204" pitchFamily="34" charset="0"/>
            </a:endParaRPr>
          </a:p>
        </p:txBody>
      </p:sp>
      <p:sp>
        <p:nvSpPr>
          <p:cNvPr id="131" name="TextBox 130">
            <a:extLst>
              <a:ext uri="{FF2B5EF4-FFF2-40B4-BE49-F238E27FC236}">
                <a16:creationId xmlns:a16="http://schemas.microsoft.com/office/drawing/2014/main" id="{5CEFB744-2763-48DB-911D-D42969E0A4A7}"/>
              </a:ext>
            </a:extLst>
          </p:cNvPr>
          <p:cNvSpPr txBox="1"/>
          <p:nvPr/>
        </p:nvSpPr>
        <p:spPr>
          <a:xfrm>
            <a:off x="236512" y="3172263"/>
            <a:ext cx="5144382" cy="3385542"/>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1400" dirty="0">
              <a:latin typeface="Calibri" panose="020F0502020204030204" pitchFamily="34" charset="0"/>
              <a:cs typeface="Calibri" panose="020F0502020204030204" pitchFamily="34" charset="0"/>
            </a:endParaRPr>
          </a:p>
          <a:p>
            <a:r>
              <a:rPr lang="en-US" sz="1400" dirty="0">
                <a:solidFill>
                  <a:srgbClr val="00B0F0"/>
                </a:solidFill>
                <a:latin typeface="Calibri" panose="020F0502020204030204" pitchFamily="34" charset="0"/>
                <a:cs typeface="Calibri" panose="020F0502020204030204" pitchFamily="34" charset="0"/>
              </a:rPr>
              <a:t>Click below to listen to an outstanding talk on IFS by Dr. Schwartz</a:t>
            </a:r>
            <a:endParaRPr lang="en-US" sz="1400" dirty="0">
              <a:solidFill>
                <a:srgbClr val="00B0F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a:p>
            <a:r>
              <a:rPr lang="en-US" sz="1400" dirty="0">
                <a:solidFill>
                  <a:srgbClr val="FB4A18"/>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https://www.youtube.com/watch?v=BiCGcVcmzzg&amp;ab_channel=MentallyFitPro</a:t>
            </a:r>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6482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8B996D-1AB4-0373-0BF9-1B15FB9F153F}"/>
              </a:ext>
            </a:extLst>
          </p:cNvPr>
          <p:cNvSpPr>
            <a:spLocks noGrp="1"/>
          </p:cNvSpPr>
          <p:nvPr>
            <p:ph type="title"/>
          </p:nvPr>
        </p:nvSpPr>
        <p:spPr>
          <a:xfrm>
            <a:off x="589560" y="513853"/>
            <a:ext cx="4560584" cy="1186073"/>
          </a:xfrm>
        </p:spPr>
        <p:txBody>
          <a:bodyPr vert="horz" lIns="91440" tIns="45720" rIns="91440" bIns="45720" rtlCol="0" anchor="ctr">
            <a:normAutofit/>
          </a:bodyPr>
          <a:lstStyle/>
          <a:p>
            <a:pPr algn="ctr"/>
            <a:r>
              <a:rPr lang="en-US" sz="3700" dirty="0"/>
              <a:t>In IFS, we learn to listen to the pain</a:t>
            </a:r>
          </a:p>
        </p:txBody>
      </p:sp>
      <p:grpSp>
        <p:nvGrpSpPr>
          <p:cNvPr id="28" name="Group 2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9" name="Rectangle 2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Rectangle 3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6CB75D21-5C48-31E6-71E0-4703FB2A4A9B}"/>
              </a:ext>
            </a:extLst>
          </p:cNvPr>
          <p:cNvSpPr>
            <a:spLocks noGrp="1"/>
          </p:cNvSpPr>
          <p:nvPr>
            <p:ph type="body" idx="1"/>
          </p:nvPr>
        </p:nvSpPr>
        <p:spPr>
          <a:xfrm>
            <a:off x="355197" y="2224322"/>
            <a:ext cx="5131203" cy="3989558"/>
          </a:xfrm>
        </p:spPr>
        <p:txBody>
          <a:bodyPr vert="horz" lIns="91440" tIns="45720" rIns="91440" bIns="45720" rtlCol="0" anchor="ctr">
            <a:normAutofit lnSpcReduction="10000"/>
          </a:bodyPr>
          <a:lstStyle/>
          <a:p>
            <a:pPr indent="-228600">
              <a:buFont typeface="Arial" panose="020B0604020202020204" pitchFamily="34" charset="0"/>
              <a:buChar char="•"/>
            </a:pPr>
            <a:r>
              <a:rPr lang="en-US" sz="2000" dirty="0">
                <a:solidFill>
                  <a:schemeClr val="tx1"/>
                </a:solidFill>
              </a:rPr>
              <a:t>I need to listen to my </a:t>
            </a:r>
            <a:r>
              <a:rPr lang="en-US" sz="2000" dirty="0">
                <a:solidFill>
                  <a:srgbClr val="FFFF00"/>
                </a:solidFill>
              </a:rPr>
              <a:t>anger</a:t>
            </a:r>
            <a:r>
              <a:rPr lang="en-US" sz="2000" dirty="0">
                <a:solidFill>
                  <a:schemeClr val="tx1"/>
                </a:solidFill>
              </a:rPr>
              <a:t> to know that I have been violated.</a:t>
            </a:r>
          </a:p>
          <a:p>
            <a:pPr indent="-228600">
              <a:buFont typeface="Arial" panose="020B0604020202020204" pitchFamily="34" charset="0"/>
              <a:buChar char="•"/>
            </a:pPr>
            <a:r>
              <a:rPr lang="en-US" sz="2000" dirty="0">
                <a:solidFill>
                  <a:schemeClr val="tx1"/>
                </a:solidFill>
              </a:rPr>
              <a:t>I need to listen to my </a:t>
            </a:r>
            <a:r>
              <a:rPr lang="en-US" sz="2000" dirty="0">
                <a:solidFill>
                  <a:srgbClr val="FFFF00"/>
                </a:solidFill>
              </a:rPr>
              <a:t>anxiety</a:t>
            </a:r>
            <a:r>
              <a:rPr lang="en-US" sz="2000" dirty="0">
                <a:solidFill>
                  <a:schemeClr val="tx1"/>
                </a:solidFill>
              </a:rPr>
              <a:t> to know that I have unresolved trauma that needs to be healed.</a:t>
            </a:r>
          </a:p>
          <a:p>
            <a:pPr indent="-228600">
              <a:buFont typeface="Arial" panose="020B0604020202020204" pitchFamily="34" charset="0"/>
              <a:buChar char="•"/>
            </a:pPr>
            <a:r>
              <a:rPr lang="en-US" sz="2000" dirty="0">
                <a:solidFill>
                  <a:schemeClr val="tx1"/>
                </a:solidFill>
              </a:rPr>
              <a:t>I need to listen to my</a:t>
            </a:r>
            <a:r>
              <a:rPr lang="en-US" sz="2000" dirty="0">
                <a:solidFill>
                  <a:srgbClr val="FFFF00"/>
                </a:solidFill>
              </a:rPr>
              <a:t> depression </a:t>
            </a:r>
            <a:r>
              <a:rPr lang="en-US" sz="2000" dirty="0">
                <a:solidFill>
                  <a:schemeClr val="tx1"/>
                </a:solidFill>
              </a:rPr>
              <a:t>to know that I need to care for my heat’s deepest wounds</a:t>
            </a:r>
          </a:p>
          <a:p>
            <a:pPr indent="-228600">
              <a:buFont typeface="Arial" panose="020B0604020202020204" pitchFamily="34" charset="0"/>
              <a:buChar char="•"/>
            </a:pPr>
            <a:r>
              <a:rPr lang="en-US" sz="2000" dirty="0">
                <a:solidFill>
                  <a:schemeClr val="tx1"/>
                </a:solidFill>
              </a:rPr>
              <a:t>I need to listen to my </a:t>
            </a:r>
            <a:r>
              <a:rPr lang="en-US" sz="2000" dirty="0">
                <a:solidFill>
                  <a:srgbClr val="00B0F0"/>
                </a:solidFill>
              </a:rPr>
              <a:t>f</a:t>
            </a:r>
            <a:r>
              <a:rPr lang="en-US" sz="2000" dirty="0">
                <a:solidFill>
                  <a:srgbClr val="FFFF00"/>
                </a:solidFill>
              </a:rPr>
              <a:t>ear </a:t>
            </a:r>
            <a:r>
              <a:rPr lang="en-US" sz="2000" dirty="0">
                <a:solidFill>
                  <a:schemeClr val="tx1"/>
                </a:solidFill>
              </a:rPr>
              <a:t>to know that I may need to create safety.</a:t>
            </a:r>
          </a:p>
          <a:p>
            <a:pPr indent="-228600">
              <a:buFont typeface="Arial" panose="020B0604020202020204" pitchFamily="34" charset="0"/>
              <a:buChar char="•"/>
            </a:pPr>
            <a:r>
              <a:rPr lang="en-US" sz="2000" dirty="0">
                <a:solidFill>
                  <a:schemeClr val="tx1"/>
                </a:solidFill>
              </a:rPr>
              <a:t>I need to listen to my </a:t>
            </a:r>
            <a:r>
              <a:rPr lang="en-US" sz="2000" dirty="0">
                <a:solidFill>
                  <a:srgbClr val="FFFF00"/>
                </a:solidFill>
              </a:rPr>
              <a:t>stress and irritability </a:t>
            </a:r>
            <a:r>
              <a:rPr lang="en-US" sz="2000" dirty="0">
                <a:solidFill>
                  <a:schemeClr val="tx1"/>
                </a:solidFill>
              </a:rPr>
              <a:t>to know that I’m out of balance and need rest or reprioritization (Riemersma, 2020, p 42).</a:t>
            </a:r>
          </a:p>
        </p:txBody>
      </p:sp>
      <p:sp>
        <p:nvSpPr>
          <p:cNvPr id="34" name="Rectangle 3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201335-10D0-36E4-F3F0-E8EAEDF1975E}"/>
              </a:ext>
            </a:extLst>
          </p:cNvPr>
          <p:cNvPicPr>
            <a:picLocks noChangeAspect="1"/>
          </p:cNvPicPr>
          <p:nvPr/>
        </p:nvPicPr>
        <p:blipFill rotWithShape="1">
          <a:blip r:embed="rId2"/>
          <a:srcRect t="3062" r="4" b="4"/>
          <a:stretch/>
        </p:blipFill>
        <p:spPr>
          <a:xfrm>
            <a:off x="5977788" y="799352"/>
            <a:ext cx="5425410" cy="5259296"/>
          </a:xfrm>
          <a:prstGeom prst="rect">
            <a:avLst/>
          </a:prstGeom>
        </p:spPr>
      </p:pic>
    </p:spTree>
    <p:extLst>
      <p:ext uri="{BB962C8B-B14F-4D97-AF65-F5344CB8AC3E}">
        <p14:creationId xmlns:p14="http://schemas.microsoft.com/office/powerpoint/2010/main" val="1216946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23CADE1-8726-DEE7-65BD-C68D84CDFC18}"/>
              </a:ext>
            </a:extLst>
          </p:cNvPr>
          <p:cNvPicPr>
            <a:picLocks noChangeAspect="1"/>
          </p:cNvPicPr>
          <p:nvPr/>
        </p:nvPicPr>
        <p:blipFill rotWithShape="1">
          <a:blip r:embed="rId2">
            <a:alphaModFix amt="35000"/>
          </a:blip>
          <a:srcRect t="21519" b="22231"/>
          <a:stretch/>
        </p:blipFill>
        <p:spPr>
          <a:xfrm>
            <a:off x="20" y="1"/>
            <a:ext cx="12191980" cy="6857999"/>
          </a:xfrm>
          <a:prstGeom prst="rect">
            <a:avLst/>
          </a:prstGeom>
        </p:spPr>
      </p:pic>
      <p:sp>
        <p:nvSpPr>
          <p:cNvPr id="2" name="Title 1">
            <a:extLst>
              <a:ext uri="{FF2B5EF4-FFF2-40B4-BE49-F238E27FC236}">
                <a16:creationId xmlns:a16="http://schemas.microsoft.com/office/drawing/2014/main" id="{FA91284D-67F8-94DE-2D68-AD38D3F46519}"/>
              </a:ext>
            </a:extLst>
          </p:cNvPr>
          <p:cNvSpPr>
            <a:spLocks noGrp="1"/>
          </p:cNvSpPr>
          <p:nvPr>
            <p:ph type="title"/>
          </p:nvPr>
        </p:nvSpPr>
        <p:spPr>
          <a:xfrm>
            <a:off x="7675086" y="1388125"/>
            <a:ext cx="3595170" cy="4404012"/>
          </a:xfrm>
        </p:spPr>
        <p:txBody>
          <a:bodyPr vert="horz" lIns="91440" tIns="45720" rIns="91440" bIns="45720" rtlCol="0" anchor="ctr">
            <a:normAutofit/>
          </a:bodyPr>
          <a:lstStyle/>
          <a:p>
            <a:pPr algn="ctr"/>
            <a:r>
              <a:rPr lang="en-US" sz="8000" dirty="0">
                <a:ln w="22225">
                  <a:solidFill>
                    <a:srgbClr val="FFFFFF"/>
                  </a:solidFill>
                </a:ln>
                <a:noFill/>
              </a:rPr>
              <a:t>The Six Fs</a:t>
            </a:r>
          </a:p>
        </p:txBody>
      </p:sp>
      <p:cxnSp>
        <p:nvCxnSpPr>
          <p:cNvPr id="20" name="Straight Connector 19">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3F95F4E-DAE3-505A-1DE3-40E3F4384C84}"/>
              </a:ext>
            </a:extLst>
          </p:cNvPr>
          <p:cNvSpPr>
            <a:spLocks noGrp="1"/>
          </p:cNvSpPr>
          <p:nvPr>
            <p:ph type="body" idx="1"/>
          </p:nvPr>
        </p:nvSpPr>
        <p:spPr>
          <a:xfrm>
            <a:off x="0" y="297455"/>
            <a:ext cx="7038749" cy="6634973"/>
          </a:xfrm>
        </p:spPr>
        <p:txBody>
          <a:bodyPr vert="horz" lIns="91440" tIns="45720" rIns="91440" bIns="45720" rtlCol="0" anchor="ctr">
            <a:normAutofit/>
          </a:bodyPr>
          <a:lstStyle/>
          <a:p>
            <a:pPr marL="571500" indent="-457200">
              <a:buFont typeface="+mj-lt"/>
              <a:buAutoNum type="arabicPeriod"/>
            </a:pPr>
            <a:r>
              <a:rPr lang="en-US" sz="2000" b="1" dirty="0">
                <a:solidFill>
                  <a:srgbClr val="FF0000"/>
                </a:solidFill>
              </a:rPr>
              <a:t>Find: </a:t>
            </a:r>
            <a:r>
              <a:rPr lang="en-US" sz="2000" dirty="0">
                <a:solidFill>
                  <a:srgbClr val="FFFFFF"/>
                </a:solidFill>
              </a:rPr>
              <a:t>“</a:t>
            </a:r>
            <a:r>
              <a:rPr lang="en-US" sz="2000" b="0" i="0" dirty="0">
                <a:solidFill>
                  <a:srgbClr val="FFFFFF"/>
                </a:solidFill>
                <a:effectLst/>
              </a:rPr>
              <a:t>Finding is the first step of the first stage of the therapy process. This stage is all about learning which part or parts need attention. During this stage it is best to just sit with the feelings and see what rises to the surface. Parts might make themselves known through images, emotions, or body sensations. This is not a stage for analysis, just a time to notice what’s coming up. Sometimes it’s good to talk through this stage, but it can also be a good moment to just sit quietly and see what parts make their presence known.</a:t>
            </a:r>
            <a:endParaRPr lang="en-US" sz="2000" dirty="0">
              <a:solidFill>
                <a:srgbClr val="FFFFFF"/>
              </a:solidFill>
            </a:endParaRPr>
          </a:p>
          <a:p>
            <a:pPr marL="571500" indent="-457200">
              <a:buFont typeface="+mj-lt"/>
              <a:buAutoNum type="arabicPeriod"/>
            </a:pPr>
            <a:r>
              <a:rPr lang="en-US" sz="2000" b="1" dirty="0">
                <a:solidFill>
                  <a:srgbClr val="FF0000"/>
                </a:solidFill>
              </a:rPr>
              <a:t>Focus:</a:t>
            </a:r>
            <a:r>
              <a:rPr lang="en-US" sz="2000" dirty="0">
                <a:solidFill>
                  <a:srgbClr val="FF0000"/>
                </a:solidFill>
              </a:rPr>
              <a:t> </a:t>
            </a:r>
            <a:r>
              <a:rPr lang="en-US" sz="2000" b="0" i="0" dirty="0">
                <a:solidFill>
                  <a:srgbClr val="FFFFFF"/>
                </a:solidFill>
                <a:effectLst/>
              </a:rPr>
              <a:t>Once you’ve found the part, focus on it. Give it space to perform whatever its attention-seeking behaviors are, and give it space to exist. In this moment, it’s important to just let the part be there, to reassure it that it has your attention. Often parts are activated because their needs are not being acknowledged or met, and letting the part feel seen will make it easier for it to express itself authentically.</a:t>
            </a:r>
          </a:p>
          <a:p>
            <a:pPr marL="571500" indent="-457200">
              <a:buFont typeface="+mj-lt"/>
              <a:buAutoNum type="arabicPeriod"/>
            </a:pPr>
            <a:r>
              <a:rPr lang="en-US" sz="2000" b="1" i="0" dirty="0">
                <a:solidFill>
                  <a:srgbClr val="FF0000"/>
                </a:solidFill>
                <a:effectLst/>
              </a:rPr>
              <a:t>Flesh out: </a:t>
            </a:r>
            <a:r>
              <a:rPr lang="en-US" sz="2000" b="0" i="0" dirty="0">
                <a:solidFill>
                  <a:srgbClr val="FFFFFF"/>
                </a:solidFill>
                <a:effectLst/>
              </a:rPr>
              <a:t>Now that it’s been given attention, the part collects into a set of bodily sensations and emotions that can be fleshed out into a self-contained entity. At this point, the part may start communicating and sending messages. You can give it space to tell you things, or to share the memories that are triggering it.</a:t>
            </a:r>
          </a:p>
          <a:p>
            <a:pPr marL="342900" indent="-228600">
              <a:buFont typeface="Arial" panose="020B0604020202020204" pitchFamily="34" charset="0"/>
              <a:buChar char="•"/>
            </a:pPr>
            <a:endParaRPr lang="en-US" sz="1100" dirty="0">
              <a:solidFill>
                <a:srgbClr val="FFFFFF"/>
              </a:solidFill>
            </a:endParaRPr>
          </a:p>
        </p:txBody>
      </p:sp>
    </p:spTree>
    <p:extLst>
      <p:ext uri="{BB962C8B-B14F-4D97-AF65-F5344CB8AC3E}">
        <p14:creationId xmlns:p14="http://schemas.microsoft.com/office/powerpoint/2010/main" val="2962558301"/>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66D8EB-01B7-E979-582D-56D5AD11A6A6}"/>
              </a:ext>
            </a:extLst>
          </p:cNvPr>
          <p:cNvSpPr>
            <a:spLocks noGrp="1"/>
          </p:cNvSpPr>
          <p:nvPr>
            <p:ph type="title"/>
          </p:nvPr>
        </p:nvSpPr>
        <p:spPr>
          <a:xfrm>
            <a:off x="572493" y="238539"/>
            <a:ext cx="11018520" cy="1176481"/>
          </a:xfrm>
        </p:spPr>
        <p:txBody>
          <a:bodyPr vert="horz" lIns="91440" tIns="45720" rIns="91440" bIns="45720" rtlCol="0" anchor="b">
            <a:normAutofit/>
          </a:bodyPr>
          <a:lstStyle/>
          <a:p>
            <a:pPr algn="ctr"/>
            <a:r>
              <a:rPr lang="en-US" sz="5400" dirty="0"/>
              <a:t>The Six Fs – cont.</a:t>
            </a:r>
          </a:p>
        </p:txBody>
      </p:sp>
      <p:sp>
        <p:nvSpPr>
          <p:cNvPr id="8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 Placeholder 2">
            <a:extLst>
              <a:ext uri="{FF2B5EF4-FFF2-40B4-BE49-F238E27FC236}">
                <a16:creationId xmlns:a16="http://schemas.microsoft.com/office/drawing/2014/main" id="{96A05D08-EC91-63C2-F8C4-B0FA6D2EFF63}"/>
              </a:ext>
            </a:extLst>
          </p:cNvPr>
          <p:cNvSpPr>
            <a:spLocks noGrp="1"/>
          </p:cNvSpPr>
          <p:nvPr>
            <p:ph type="body" idx="1"/>
          </p:nvPr>
        </p:nvSpPr>
        <p:spPr>
          <a:xfrm>
            <a:off x="343028" y="1911492"/>
            <a:ext cx="8384636" cy="4994992"/>
          </a:xfrm>
        </p:spPr>
        <p:txBody>
          <a:bodyPr vert="horz" lIns="91440" tIns="45720" rIns="91440" bIns="45720" rtlCol="0" anchor="t">
            <a:normAutofit fontScale="92500" lnSpcReduction="20000"/>
          </a:bodyPr>
          <a:lstStyle/>
          <a:p>
            <a:pPr indent="-228600" fontAlgn="base">
              <a:buClr>
                <a:srgbClr val="14D4ED"/>
              </a:buClr>
              <a:buFont typeface="Arial" panose="020B0604020202020204" pitchFamily="34" charset="0"/>
              <a:buChar char="•"/>
            </a:pPr>
            <a:r>
              <a:rPr kumimoji="0" lang="en-US" sz="1700" b="0" i="0" u="none" strike="noStrike" cap="none" spc="0" normalizeH="0" baseline="0" noProof="0" dirty="0">
                <a:ln>
                  <a:noFill/>
                </a:ln>
                <a:solidFill>
                  <a:srgbClr val="FF0000"/>
                </a:solidFill>
                <a:effectLst/>
                <a:uLnTx/>
                <a:uFillTx/>
              </a:rPr>
              <a:t>4. </a:t>
            </a:r>
            <a:r>
              <a:rPr kumimoji="0" lang="en-US" sz="1700" b="1" i="0" u="none" strike="noStrike" cap="none" spc="0" normalizeH="0" baseline="0" noProof="0" dirty="0">
                <a:ln>
                  <a:noFill/>
                </a:ln>
                <a:solidFill>
                  <a:srgbClr val="FF0000"/>
                </a:solidFill>
                <a:effectLst/>
                <a:uLnTx/>
                <a:uFillTx/>
              </a:rPr>
              <a:t>Feel: </a:t>
            </a:r>
            <a:r>
              <a:rPr lang="en-US" sz="1700" b="0" i="0" dirty="0">
                <a:solidFill>
                  <a:schemeClr val="tx1"/>
                </a:solidFill>
                <a:effectLst/>
              </a:rPr>
              <a:t>This is the second stage. Now it’s important to see how other parts feel about this part’s presence. They might be upset that this specific part is getting attention or be alarmed that it will further imbalance the system. You must judge if you have enough core Self energy to move forward. If you don’t, you may have to do some work with other parts that are in the way before you can proceed.</a:t>
            </a:r>
          </a:p>
          <a:p>
            <a:pPr indent="-228600" fontAlgn="base">
              <a:buClr>
                <a:srgbClr val="14D4ED"/>
              </a:buClr>
              <a:buFont typeface="Arial" panose="020B0604020202020204" pitchFamily="34" charset="0"/>
              <a:buChar char="•"/>
            </a:pPr>
            <a:r>
              <a:rPr lang="en-US" sz="1700" b="0" i="0" dirty="0">
                <a:solidFill>
                  <a:schemeClr val="tx1"/>
                </a:solidFill>
                <a:effectLst/>
              </a:rPr>
              <a:t>Self-energy is measured with the 8 C’s: calm, compassion, curiosity, clarity, confidence, courage, creativity, and connection. If any of the 8 C’s are present when dealing with the part, it means Self is present and able to care for it. If more negative or extreme feelings like anger or anxiety are present it means that another protector part has stepped in to deal with the part you are trying to target.</a:t>
            </a:r>
          </a:p>
          <a:p>
            <a:pPr indent="-228600" fontAlgn="base">
              <a:buClr>
                <a:srgbClr val="14D4ED"/>
              </a:buClr>
              <a:buFont typeface="Arial" panose="020B0604020202020204" pitchFamily="34" charset="0"/>
              <a:buChar char="•"/>
            </a:pPr>
            <a:r>
              <a:rPr lang="en-US" sz="1700" dirty="0">
                <a:solidFill>
                  <a:srgbClr val="FF0000"/>
                </a:solidFill>
              </a:rPr>
              <a:t>5.</a:t>
            </a:r>
            <a:r>
              <a:rPr kumimoji="0" lang="en-US" sz="1700" b="1" i="0" u="none" strike="noStrike" cap="none" spc="0" normalizeH="0" baseline="0" noProof="0" dirty="0">
                <a:ln>
                  <a:noFill/>
                </a:ln>
                <a:solidFill>
                  <a:srgbClr val="FF0000"/>
                </a:solidFill>
                <a:effectLst/>
                <a:uLnTx/>
                <a:uFillTx/>
              </a:rPr>
              <a:t>Befriend</a:t>
            </a:r>
            <a:r>
              <a:rPr kumimoji="0" lang="en-US" sz="1700" b="0" i="0" u="none" strike="noStrike" cap="none" spc="0" normalizeH="0" baseline="0" noProof="0" dirty="0">
                <a:ln>
                  <a:noFill/>
                </a:ln>
                <a:solidFill>
                  <a:srgbClr val="FF0000"/>
                </a:solidFill>
                <a:effectLst/>
                <a:uLnTx/>
                <a:uFillTx/>
              </a:rPr>
              <a:t>:</a:t>
            </a:r>
            <a:r>
              <a:rPr kumimoji="0" lang="en-US" sz="1700" b="0" i="0" u="none" strike="noStrike" cap="none" spc="0" normalizeH="0" baseline="0" noProof="0" dirty="0">
                <a:ln>
                  <a:noFill/>
                </a:ln>
                <a:solidFill>
                  <a:schemeClr val="tx1"/>
                </a:solidFill>
                <a:effectLst/>
                <a:uLnTx/>
                <a:uFillTx/>
              </a:rPr>
              <a:t> </a:t>
            </a:r>
            <a:r>
              <a:rPr lang="en-US" sz="1700" b="0" i="0" dirty="0">
                <a:solidFill>
                  <a:schemeClr val="tx1"/>
                </a:solidFill>
                <a:effectLst/>
              </a:rPr>
              <a:t>This is the start of stage 3. In the previous steps we created separation between the parts and Self and worked on creating active communication. This step is then about actually forming a relationship between this target part and Self. Work happens much more smoothly when the part trusts Self, so this is a good place to start forming that relationship. Ask the part about its function, what it’s trying to accomplish, and how it’s trying to help. Let it know that it is valued for its function, and that you respect how it’s keeping the system safe.</a:t>
            </a:r>
            <a:r>
              <a:rPr kumimoji="0" lang="en-US" sz="1700" b="0" i="0" u="none" strike="noStrike" cap="none" spc="0" normalizeH="0" baseline="0" noProof="0" dirty="0">
                <a:ln>
                  <a:noFill/>
                </a:ln>
                <a:solidFill>
                  <a:schemeClr val="tx1"/>
                </a:solidFill>
                <a:effectLst/>
                <a:uLnTx/>
                <a:uFillTx/>
              </a:rPr>
              <a:t>Fear: What is this part protecting your from?</a:t>
            </a:r>
          </a:p>
          <a:p>
            <a:pPr indent="-228600" fontAlgn="base">
              <a:buClr>
                <a:srgbClr val="14D4ED"/>
              </a:buClr>
              <a:buFont typeface="Arial" panose="020B0604020202020204" pitchFamily="34" charset="0"/>
              <a:buChar char="•"/>
            </a:pPr>
            <a:r>
              <a:rPr lang="en-US" sz="1700" b="0" i="0" dirty="0">
                <a:solidFill>
                  <a:srgbClr val="FF0000"/>
                </a:solidFill>
                <a:effectLst/>
              </a:rPr>
              <a:t>6. </a:t>
            </a:r>
            <a:r>
              <a:rPr lang="en-US" sz="1700" b="1" i="0" dirty="0">
                <a:solidFill>
                  <a:srgbClr val="FF0000"/>
                </a:solidFill>
                <a:effectLst/>
              </a:rPr>
              <a:t>Fear: </a:t>
            </a:r>
            <a:r>
              <a:rPr lang="en-US" sz="1700" b="0" i="0" dirty="0">
                <a:solidFill>
                  <a:schemeClr val="tx1"/>
                </a:solidFill>
                <a:effectLst/>
              </a:rPr>
              <a:t>The final step for dealing with protector parts does not feel like a resolution. In this step, we ask the part what it’s afraid of. What does it think will happen if it stops being a protector? Here is often where we see the major signs of the exiled parts, those things we keep buried down deep so that they can’t overwhelm us. If the rest of the steps have been fully realized, Self will be able to have the part step aside so it can access whichever exile the protector was caring for. This stage opens a door for further exploration that is specific to working with exiled parts. There will be an article on this stage of IFS soon (ISSA Counseling </a:t>
            </a:r>
            <a:r>
              <a:rPr lang="en-US" sz="1700" b="0" i="0" dirty="0">
                <a:solidFill>
                  <a:schemeClr val="tx1"/>
                </a:solidFill>
                <a:effectLst/>
                <a:hlinkClick r:id="rId2"/>
              </a:rPr>
              <a:t>https://issacounseling.com/contact-us/</a:t>
            </a:r>
            <a:r>
              <a:rPr lang="en-US" sz="1700" b="0" i="0" dirty="0">
                <a:solidFill>
                  <a:schemeClr val="tx1"/>
                </a:solidFill>
                <a:effectLst/>
              </a:rPr>
              <a:t> ).</a:t>
            </a:r>
          </a:p>
          <a:p>
            <a:pPr indent="-228600" fontAlgn="base">
              <a:buClr>
                <a:srgbClr val="14D4ED"/>
              </a:buClr>
              <a:buFont typeface="Arial" panose="020B0604020202020204" pitchFamily="34" charset="0"/>
              <a:buChar char="•"/>
            </a:pPr>
            <a:endParaRPr lang="en-US" sz="1700" dirty="0">
              <a:solidFill>
                <a:schemeClr val="tx1"/>
              </a:solidFill>
            </a:endParaRPr>
          </a:p>
          <a:p>
            <a:pPr indent="-228600" fontAlgn="base">
              <a:buClr>
                <a:srgbClr val="14D4ED"/>
              </a:buClr>
              <a:buFont typeface="Arial" panose="020B0604020202020204" pitchFamily="34" charset="0"/>
              <a:buChar char="•"/>
            </a:pPr>
            <a:endParaRPr kumimoji="0" lang="en-US" sz="1600" b="0" i="0" u="none" strike="noStrike" cap="none" spc="0" normalizeH="0" baseline="0" noProof="0" dirty="0">
              <a:ln>
                <a:noFill/>
              </a:ln>
              <a:solidFill>
                <a:schemeClr val="tx1"/>
              </a:solidFill>
              <a:effectLst/>
              <a:uLnTx/>
              <a:uFillTx/>
            </a:endParaRPr>
          </a:p>
          <a:p>
            <a:pPr indent="-228600">
              <a:buClr>
                <a:srgbClr val="14D4ED"/>
              </a:buClr>
              <a:buFont typeface="Arial" panose="020B0604020202020204" pitchFamily="34" charset="0"/>
              <a:buChar char="•"/>
            </a:pPr>
            <a:endParaRPr lang="en-US" sz="1200" dirty="0">
              <a:solidFill>
                <a:schemeClr val="tx1"/>
              </a:solidFill>
            </a:endParaRPr>
          </a:p>
        </p:txBody>
      </p:sp>
      <p:pic>
        <p:nvPicPr>
          <p:cNvPr id="3" name="Picture 2">
            <a:extLst>
              <a:ext uri="{FF2B5EF4-FFF2-40B4-BE49-F238E27FC236}">
                <a16:creationId xmlns:a16="http://schemas.microsoft.com/office/drawing/2014/main" id="{93B538DB-112A-F48D-FFA4-18F1C9BB458D}"/>
              </a:ext>
            </a:extLst>
          </p:cNvPr>
          <p:cNvPicPr>
            <a:picLocks noChangeAspect="1"/>
          </p:cNvPicPr>
          <p:nvPr/>
        </p:nvPicPr>
        <p:blipFill rotWithShape="1">
          <a:blip r:embed="rId3"/>
          <a:srcRect l="1621" r="2171" b="-3"/>
          <a:stretch/>
        </p:blipFill>
        <p:spPr>
          <a:xfrm>
            <a:off x="8897654" y="2656705"/>
            <a:ext cx="3121308" cy="3244422"/>
          </a:xfrm>
          <a:prstGeom prst="rect">
            <a:avLst/>
          </a:prstGeom>
        </p:spPr>
      </p:pic>
    </p:spTree>
    <p:extLst>
      <p:ext uri="{BB962C8B-B14F-4D97-AF65-F5344CB8AC3E}">
        <p14:creationId xmlns:p14="http://schemas.microsoft.com/office/powerpoint/2010/main" val="2202994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D918CB6-DFF2-D6C5-86DC-CB73717162AF}"/>
              </a:ext>
            </a:extLst>
          </p:cNvPr>
          <p:cNvPicPr>
            <a:picLocks noChangeAspect="1"/>
          </p:cNvPicPr>
          <p:nvPr/>
        </p:nvPicPr>
        <p:blipFill rotWithShape="1">
          <a:blip r:embed="rId2"/>
          <a:srcRect l="1773" r="2515" b="-2"/>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6" name="Picture 5">
            <a:extLst>
              <a:ext uri="{FF2B5EF4-FFF2-40B4-BE49-F238E27FC236}">
                <a16:creationId xmlns:a16="http://schemas.microsoft.com/office/drawing/2014/main" id="{218B53E4-2060-959E-C85A-9C9F50B9F48A}"/>
              </a:ext>
            </a:extLst>
          </p:cNvPr>
          <p:cNvPicPr>
            <a:picLocks noChangeAspect="1"/>
          </p:cNvPicPr>
          <p:nvPr/>
        </p:nvPicPr>
        <p:blipFill rotWithShape="1">
          <a:blip r:embed="rId3"/>
          <a:srcRect l="32792" r="28293"/>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3" name="Freeform: Shape 12">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03CE78-9451-68BC-0F17-F788FA804862}"/>
              </a:ext>
            </a:extLst>
          </p:cNvPr>
          <p:cNvSpPr>
            <a:spLocks noGrp="1"/>
          </p:cNvSpPr>
          <p:nvPr>
            <p:ph type="title"/>
          </p:nvPr>
        </p:nvSpPr>
        <p:spPr>
          <a:xfrm>
            <a:off x="350875" y="827885"/>
            <a:ext cx="3503004" cy="1692031"/>
          </a:xfrm>
        </p:spPr>
        <p:txBody>
          <a:bodyPr vert="horz" lIns="91440" tIns="45720" rIns="91440" bIns="45720" rtlCol="0" anchor="b">
            <a:noAutofit/>
          </a:bodyPr>
          <a:lstStyle/>
          <a:p>
            <a:r>
              <a:rPr kumimoji="0" lang="en-US" sz="2800" b="0" i="0" u="none" strike="noStrike" kern="1200" cap="none" spc="0" normalizeH="0" baseline="0" noProof="0" dirty="0">
                <a:ln>
                  <a:noFill/>
                </a:ln>
                <a:solidFill>
                  <a:schemeClr val="tx1"/>
                </a:solidFill>
                <a:effectLst/>
                <a:uLnTx/>
                <a:uFillTx/>
                <a:latin typeface="+mj-lt"/>
                <a:ea typeface="+mj-ea"/>
                <a:cs typeface="+mj-cs"/>
              </a:rPr>
              <a:t>Jenna Riemersma – a leader in integrating IFS with Christian-Based thought</a:t>
            </a:r>
            <a:endParaRPr lang="en-US" sz="28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2C40BEA9-190B-B063-5826-DF9787FBB662}"/>
              </a:ext>
            </a:extLst>
          </p:cNvPr>
          <p:cNvSpPr>
            <a:spLocks noGrp="1"/>
          </p:cNvSpPr>
          <p:nvPr>
            <p:ph type="body" idx="1"/>
          </p:nvPr>
        </p:nvSpPr>
        <p:spPr>
          <a:xfrm>
            <a:off x="180753" y="2721936"/>
            <a:ext cx="3981079" cy="4136032"/>
          </a:xfrm>
        </p:spPr>
        <p:txBody>
          <a:bodyPr vert="horz" lIns="91440" tIns="45720" rIns="91440" bIns="45720" rtlCol="0">
            <a:normAutofit fontScale="92500" lnSpcReduction="10000"/>
          </a:bodyPr>
          <a:lstStyle/>
          <a:p>
            <a:pPr marR="0" lvl="0" fontAlgn="auto">
              <a:spcAft>
                <a:spcPts val="0"/>
              </a:spcAft>
              <a:buClr>
                <a:srgbClr val="A53010"/>
              </a:buClr>
              <a:buSzTx/>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Anyone struggling with addictions knows the feeling of internal warfare. Parts of us hate the addiction while other parts of us keep pursuing it. </a:t>
            </a:r>
          </a:p>
          <a:p>
            <a:pPr marR="0" lvl="0" fontAlgn="auto">
              <a:spcAft>
                <a:spcPts val="0"/>
              </a:spcAft>
              <a:buClr>
                <a:srgbClr val="A53010"/>
              </a:buClr>
              <a:buSzTx/>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Internal Family Systems (IFS) is a therapy model that identifies these "parts" in us and how they wage war with each other. As these parts fight it out, our unwanted behavior rages and wreaks havoc in our lives. </a:t>
            </a:r>
          </a:p>
          <a:p>
            <a:pPr marR="0" lvl="0" fontAlgn="auto">
              <a:spcAft>
                <a:spcPts val="0"/>
              </a:spcAft>
              <a:buClr>
                <a:srgbClr val="A53010"/>
              </a:buClr>
              <a:buSzTx/>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In this video, IFS practitioner and therapist Jenna Riemersma talks about how IFS can help us battle our addictions and truly see how to welcome all parts of ourselves to the table.</a:t>
            </a:r>
          </a:p>
          <a:p>
            <a:pPr marR="0" lvl="0" fontAlgn="auto">
              <a:spcAft>
                <a:spcPts val="0"/>
              </a:spcAft>
              <a:buClr>
                <a:srgbClr val="A53010"/>
              </a:buClr>
              <a:buSzTx/>
              <a:tabLst/>
              <a:defRPr/>
            </a:pPr>
            <a:br>
              <a:rPr kumimoji="0" lang="en-US" sz="1600" b="1" i="0" u="none" strike="noStrike" kern="1200" cap="none" spc="0" normalizeH="0" baseline="0" noProof="0" dirty="0">
                <a:ln>
                  <a:noFill/>
                </a:ln>
                <a:solidFill>
                  <a:schemeClr val="tx1"/>
                </a:solidFill>
                <a:effectLst/>
                <a:uLnTx/>
                <a:uFillTx/>
                <a:latin typeface="+mn-lt"/>
                <a:ea typeface="+mn-ea"/>
                <a:cs typeface="+mn-cs"/>
              </a:rPr>
            </a:br>
            <a:r>
              <a:rPr kumimoji="0" lang="en-US" sz="1600" b="1" i="0" u="none" strike="noStrike" kern="1200" cap="none" spc="0" normalizeH="0" baseline="0" noProof="0" dirty="0">
                <a:ln>
                  <a:noFill/>
                </a:ln>
                <a:solidFill>
                  <a:schemeClr val="tx1"/>
                </a:solidFill>
                <a:effectLst/>
                <a:uLnTx/>
                <a:uFillTx/>
                <a:latin typeface="+mn-lt"/>
                <a:ea typeface="+mn-ea"/>
                <a:cs typeface="+mn-cs"/>
              </a:rPr>
              <a:t>Please click the link to watch her excellent interview on the Pure Desire Podcast:</a:t>
            </a:r>
          </a:p>
          <a:p>
            <a:pPr marR="0" lvl="0" fontAlgn="auto">
              <a:spcAft>
                <a:spcPts val="0"/>
              </a:spcAft>
              <a:buClr>
                <a:srgbClr val="A53010"/>
              </a:buClr>
              <a:buSzTx/>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hlinkClick r:id="rId4"/>
              </a:rPr>
              <a:t>https://www.youtube.com/watch?v=U0C2dLNWgPA&amp;ab_channel=PureDesireMinistries</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p>
            <a:endParaRPr lang="en-US" sz="500" kern="1200" dirty="0">
              <a:solidFill>
                <a:schemeClr val="tx1"/>
              </a:solidFill>
              <a:latin typeface="+mn-lt"/>
              <a:ea typeface="+mn-ea"/>
              <a:cs typeface="+mn-cs"/>
            </a:endParaRPr>
          </a:p>
        </p:txBody>
      </p:sp>
      <p:sp>
        <p:nvSpPr>
          <p:cNvPr id="17" name="Rectangle 1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144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DBA5441-010C-E391-B171-50640AB4F69F}"/>
              </a:ext>
            </a:extLst>
          </p:cNvPr>
          <p:cNvPicPr>
            <a:picLocks noChangeAspect="1"/>
          </p:cNvPicPr>
          <p:nvPr/>
        </p:nvPicPr>
        <p:blipFill rotWithShape="1">
          <a:blip r:embed="rId2">
            <a:alphaModFix amt="40000"/>
          </a:blip>
          <a:srcRect l="10570" r="2560"/>
          <a:stretch/>
        </p:blipFill>
        <p:spPr>
          <a:xfrm>
            <a:off x="0" y="10"/>
            <a:ext cx="8450297" cy="6857990"/>
          </a:xfrm>
          <a:prstGeom prst="rect">
            <a:avLst/>
          </a:prstGeom>
        </p:spPr>
      </p:pic>
      <p:sp>
        <p:nvSpPr>
          <p:cNvPr id="2" name="Title 1">
            <a:extLst>
              <a:ext uri="{FF2B5EF4-FFF2-40B4-BE49-F238E27FC236}">
                <a16:creationId xmlns:a16="http://schemas.microsoft.com/office/drawing/2014/main" id="{A7735AA6-D8E7-2CF1-8830-CB373CC3C975}"/>
              </a:ext>
            </a:extLst>
          </p:cNvPr>
          <p:cNvSpPr>
            <a:spLocks noGrp="1"/>
          </p:cNvSpPr>
          <p:nvPr>
            <p:ph type="title"/>
          </p:nvPr>
        </p:nvSpPr>
        <p:spPr>
          <a:xfrm>
            <a:off x="-223284" y="365125"/>
            <a:ext cx="7485321" cy="1091535"/>
          </a:xfrm>
        </p:spPr>
        <p:txBody>
          <a:bodyPr vert="horz" lIns="91440" tIns="45720" rIns="91440" bIns="45720" rtlCol="0" anchor="ctr">
            <a:normAutofit/>
          </a:bodyPr>
          <a:lstStyle/>
          <a:p>
            <a:pPr algn="ctr"/>
            <a:r>
              <a:rPr lang="en-US" sz="3200" u="sng" kern="1200" dirty="0">
                <a:solidFill>
                  <a:srgbClr val="FFFFFF"/>
                </a:solidFill>
                <a:latin typeface="+mj-lt"/>
                <a:ea typeface="+mj-ea"/>
                <a:cs typeface="+mj-cs"/>
              </a:rPr>
              <a:t>Lean into pain and ask three questions</a:t>
            </a:r>
            <a:r>
              <a:rPr lang="en-US" sz="3200" kern="1200" dirty="0">
                <a:solidFill>
                  <a:srgbClr val="FFFFFF"/>
                </a:solidFill>
                <a:latin typeface="+mj-lt"/>
                <a:ea typeface="+mj-ea"/>
                <a:cs typeface="+mj-cs"/>
              </a:rPr>
              <a:t>:</a:t>
            </a:r>
          </a:p>
        </p:txBody>
      </p:sp>
      <p:sp>
        <p:nvSpPr>
          <p:cNvPr id="3" name="Text Placeholder 2">
            <a:extLst>
              <a:ext uri="{FF2B5EF4-FFF2-40B4-BE49-F238E27FC236}">
                <a16:creationId xmlns:a16="http://schemas.microsoft.com/office/drawing/2014/main" id="{9EC86DCB-FE09-CAB6-0C4E-276A4DE71126}"/>
              </a:ext>
            </a:extLst>
          </p:cNvPr>
          <p:cNvSpPr>
            <a:spLocks noGrp="1"/>
          </p:cNvSpPr>
          <p:nvPr>
            <p:ph type="body" idx="1"/>
          </p:nvPr>
        </p:nvSpPr>
        <p:spPr>
          <a:xfrm>
            <a:off x="202018" y="1821775"/>
            <a:ext cx="6124353" cy="5036225"/>
          </a:xfrm>
        </p:spPr>
        <p:txBody>
          <a:bodyPr vert="horz" lIns="91440" tIns="45720" rIns="91440" bIns="45720" rtlCol="0">
            <a:normAutofit fontScale="92500" lnSpcReduction="10000"/>
          </a:bodyPr>
          <a:lstStyle/>
          <a:p>
            <a:r>
              <a:rPr lang="en-US" sz="2200" dirty="0">
                <a:solidFill>
                  <a:srgbClr val="FFFFFF"/>
                </a:solidFill>
              </a:rPr>
              <a:t>Much of medicine and even psychotherapy teaches us the wrong thin:, namely, to avoid or mitigate pain which keeps us stuck. IFS teaches us the contrary, that instead we must move toward the pain and listen to its valuable messages</a:t>
            </a:r>
          </a:p>
          <a:p>
            <a:pPr indent="-228600">
              <a:buFont typeface="Arial" panose="020B0604020202020204" pitchFamily="34" charset="0"/>
              <a:buChar char="•"/>
            </a:pPr>
            <a:endParaRPr lang="en-US" sz="2200" dirty="0">
              <a:solidFill>
                <a:srgbClr val="FFFFFF"/>
              </a:solidFill>
            </a:endParaRPr>
          </a:p>
          <a:p>
            <a:pPr marL="1143000" lvl="1" indent="-457200">
              <a:buFont typeface="+mj-lt"/>
              <a:buAutoNum type="arabicPeriod"/>
            </a:pPr>
            <a:r>
              <a:rPr lang="en-US" sz="2200" dirty="0">
                <a:solidFill>
                  <a:schemeClr val="bg1"/>
                </a:solidFill>
              </a:rPr>
              <a:t>What body or </a:t>
            </a:r>
            <a:r>
              <a:rPr lang="en-US" sz="2200" dirty="0">
                <a:solidFill>
                  <a:srgbClr val="FFFF00"/>
                </a:solidFill>
              </a:rPr>
              <a:t>physical sensations </a:t>
            </a:r>
            <a:r>
              <a:rPr lang="en-US" sz="2200" dirty="0">
                <a:solidFill>
                  <a:srgbClr val="FFFFFF"/>
                </a:solidFill>
              </a:rPr>
              <a:t>do I </a:t>
            </a:r>
            <a:r>
              <a:rPr lang="en-US" sz="2200" dirty="0">
                <a:solidFill>
                  <a:srgbClr val="00B0F0"/>
                </a:solidFill>
              </a:rPr>
              <a:t>notice</a:t>
            </a:r>
            <a:r>
              <a:rPr lang="en-US" sz="2200" dirty="0">
                <a:solidFill>
                  <a:srgbClr val="FFFFFF"/>
                </a:solidFill>
              </a:rPr>
              <a:t> and where do I feel them?</a:t>
            </a:r>
          </a:p>
          <a:p>
            <a:pPr marL="1143000" lvl="1" indent="-457200">
              <a:buFont typeface="+mj-lt"/>
              <a:buAutoNum type="arabicPeriod"/>
            </a:pPr>
            <a:r>
              <a:rPr lang="en-US" sz="2200" dirty="0">
                <a:solidFill>
                  <a:srgbClr val="FFFFFF"/>
                </a:solidFill>
              </a:rPr>
              <a:t>What does this </a:t>
            </a:r>
            <a:r>
              <a:rPr lang="en-US" sz="2200" dirty="0">
                <a:solidFill>
                  <a:srgbClr val="FFFF00"/>
                </a:solidFill>
              </a:rPr>
              <a:t>pain or emotion </a:t>
            </a:r>
            <a:r>
              <a:rPr lang="en-US" sz="2200" dirty="0">
                <a:solidFill>
                  <a:srgbClr val="FFFFFF"/>
                </a:solidFill>
              </a:rPr>
              <a:t>want me to </a:t>
            </a:r>
            <a:r>
              <a:rPr lang="en-US" sz="2200" dirty="0">
                <a:solidFill>
                  <a:srgbClr val="00B0F0"/>
                </a:solidFill>
              </a:rPr>
              <a:t>know?</a:t>
            </a:r>
          </a:p>
          <a:p>
            <a:pPr marL="1143000" lvl="1" indent="-457200">
              <a:buFont typeface="+mj-lt"/>
              <a:buAutoNum type="arabicPeriod"/>
            </a:pPr>
            <a:r>
              <a:rPr lang="en-US" sz="2200" dirty="0">
                <a:solidFill>
                  <a:srgbClr val="FFFFFF"/>
                </a:solidFill>
              </a:rPr>
              <a:t>What does this pain or emotion </a:t>
            </a:r>
            <a:r>
              <a:rPr lang="en-US" sz="2200" dirty="0">
                <a:solidFill>
                  <a:srgbClr val="00B0F0"/>
                </a:solidFill>
              </a:rPr>
              <a:t>need</a:t>
            </a:r>
            <a:r>
              <a:rPr lang="en-US" sz="2200" dirty="0">
                <a:solidFill>
                  <a:srgbClr val="FFFFFF"/>
                </a:solidFill>
              </a:rPr>
              <a:t> me </a:t>
            </a:r>
            <a:r>
              <a:rPr lang="en-US" sz="2200" dirty="0">
                <a:solidFill>
                  <a:srgbClr val="FFFF00"/>
                </a:solidFill>
              </a:rPr>
              <a:t>to do?</a:t>
            </a:r>
          </a:p>
          <a:p>
            <a:pPr marL="1143000" lvl="1" indent="-457200">
              <a:buFont typeface="+mj-lt"/>
              <a:buAutoNum type="arabicPeriod"/>
            </a:pPr>
            <a:endParaRPr lang="en-US" sz="2200" dirty="0">
              <a:solidFill>
                <a:srgbClr val="00B0F0"/>
              </a:solidFill>
            </a:endParaRPr>
          </a:p>
          <a:p>
            <a:pPr marL="685800" lvl="1"/>
            <a:r>
              <a:rPr lang="en-US" dirty="0">
                <a:solidFill>
                  <a:schemeClr val="bg1"/>
                </a:solidFill>
              </a:rPr>
              <a:t>Click the link below for a wonderful guide on how to do this by Jenna (start at 48:20):</a:t>
            </a:r>
          </a:p>
          <a:p>
            <a:pPr marL="685800" lvl="1"/>
            <a:r>
              <a:rPr lang="en-US" dirty="0">
                <a:solidFill>
                  <a:srgbClr val="00B0F0"/>
                </a:solidFill>
                <a:hlinkClick r:id="rId3"/>
              </a:rPr>
              <a:t>https://www.youtube.com/watch?v=U0C2dLNWgPA&amp;ab_channel=PureDesireMinistries</a:t>
            </a:r>
            <a:endParaRPr lang="en-US" dirty="0">
              <a:solidFill>
                <a:srgbClr val="00B0F0"/>
              </a:solidFill>
            </a:endParaRPr>
          </a:p>
          <a:p>
            <a:pPr marL="685800" lvl="1"/>
            <a:endParaRPr lang="en-US" dirty="0">
              <a:solidFill>
                <a:srgbClr val="00B0F0"/>
              </a:solidFill>
            </a:endParaRPr>
          </a:p>
          <a:p>
            <a:pPr marL="685800" lvl="1"/>
            <a:endParaRPr lang="en-US" sz="2200" dirty="0">
              <a:solidFill>
                <a:srgbClr val="00B0F0"/>
              </a:solidFill>
            </a:endParaRPr>
          </a:p>
        </p:txBody>
      </p:sp>
      <p:pic>
        <p:nvPicPr>
          <p:cNvPr id="4" name="Picture 3">
            <a:extLst>
              <a:ext uri="{FF2B5EF4-FFF2-40B4-BE49-F238E27FC236}">
                <a16:creationId xmlns:a16="http://schemas.microsoft.com/office/drawing/2014/main" id="{04102CA1-37C7-FBB5-C6A1-BD826FA01CC2}"/>
              </a:ext>
            </a:extLst>
          </p:cNvPr>
          <p:cNvPicPr>
            <a:picLocks noChangeAspect="1"/>
          </p:cNvPicPr>
          <p:nvPr/>
        </p:nvPicPr>
        <p:blipFill rotWithShape="1">
          <a:blip r:embed="rId4"/>
          <a:srcRect l="12173" r="881"/>
          <a:stretch/>
        </p:blipFill>
        <p:spPr>
          <a:xfrm>
            <a:off x="6149972" y="12760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86535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CD7E8DC-197C-4BB3-93F4-D4E8B8B4026D}"/>
              </a:ext>
            </a:extLst>
          </p:cNvPr>
          <p:cNvSpPr>
            <a:spLocks noGrp="1"/>
          </p:cNvSpPr>
          <p:nvPr>
            <p:ph type="title"/>
          </p:nvPr>
        </p:nvSpPr>
        <p:spPr>
          <a:xfrm>
            <a:off x="540279" y="967417"/>
            <a:ext cx="3778870" cy="3943250"/>
          </a:xfrm>
        </p:spPr>
        <p:txBody>
          <a:bodyPr vert="horz" lIns="91440" tIns="45720" rIns="91440" bIns="45720" rtlCol="0" anchor="b">
            <a:normAutofit/>
          </a:bodyPr>
          <a:lstStyle/>
          <a:p>
            <a:pPr algn="ctr"/>
            <a:r>
              <a:rPr lang="en-US" sz="4000" dirty="0">
                <a:solidFill>
                  <a:srgbClr val="FEFFFF"/>
                </a:solidFill>
                <a:latin typeface="calidings)"/>
              </a:rPr>
              <a:t>Beginning to use the model</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3A1A098B-E0CB-4012-BD6A-56FE40F1C47F}"/>
              </a:ext>
            </a:extLst>
          </p:cNvPr>
          <p:cNvPicPr>
            <a:picLocks noChangeAspect="1"/>
          </p:cNvPicPr>
          <p:nvPr/>
        </p:nvPicPr>
        <p:blipFill rotWithShape="1">
          <a:blip r:embed="rId2"/>
          <a:srcRect l="3750" t="14256" r="36250" b="8844"/>
          <a:stretch/>
        </p:blipFill>
        <p:spPr>
          <a:xfrm>
            <a:off x="4639733" y="1289198"/>
            <a:ext cx="7552267" cy="4955537"/>
          </a:xfrm>
          <a:prstGeom prst="rect">
            <a:avLst/>
          </a:prstGeom>
        </p:spPr>
      </p:pic>
      <p:pic>
        <p:nvPicPr>
          <p:cNvPr id="4" name="Picture 3">
            <a:extLst>
              <a:ext uri="{FF2B5EF4-FFF2-40B4-BE49-F238E27FC236}">
                <a16:creationId xmlns:a16="http://schemas.microsoft.com/office/drawing/2014/main" id="{72BDC477-4653-494E-8AFA-61FBAA8B60E6}"/>
              </a:ext>
            </a:extLst>
          </p:cNvPr>
          <p:cNvPicPr>
            <a:picLocks noChangeAspect="1"/>
          </p:cNvPicPr>
          <p:nvPr/>
        </p:nvPicPr>
        <p:blipFill>
          <a:blip r:embed="rId3"/>
          <a:stretch>
            <a:fillRect/>
          </a:stretch>
        </p:blipFill>
        <p:spPr>
          <a:xfrm>
            <a:off x="1023212" y="257658"/>
            <a:ext cx="2706219" cy="3278498"/>
          </a:xfrm>
          <a:prstGeom prst="rect">
            <a:avLst/>
          </a:prstGeom>
        </p:spPr>
      </p:pic>
    </p:spTree>
    <p:extLst>
      <p:ext uri="{BB962C8B-B14F-4D97-AF65-F5344CB8AC3E}">
        <p14:creationId xmlns:p14="http://schemas.microsoft.com/office/powerpoint/2010/main" val="1856415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74F97D4-6930-40F9-829C-64F7110B80B4}"/>
              </a:ext>
            </a:extLst>
          </p:cNvPr>
          <p:cNvSpPr>
            <a:spLocks noGrp="1"/>
          </p:cNvSpPr>
          <p:nvPr>
            <p:ph type="title"/>
          </p:nvPr>
        </p:nvSpPr>
        <p:spPr>
          <a:xfrm>
            <a:off x="1061937" y="4831528"/>
            <a:ext cx="8868871" cy="958911"/>
          </a:xfrm>
        </p:spPr>
        <p:txBody>
          <a:bodyPr vert="horz" lIns="91440" tIns="45720" rIns="91440" bIns="45720" rtlCol="0" anchor="b">
            <a:normAutofit/>
          </a:bodyPr>
          <a:lstStyle/>
          <a:p>
            <a:r>
              <a:rPr lang="en-US" sz="4400" dirty="0">
                <a:solidFill>
                  <a:srgbClr val="FFFFFF"/>
                </a:solidFill>
                <a:latin typeface="Calibri "/>
              </a:rPr>
              <a:t>Beginning to use the model</a:t>
            </a:r>
          </a:p>
        </p:txBody>
      </p:sp>
      <p:pic>
        <p:nvPicPr>
          <p:cNvPr id="4" name="Picture 3">
            <a:extLst>
              <a:ext uri="{FF2B5EF4-FFF2-40B4-BE49-F238E27FC236}">
                <a16:creationId xmlns:a16="http://schemas.microsoft.com/office/drawing/2014/main" id="{B3B0D6E4-D761-48C4-8AC8-A22A8400B87A}"/>
              </a:ext>
            </a:extLst>
          </p:cNvPr>
          <p:cNvPicPr>
            <a:picLocks noChangeAspect="1"/>
          </p:cNvPicPr>
          <p:nvPr/>
        </p:nvPicPr>
        <p:blipFill>
          <a:blip r:embed="rId2"/>
          <a:stretch>
            <a:fillRect/>
          </a:stretch>
        </p:blipFill>
        <p:spPr>
          <a:xfrm>
            <a:off x="1023211" y="515087"/>
            <a:ext cx="2749903" cy="3333216"/>
          </a:xfrm>
          <a:prstGeom prst="rect">
            <a:avLst/>
          </a:prstGeom>
        </p:spPr>
      </p:pic>
      <p:pic>
        <p:nvPicPr>
          <p:cNvPr id="3" name="Picture 2">
            <a:extLst>
              <a:ext uri="{FF2B5EF4-FFF2-40B4-BE49-F238E27FC236}">
                <a16:creationId xmlns:a16="http://schemas.microsoft.com/office/drawing/2014/main" id="{27515AA1-6A00-4F6E-BF69-575BDF266E17}"/>
              </a:ext>
            </a:extLst>
          </p:cNvPr>
          <p:cNvPicPr>
            <a:picLocks noChangeAspect="1"/>
          </p:cNvPicPr>
          <p:nvPr/>
        </p:nvPicPr>
        <p:blipFill rotWithShape="1">
          <a:blip r:embed="rId3"/>
          <a:srcRect l="4443" t="13855" r="35140" b="13852"/>
          <a:stretch/>
        </p:blipFill>
        <p:spPr>
          <a:xfrm>
            <a:off x="4795806" y="345060"/>
            <a:ext cx="7182834" cy="3784054"/>
          </a:xfrm>
          <a:prstGeom prst="rect">
            <a:avLst/>
          </a:prstGeom>
        </p:spPr>
      </p:pic>
    </p:spTree>
    <p:extLst>
      <p:ext uri="{BB962C8B-B14F-4D97-AF65-F5344CB8AC3E}">
        <p14:creationId xmlns:p14="http://schemas.microsoft.com/office/powerpoint/2010/main" val="3645816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E2679143-FBF6-442D-BFB8-CFB6376F3073}"/>
              </a:ext>
            </a:extLst>
          </p:cNvPr>
          <p:cNvSpPr>
            <a:spLocks noGrp="1"/>
          </p:cNvSpPr>
          <p:nvPr>
            <p:ph type="title"/>
          </p:nvPr>
        </p:nvSpPr>
        <p:spPr>
          <a:xfrm>
            <a:off x="1083733" y="4628519"/>
            <a:ext cx="8458200" cy="1062640"/>
          </a:xfrm>
        </p:spPr>
        <p:txBody>
          <a:bodyPr vert="horz" lIns="91440" tIns="45720" rIns="91440" bIns="45720" rtlCol="0" anchor="b">
            <a:normAutofit/>
          </a:bodyPr>
          <a:lstStyle/>
          <a:p>
            <a:pPr algn="ctr"/>
            <a:r>
              <a:rPr lang="en-US" sz="4400" dirty="0">
                <a:solidFill>
                  <a:srgbClr val="FFFFFF"/>
                </a:solidFill>
                <a:latin typeface="Calibri" panose="020F0502020204030204" pitchFamily="34" charset="0"/>
                <a:cs typeface="Calibri" panose="020F0502020204030204" pitchFamily="34" charset="0"/>
              </a:rPr>
              <a:t>Working with individuals</a:t>
            </a:r>
          </a:p>
        </p:txBody>
      </p:sp>
      <p:pic>
        <p:nvPicPr>
          <p:cNvPr id="4" name="Picture 3">
            <a:extLst>
              <a:ext uri="{FF2B5EF4-FFF2-40B4-BE49-F238E27FC236}">
                <a16:creationId xmlns:a16="http://schemas.microsoft.com/office/drawing/2014/main" id="{9EFD3CD9-CFA6-4311-8C0E-ACA00E38C9AD}"/>
              </a:ext>
            </a:extLst>
          </p:cNvPr>
          <p:cNvPicPr>
            <a:picLocks noChangeAspect="1"/>
          </p:cNvPicPr>
          <p:nvPr/>
        </p:nvPicPr>
        <p:blipFill>
          <a:blip r:embed="rId2"/>
          <a:stretch>
            <a:fillRect/>
          </a:stretch>
        </p:blipFill>
        <p:spPr>
          <a:xfrm>
            <a:off x="594978" y="660017"/>
            <a:ext cx="4078858" cy="2714294"/>
          </a:xfrm>
          <a:prstGeom prst="rect">
            <a:avLst/>
          </a:prstGeom>
        </p:spPr>
      </p:pic>
      <p:pic>
        <p:nvPicPr>
          <p:cNvPr id="3" name="Picture 2">
            <a:extLst>
              <a:ext uri="{FF2B5EF4-FFF2-40B4-BE49-F238E27FC236}">
                <a16:creationId xmlns:a16="http://schemas.microsoft.com/office/drawing/2014/main" id="{DB679C67-D812-42A9-8260-0B5F7EBD1FA5}"/>
              </a:ext>
            </a:extLst>
          </p:cNvPr>
          <p:cNvPicPr>
            <a:picLocks noChangeAspect="1"/>
          </p:cNvPicPr>
          <p:nvPr/>
        </p:nvPicPr>
        <p:blipFill rotWithShape="1">
          <a:blip r:embed="rId3"/>
          <a:srcRect l="4676" t="13961" r="35625" b="9754"/>
          <a:stretch/>
        </p:blipFill>
        <p:spPr>
          <a:xfrm>
            <a:off x="5151120" y="91440"/>
            <a:ext cx="6572977" cy="4104179"/>
          </a:xfrm>
          <a:prstGeom prst="rect">
            <a:avLst/>
          </a:prstGeom>
        </p:spPr>
      </p:pic>
    </p:spTree>
    <p:extLst>
      <p:ext uri="{BB962C8B-B14F-4D97-AF65-F5344CB8AC3E}">
        <p14:creationId xmlns:p14="http://schemas.microsoft.com/office/powerpoint/2010/main" val="60974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BF1435C-4D55-4068-843F-B2F41DFCE233}"/>
              </a:ext>
            </a:extLst>
          </p:cNvPr>
          <p:cNvSpPr>
            <a:spLocks noGrp="1"/>
          </p:cNvSpPr>
          <p:nvPr>
            <p:ph type="title"/>
          </p:nvPr>
        </p:nvSpPr>
        <p:spPr>
          <a:xfrm>
            <a:off x="1111678" y="4642621"/>
            <a:ext cx="8458200" cy="958911"/>
          </a:xfrm>
        </p:spPr>
        <p:txBody>
          <a:bodyPr vert="horz" lIns="91440" tIns="45720" rIns="91440" bIns="45720" rtlCol="0" anchor="b">
            <a:normAutofit/>
          </a:bodyPr>
          <a:lstStyle/>
          <a:p>
            <a:pPr algn="ctr"/>
            <a:r>
              <a:rPr lang="en-US" sz="4400" dirty="0">
                <a:solidFill>
                  <a:srgbClr val="FFFFFF"/>
                </a:solidFill>
                <a:latin typeface="Calibri "/>
              </a:rPr>
              <a:t>Working with individuals</a:t>
            </a:r>
          </a:p>
        </p:txBody>
      </p:sp>
      <p:pic>
        <p:nvPicPr>
          <p:cNvPr id="4" name="Picture 3">
            <a:extLst>
              <a:ext uri="{FF2B5EF4-FFF2-40B4-BE49-F238E27FC236}">
                <a16:creationId xmlns:a16="http://schemas.microsoft.com/office/drawing/2014/main" id="{31BBEE1D-F1EA-4125-9FE1-8CDEA56B35D8}"/>
              </a:ext>
            </a:extLst>
          </p:cNvPr>
          <p:cNvPicPr>
            <a:picLocks noChangeAspect="1"/>
          </p:cNvPicPr>
          <p:nvPr/>
        </p:nvPicPr>
        <p:blipFill>
          <a:blip r:embed="rId2"/>
          <a:stretch>
            <a:fillRect/>
          </a:stretch>
        </p:blipFill>
        <p:spPr>
          <a:xfrm>
            <a:off x="352618" y="710508"/>
            <a:ext cx="5070451" cy="2927928"/>
          </a:xfrm>
          <a:prstGeom prst="rect">
            <a:avLst/>
          </a:prstGeom>
        </p:spPr>
      </p:pic>
      <p:pic>
        <p:nvPicPr>
          <p:cNvPr id="3" name="Picture 2">
            <a:extLst>
              <a:ext uri="{FF2B5EF4-FFF2-40B4-BE49-F238E27FC236}">
                <a16:creationId xmlns:a16="http://schemas.microsoft.com/office/drawing/2014/main" id="{22827800-C176-4308-A87D-198E6FCF48CD}"/>
              </a:ext>
            </a:extLst>
          </p:cNvPr>
          <p:cNvPicPr>
            <a:picLocks noChangeAspect="1"/>
          </p:cNvPicPr>
          <p:nvPr/>
        </p:nvPicPr>
        <p:blipFill rotWithShape="1">
          <a:blip r:embed="rId3"/>
          <a:srcRect l="5386" t="16213" r="43536" b="14208"/>
          <a:stretch/>
        </p:blipFill>
        <p:spPr>
          <a:xfrm>
            <a:off x="5662971" y="157561"/>
            <a:ext cx="6289126" cy="3962290"/>
          </a:xfrm>
          <a:prstGeom prst="rect">
            <a:avLst/>
          </a:prstGeom>
        </p:spPr>
      </p:pic>
    </p:spTree>
    <p:extLst>
      <p:ext uri="{BB962C8B-B14F-4D97-AF65-F5344CB8AC3E}">
        <p14:creationId xmlns:p14="http://schemas.microsoft.com/office/powerpoint/2010/main" val="3231026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D22DF508-A3D8-4B20-9237-B91A7921EE59}"/>
              </a:ext>
            </a:extLst>
          </p:cNvPr>
          <p:cNvSpPr>
            <a:spLocks noGrp="1"/>
          </p:cNvSpPr>
          <p:nvPr>
            <p:ph type="title"/>
          </p:nvPr>
        </p:nvSpPr>
        <p:spPr>
          <a:xfrm>
            <a:off x="1083733" y="4628519"/>
            <a:ext cx="8458200" cy="958911"/>
          </a:xfrm>
        </p:spPr>
        <p:txBody>
          <a:bodyPr vert="horz" lIns="91440" tIns="45720" rIns="91440" bIns="45720" rtlCol="0" anchor="b">
            <a:normAutofit/>
          </a:bodyPr>
          <a:lstStyle/>
          <a:p>
            <a:r>
              <a:rPr lang="en-US" sz="4400">
                <a:solidFill>
                  <a:srgbClr val="FFFFFF"/>
                </a:solidFill>
              </a:rPr>
              <a:t>Working with individuals</a:t>
            </a:r>
          </a:p>
        </p:txBody>
      </p:sp>
      <p:pic>
        <p:nvPicPr>
          <p:cNvPr id="4" name="Picture 3">
            <a:extLst>
              <a:ext uri="{FF2B5EF4-FFF2-40B4-BE49-F238E27FC236}">
                <a16:creationId xmlns:a16="http://schemas.microsoft.com/office/drawing/2014/main" id="{531D72F3-13BA-421F-9821-44677A552DF2}"/>
              </a:ext>
            </a:extLst>
          </p:cNvPr>
          <p:cNvPicPr>
            <a:picLocks noChangeAspect="1"/>
          </p:cNvPicPr>
          <p:nvPr/>
        </p:nvPicPr>
        <p:blipFill>
          <a:blip r:embed="rId2"/>
          <a:stretch>
            <a:fillRect/>
          </a:stretch>
        </p:blipFill>
        <p:spPr>
          <a:xfrm>
            <a:off x="622201" y="755150"/>
            <a:ext cx="4078858" cy="2542105"/>
          </a:xfrm>
          <a:prstGeom prst="rect">
            <a:avLst/>
          </a:prstGeom>
        </p:spPr>
      </p:pic>
      <p:pic>
        <p:nvPicPr>
          <p:cNvPr id="3" name="Picture 2">
            <a:extLst>
              <a:ext uri="{FF2B5EF4-FFF2-40B4-BE49-F238E27FC236}">
                <a16:creationId xmlns:a16="http://schemas.microsoft.com/office/drawing/2014/main" id="{4DAF27A8-0A6C-4E0B-A34A-2CD979B1BBD1}"/>
              </a:ext>
            </a:extLst>
          </p:cNvPr>
          <p:cNvPicPr>
            <a:picLocks noChangeAspect="1"/>
          </p:cNvPicPr>
          <p:nvPr/>
        </p:nvPicPr>
        <p:blipFill rotWithShape="1">
          <a:blip r:embed="rId3"/>
          <a:srcRect l="4791" t="16910" r="36459" b="11099"/>
          <a:stretch/>
        </p:blipFill>
        <p:spPr>
          <a:xfrm>
            <a:off x="5020303" y="224528"/>
            <a:ext cx="6876048" cy="3744058"/>
          </a:xfrm>
          <a:prstGeom prst="rect">
            <a:avLst/>
          </a:prstGeom>
        </p:spPr>
      </p:pic>
    </p:spTree>
    <p:extLst>
      <p:ext uri="{BB962C8B-B14F-4D97-AF65-F5344CB8AC3E}">
        <p14:creationId xmlns:p14="http://schemas.microsoft.com/office/powerpoint/2010/main" val="3897293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E154-5E8D-6539-2F6D-0631B83D94DA}"/>
              </a:ext>
            </a:extLst>
          </p:cNvPr>
          <p:cNvSpPr>
            <a:spLocks noGrp="1"/>
          </p:cNvSpPr>
          <p:nvPr>
            <p:ph type="title"/>
          </p:nvPr>
        </p:nvSpPr>
        <p:spPr>
          <a:xfrm>
            <a:off x="127591" y="21266"/>
            <a:ext cx="5645889" cy="6166884"/>
          </a:xfrm>
        </p:spPr>
        <p:txBody>
          <a:bodyPr vert="horz" lIns="91440" tIns="45720" rIns="91440" bIns="45720" rtlCol="0" anchor="b">
            <a:normAutofit/>
          </a:bodyPr>
          <a:lstStyle/>
          <a:p>
            <a:pPr algn="ctr">
              <a:lnSpc>
                <a:spcPct val="90000"/>
              </a:lnSpc>
            </a:pPr>
            <a:r>
              <a:rPr lang="en-US" sz="3100" dirty="0">
                <a:latin typeface="Calibri" panose="020F0502020204030204" pitchFamily="34" charset="0"/>
                <a:cs typeface="Calibri" panose="020F0502020204030204" pitchFamily="34" charset="0"/>
              </a:rPr>
              <a:t>Admittedly, I am a bit of a neuroscience nerd. As much as I love the neuroscience of the brain, mind, and body as elucidated by Polyvagal Theory, HeartMath, somatic experiencing and the like, there is need for integrating these approaches with the psychology of the mind. IFS is one approach which offers that bridge. </a:t>
            </a:r>
          </a:p>
        </p:txBody>
      </p:sp>
      <p:pic>
        <p:nvPicPr>
          <p:cNvPr id="6" name="Picture 5">
            <a:extLst>
              <a:ext uri="{FF2B5EF4-FFF2-40B4-BE49-F238E27FC236}">
                <a16:creationId xmlns:a16="http://schemas.microsoft.com/office/drawing/2014/main" id="{70E09743-AF5A-26FF-F4BC-CE3B111EA322}"/>
              </a:ext>
            </a:extLst>
          </p:cNvPr>
          <p:cNvPicPr>
            <a:picLocks noChangeAspect="1"/>
          </p:cNvPicPr>
          <p:nvPr/>
        </p:nvPicPr>
        <p:blipFill rotWithShape="1">
          <a:blip r:embed="rId2"/>
          <a:srcRect r="773" b="-1"/>
          <a:stretch/>
        </p:blipFill>
        <p:spPr>
          <a:xfrm>
            <a:off x="6145403" y="-5534"/>
            <a:ext cx="6046596" cy="3431766"/>
          </a:xfrm>
          <a:prstGeom prst="rect">
            <a:avLst/>
          </a:prstGeom>
        </p:spPr>
      </p:pic>
      <p:pic>
        <p:nvPicPr>
          <p:cNvPr id="4" name="Picture 3">
            <a:extLst>
              <a:ext uri="{FF2B5EF4-FFF2-40B4-BE49-F238E27FC236}">
                <a16:creationId xmlns:a16="http://schemas.microsoft.com/office/drawing/2014/main" id="{E62BDAEC-81DF-7604-CD35-4011917BC8B9}"/>
              </a:ext>
            </a:extLst>
          </p:cNvPr>
          <p:cNvPicPr>
            <a:picLocks noChangeAspect="1"/>
          </p:cNvPicPr>
          <p:nvPr/>
        </p:nvPicPr>
        <p:blipFill rotWithShape="1">
          <a:blip r:embed="rId3"/>
          <a:srcRect t="3683" r="1" b="2648"/>
          <a:stretch/>
        </p:blipFill>
        <p:spPr>
          <a:xfrm>
            <a:off x="6145404" y="3426232"/>
            <a:ext cx="6046596" cy="3431768"/>
          </a:xfrm>
          <a:prstGeom prst="rect">
            <a:avLst/>
          </a:prstGeom>
        </p:spPr>
      </p:pic>
    </p:spTree>
    <p:extLst>
      <p:ext uri="{BB962C8B-B14F-4D97-AF65-F5344CB8AC3E}">
        <p14:creationId xmlns:p14="http://schemas.microsoft.com/office/powerpoint/2010/main" val="5508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D22DF508-A3D8-4B20-9237-B91A7921EE59}"/>
              </a:ext>
            </a:extLst>
          </p:cNvPr>
          <p:cNvSpPr>
            <a:spLocks noGrp="1"/>
          </p:cNvSpPr>
          <p:nvPr>
            <p:ph type="title"/>
          </p:nvPr>
        </p:nvSpPr>
        <p:spPr>
          <a:xfrm>
            <a:off x="1083733" y="4628519"/>
            <a:ext cx="8458200" cy="958911"/>
          </a:xfrm>
        </p:spPr>
        <p:txBody>
          <a:bodyPr vert="horz" lIns="91440" tIns="45720" rIns="91440" bIns="45720" rtlCol="0" anchor="b">
            <a:normAutofit/>
          </a:bodyPr>
          <a:lstStyle/>
          <a:p>
            <a:r>
              <a:rPr lang="en-US" sz="4400">
                <a:solidFill>
                  <a:srgbClr val="FFFFFF"/>
                </a:solidFill>
              </a:rPr>
              <a:t>Working with individuals</a:t>
            </a:r>
          </a:p>
        </p:txBody>
      </p:sp>
      <p:pic>
        <p:nvPicPr>
          <p:cNvPr id="5" name="Picture 4">
            <a:extLst>
              <a:ext uri="{FF2B5EF4-FFF2-40B4-BE49-F238E27FC236}">
                <a16:creationId xmlns:a16="http://schemas.microsoft.com/office/drawing/2014/main" id="{E2BA76F5-61EE-4E34-877E-9CB9CEF64548}"/>
              </a:ext>
            </a:extLst>
          </p:cNvPr>
          <p:cNvPicPr>
            <a:picLocks noChangeAspect="1"/>
          </p:cNvPicPr>
          <p:nvPr/>
        </p:nvPicPr>
        <p:blipFill rotWithShape="1">
          <a:blip r:embed="rId2"/>
          <a:srcRect l="4988" t="14510" r="36176" b="14487"/>
          <a:stretch/>
        </p:blipFill>
        <p:spPr>
          <a:xfrm>
            <a:off x="4360785" y="182290"/>
            <a:ext cx="7055892" cy="3933201"/>
          </a:xfrm>
          <a:prstGeom prst="rect">
            <a:avLst/>
          </a:prstGeom>
        </p:spPr>
      </p:pic>
      <p:pic>
        <p:nvPicPr>
          <p:cNvPr id="22" name="Picture 21">
            <a:extLst>
              <a:ext uri="{FF2B5EF4-FFF2-40B4-BE49-F238E27FC236}">
                <a16:creationId xmlns:a16="http://schemas.microsoft.com/office/drawing/2014/main" id="{D13731CB-15E5-4FD6-B04C-8F72FFF18100}"/>
              </a:ext>
            </a:extLst>
          </p:cNvPr>
          <p:cNvPicPr>
            <a:picLocks noChangeAspect="1"/>
          </p:cNvPicPr>
          <p:nvPr/>
        </p:nvPicPr>
        <p:blipFill>
          <a:blip r:embed="rId3"/>
          <a:stretch>
            <a:fillRect/>
          </a:stretch>
        </p:blipFill>
        <p:spPr>
          <a:xfrm>
            <a:off x="1534510" y="493371"/>
            <a:ext cx="2265490" cy="3198924"/>
          </a:xfrm>
          <a:prstGeom prst="rect">
            <a:avLst/>
          </a:prstGeom>
        </p:spPr>
      </p:pic>
    </p:spTree>
    <p:extLst>
      <p:ext uri="{BB962C8B-B14F-4D97-AF65-F5344CB8AC3E}">
        <p14:creationId xmlns:p14="http://schemas.microsoft.com/office/powerpoint/2010/main" val="2263623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697EEF6-72CF-6131-9287-4F3A22BC3B14}"/>
              </a:ext>
            </a:extLst>
          </p:cNvPr>
          <p:cNvPicPr>
            <a:picLocks noChangeAspect="1"/>
          </p:cNvPicPr>
          <p:nvPr/>
        </p:nvPicPr>
        <p:blipFill rotWithShape="1">
          <a:blip r:embed="rId2"/>
          <a:srcRect l="12462" t="206" r="28893" b="16929"/>
          <a:stretch/>
        </p:blipFill>
        <p:spPr>
          <a:xfrm>
            <a:off x="183551" y="171660"/>
            <a:ext cx="7557570" cy="4938887"/>
          </a:xfrm>
          <a:prstGeom prst="rect">
            <a:avLst/>
          </a:prstGeom>
        </p:spPr>
      </p:pic>
      <p:sp>
        <p:nvSpPr>
          <p:cNvPr id="31" name="Rectangle 30">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E84931-6039-C0FF-ABB6-4C1FBF8AAA4C}"/>
              </a:ext>
            </a:extLst>
          </p:cNvPr>
          <p:cNvSpPr>
            <a:spLocks noGrp="1"/>
          </p:cNvSpPr>
          <p:nvPr>
            <p:ph type="title"/>
          </p:nvPr>
        </p:nvSpPr>
        <p:spPr>
          <a:xfrm>
            <a:off x="416687" y="5621121"/>
            <a:ext cx="7091299" cy="898581"/>
          </a:xfrm>
        </p:spPr>
        <p:txBody>
          <a:bodyPr vert="horz" lIns="91440" tIns="45720" rIns="91440" bIns="45720" rtlCol="0" anchor="ctr">
            <a:noAutofit/>
          </a:bodyPr>
          <a:lstStyle/>
          <a:p>
            <a:pPr algn="ctr"/>
            <a:r>
              <a:rPr lang="en-US" sz="2800" kern="1200" dirty="0">
                <a:solidFill>
                  <a:srgbClr val="FFFFFF"/>
                </a:solidFill>
                <a:latin typeface="+mj-lt"/>
                <a:ea typeface="+mj-ea"/>
                <a:cs typeface="+mj-cs"/>
              </a:rPr>
              <a:t> </a:t>
            </a:r>
            <a:r>
              <a:rPr lang="en-US" sz="2800" b="1" kern="1200" dirty="0">
                <a:solidFill>
                  <a:srgbClr val="FFFFFF"/>
                </a:solidFill>
                <a:latin typeface="+mj-lt"/>
                <a:ea typeface="+mj-ea"/>
                <a:cs typeface="+mj-cs"/>
              </a:rPr>
              <a:t>IFS and Addiction</a:t>
            </a:r>
            <a:br>
              <a:rPr lang="en-US" sz="2800" b="1" kern="1200" dirty="0">
                <a:solidFill>
                  <a:srgbClr val="FFFFFF"/>
                </a:solidFill>
                <a:latin typeface="+mj-lt"/>
                <a:ea typeface="+mj-ea"/>
                <a:cs typeface="+mj-cs"/>
              </a:rPr>
            </a:br>
            <a:r>
              <a:rPr lang="en-US" sz="2800" kern="1200" dirty="0">
                <a:solidFill>
                  <a:srgbClr val="FFFFFF"/>
                </a:solidFill>
                <a:latin typeface="+mj-lt"/>
                <a:ea typeface="+mj-ea"/>
                <a:cs typeface="+mj-cs"/>
              </a:rPr>
              <a:t>Different “psychological definitions” of the addictive process as noted b </a:t>
            </a:r>
            <a:r>
              <a:rPr lang="en-US" sz="2800" kern="1200" dirty="0" err="1">
                <a:solidFill>
                  <a:srgbClr val="FFFFFF"/>
                </a:solidFill>
                <a:latin typeface="+mj-lt"/>
                <a:ea typeface="+mj-ea"/>
                <a:cs typeface="+mj-cs"/>
              </a:rPr>
              <a:t>Cece</a:t>
            </a:r>
            <a:r>
              <a:rPr lang="en-US" sz="2800" kern="1200" dirty="0">
                <a:solidFill>
                  <a:srgbClr val="FFFFFF"/>
                </a:solidFill>
                <a:latin typeface="+mj-lt"/>
                <a:ea typeface="+mj-ea"/>
                <a:cs typeface="+mj-cs"/>
              </a:rPr>
              <a:t> Sykes, LCSW</a:t>
            </a:r>
          </a:p>
        </p:txBody>
      </p:sp>
      <p:sp>
        <p:nvSpPr>
          <p:cNvPr id="35" name="Rectangle 3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697F759-8EA4-93F9-AE75-1D023AE496D9}"/>
              </a:ext>
            </a:extLst>
          </p:cNvPr>
          <p:cNvPicPr>
            <a:picLocks noChangeAspect="1"/>
          </p:cNvPicPr>
          <p:nvPr/>
        </p:nvPicPr>
        <p:blipFill rotWithShape="1">
          <a:blip r:embed="rId3"/>
          <a:srcRect l="13670" r="9539" b="-3"/>
          <a:stretch/>
        </p:blipFill>
        <p:spPr>
          <a:xfrm>
            <a:off x="8128856" y="1"/>
            <a:ext cx="4063143" cy="5291384"/>
          </a:xfrm>
          <a:prstGeom prst="rect">
            <a:avLst/>
          </a:prstGeom>
        </p:spPr>
      </p:pic>
    </p:spTree>
    <p:extLst>
      <p:ext uri="{BB962C8B-B14F-4D97-AF65-F5344CB8AC3E}">
        <p14:creationId xmlns:p14="http://schemas.microsoft.com/office/powerpoint/2010/main" val="98923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erson and person in a robe shaking hands&#10;&#10;Description automatically generated">
            <a:extLst>
              <a:ext uri="{FF2B5EF4-FFF2-40B4-BE49-F238E27FC236}">
                <a16:creationId xmlns:a16="http://schemas.microsoft.com/office/drawing/2014/main" id="{D2A15E0E-38A8-DDF5-B753-F87858FAA7B7}"/>
              </a:ext>
            </a:extLst>
          </p:cNvPr>
          <p:cNvPicPr>
            <a:picLocks noChangeAspect="1"/>
          </p:cNvPicPr>
          <p:nvPr/>
        </p:nvPicPr>
        <p:blipFill>
          <a:blip r:embed="rId2"/>
          <a:stretch>
            <a:fillRect/>
          </a:stretch>
        </p:blipFill>
        <p:spPr>
          <a:xfrm>
            <a:off x="1157288" y="2185988"/>
            <a:ext cx="3644900" cy="3644900"/>
          </a:xfrm>
          <a:prstGeom prst="rect">
            <a:avLst/>
          </a:prstGeom>
        </p:spPr>
      </p:pic>
      <p:pic>
        <p:nvPicPr>
          <p:cNvPr id="3" name="Picture 2" descr="A white background with black text&#10;&#10;Description automatically generated">
            <a:extLst>
              <a:ext uri="{FF2B5EF4-FFF2-40B4-BE49-F238E27FC236}">
                <a16:creationId xmlns:a16="http://schemas.microsoft.com/office/drawing/2014/main" id="{089A7F49-DB52-AB98-F77D-6DCF8F1BE0D6}"/>
              </a:ext>
            </a:extLst>
          </p:cNvPr>
          <p:cNvPicPr>
            <a:picLocks noChangeAspect="1"/>
          </p:cNvPicPr>
          <p:nvPr/>
        </p:nvPicPr>
        <p:blipFill rotWithShape="1">
          <a:blip r:embed="rId3"/>
          <a:srcRect l="12907" t="15754" r="29622" b="10093"/>
          <a:stretch/>
        </p:blipFill>
        <p:spPr>
          <a:xfrm>
            <a:off x="4870450" y="2185988"/>
            <a:ext cx="6161088" cy="3644900"/>
          </a:xfrm>
          <a:prstGeom prst="rect">
            <a:avLst/>
          </a:prstGeom>
        </p:spPr>
      </p:pic>
      <p:sp>
        <p:nvSpPr>
          <p:cNvPr id="2" name="Title 1">
            <a:extLst>
              <a:ext uri="{FF2B5EF4-FFF2-40B4-BE49-F238E27FC236}">
                <a16:creationId xmlns:a16="http://schemas.microsoft.com/office/drawing/2014/main" id="{71B5C3E8-991E-4CA8-C7BD-861CAE770A6F}"/>
              </a:ext>
            </a:extLst>
          </p:cNvPr>
          <p:cNvSpPr>
            <a:spLocks noGrp="1"/>
          </p:cNvSpPr>
          <p:nvPr>
            <p:ph type="title"/>
          </p:nvPr>
        </p:nvSpPr>
        <p:spPr>
          <a:xfrm>
            <a:off x="838200" y="365125"/>
            <a:ext cx="10515600" cy="1325563"/>
          </a:xfrm>
        </p:spPr>
        <p:txBody>
          <a:bodyPr>
            <a:normAutofit/>
          </a:bodyPr>
          <a:lstStyle/>
          <a:p>
            <a:pPr algn="ctr"/>
            <a:r>
              <a:rPr lang="en-US" dirty="0"/>
              <a:t>Judgment or Compassion in treating addiction?</a:t>
            </a:r>
          </a:p>
        </p:txBody>
      </p:sp>
    </p:spTree>
    <p:extLst>
      <p:ext uri="{BB962C8B-B14F-4D97-AF65-F5344CB8AC3E}">
        <p14:creationId xmlns:p14="http://schemas.microsoft.com/office/powerpoint/2010/main" val="2134113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76DC94B-790E-92BF-1386-2361F035358A}"/>
              </a:ext>
            </a:extLst>
          </p:cNvPr>
          <p:cNvPicPr>
            <a:picLocks noChangeAspect="1"/>
          </p:cNvPicPr>
          <p:nvPr/>
        </p:nvPicPr>
        <p:blipFill rotWithShape="1">
          <a:blip r:embed="rId2"/>
          <a:srcRect t="4090" r="2" b="4893"/>
          <a:stretch/>
        </p:blipFill>
        <p:spPr>
          <a:xfrm>
            <a:off x="-4" y="-4"/>
            <a:ext cx="7314057"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26AAF38F-BBDB-EF2E-B77B-8C1469117310}"/>
              </a:ext>
            </a:extLst>
          </p:cNvPr>
          <p:cNvSpPr>
            <a:spLocks noGrp="1"/>
          </p:cNvSpPr>
          <p:nvPr>
            <p:ph type="title"/>
          </p:nvPr>
        </p:nvSpPr>
        <p:spPr>
          <a:xfrm>
            <a:off x="6180463" y="4837813"/>
            <a:ext cx="6008489" cy="1807535"/>
          </a:xfrm>
        </p:spPr>
        <p:txBody>
          <a:bodyPr vert="horz" lIns="91440" tIns="45720" rIns="91440" bIns="45720" rtlCol="0" anchor="b">
            <a:normAutofit/>
          </a:bodyPr>
          <a:lstStyle/>
          <a:p>
            <a:pPr algn="ctr"/>
            <a:r>
              <a:rPr lang="en-US" sz="3400" kern="1200" dirty="0">
                <a:solidFill>
                  <a:schemeClr val="tx1"/>
                </a:solidFill>
                <a:latin typeface="Calibri "/>
              </a:rPr>
              <a:t>In IFS treatment we focus on being in this together which is a nice paradigm shift</a:t>
            </a:r>
            <a:r>
              <a:rPr lang="en-US" sz="3400" kern="1200" dirty="0">
                <a:solidFill>
                  <a:schemeClr val="tx1"/>
                </a:solidFill>
                <a:latin typeface="+mj-lt"/>
                <a:ea typeface="+mj-ea"/>
                <a:cs typeface="+mj-cs"/>
              </a:rPr>
              <a:t>. </a:t>
            </a:r>
          </a:p>
        </p:txBody>
      </p:sp>
      <p:pic>
        <p:nvPicPr>
          <p:cNvPr id="3" name="Picture 2">
            <a:extLst>
              <a:ext uri="{FF2B5EF4-FFF2-40B4-BE49-F238E27FC236}">
                <a16:creationId xmlns:a16="http://schemas.microsoft.com/office/drawing/2014/main" id="{7E6065E7-E584-C46A-08EB-25DB3C3A6C4C}"/>
              </a:ext>
            </a:extLst>
          </p:cNvPr>
          <p:cNvPicPr>
            <a:picLocks noChangeAspect="1"/>
          </p:cNvPicPr>
          <p:nvPr/>
        </p:nvPicPr>
        <p:blipFill rotWithShape="1">
          <a:blip r:embed="rId3"/>
          <a:srcRect l="12455" r="30597"/>
          <a:stretch/>
        </p:blipFill>
        <p:spPr>
          <a:xfrm>
            <a:off x="5868318" y="0"/>
            <a:ext cx="6323682" cy="5135710"/>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103507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F31CE50-A5D2-7560-970F-CC513FF746EF}"/>
              </a:ext>
            </a:extLst>
          </p:cNvPr>
          <p:cNvPicPr>
            <a:picLocks noChangeAspect="1"/>
          </p:cNvPicPr>
          <p:nvPr/>
        </p:nvPicPr>
        <p:blipFill rotWithShape="1">
          <a:blip r:embed="rId2"/>
          <a:srcRect l="11111"/>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8FF8CC7A-6B5E-82E8-563E-1AA426B8DD73}"/>
              </a:ext>
            </a:extLst>
          </p:cNvPr>
          <p:cNvSpPr>
            <a:spLocks noGrp="1"/>
          </p:cNvSpPr>
          <p:nvPr>
            <p:ph type="title"/>
          </p:nvPr>
        </p:nvSpPr>
        <p:spPr>
          <a:xfrm>
            <a:off x="-121186" y="5369442"/>
            <a:ext cx="7649037" cy="1488548"/>
          </a:xfrm>
        </p:spPr>
        <p:txBody>
          <a:bodyPr vert="horz" lIns="91440" tIns="45720" rIns="91440" bIns="45720" rtlCol="0" anchor="b">
            <a:noAutofit/>
          </a:bodyPr>
          <a:lstStyle/>
          <a:p>
            <a:pPr algn="ctr"/>
            <a:r>
              <a:rPr lang="en-US" sz="3600" b="1" kern="1200" dirty="0">
                <a:solidFill>
                  <a:schemeClr val="tx1">
                    <a:lumMod val="85000"/>
                    <a:lumOff val="15000"/>
                  </a:schemeClr>
                </a:solidFill>
                <a:latin typeface="+mj-lt"/>
                <a:ea typeface="+mj-ea"/>
                <a:cs typeface="+mj-cs"/>
              </a:rPr>
              <a:t>In treating addiction, IFS helps the person  “get in relationship” and not </a:t>
            </a:r>
            <a:br>
              <a:rPr lang="en-US" sz="3600" b="1" kern="1200" dirty="0">
                <a:solidFill>
                  <a:schemeClr val="tx1">
                    <a:lumMod val="85000"/>
                    <a:lumOff val="15000"/>
                  </a:schemeClr>
                </a:solidFill>
                <a:latin typeface="+mj-lt"/>
                <a:ea typeface="+mj-ea"/>
                <a:cs typeface="+mj-cs"/>
              </a:rPr>
            </a:br>
            <a:r>
              <a:rPr lang="en-US" sz="3600" b="1" kern="1200" dirty="0">
                <a:solidFill>
                  <a:schemeClr val="tx1">
                    <a:lumMod val="85000"/>
                    <a:lumOff val="15000"/>
                  </a:schemeClr>
                </a:solidFill>
                <a:latin typeface="+mj-lt"/>
                <a:ea typeface="+mj-ea"/>
                <a:cs typeface="+mj-cs"/>
              </a:rPr>
              <a:t>in “control.”</a:t>
            </a:r>
          </a:p>
        </p:txBody>
      </p:sp>
      <p:pic>
        <p:nvPicPr>
          <p:cNvPr id="3" name="Picture 2">
            <a:extLst>
              <a:ext uri="{FF2B5EF4-FFF2-40B4-BE49-F238E27FC236}">
                <a16:creationId xmlns:a16="http://schemas.microsoft.com/office/drawing/2014/main" id="{8BE6687E-68A7-1196-25E3-7FCFC6D10721}"/>
              </a:ext>
            </a:extLst>
          </p:cNvPr>
          <p:cNvPicPr>
            <a:picLocks noChangeAspect="1"/>
          </p:cNvPicPr>
          <p:nvPr/>
        </p:nvPicPr>
        <p:blipFill rotWithShape="1">
          <a:blip r:embed="rId3"/>
          <a:srcRect l="14661" r="30028" b="1"/>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65909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90D730E-980D-625A-C8BD-C171F5AC41A1}"/>
              </a:ext>
            </a:extLst>
          </p:cNvPr>
          <p:cNvPicPr>
            <a:picLocks noChangeAspect="1"/>
          </p:cNvPicPr>
          <p:nvPr/>
        </p:nvPicPr>
        <p:blipFill rotWithShape="1">
          <a:blip r:embed="rId2">
            <a:alphaModFix/>
          </a:blip>
          <a:srcRect t="27706" r="-1" b="24134"/>
          <a:stretch/>
        </p:blipFill>
        <p:spPr>
          <a:xfrm>
            <a:off x="4547937" y="-5"/>
            <a:ext cx="7644062" cy="3681406"/>
          </a:xfrm>
          <a:prstGeom prst="rect">
            <a:avLst/>
          </a:prstGeom>
        </p:spPr>
      </p:pic>
      <p:sp>
        <p:nvSpPr>
          <p:cNvPr id="12" name="Rectangle 1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BFB021-CA48-F75A-8FD9-2275303DCFDB}"/>
              </a:ext>
            </a:extLst>
          </p:cNvPr>
          <p:cNvSpPr>
            <a:spLocks noGrp="1"/>
          </p:cNvSpPr>
          <p:nvPr>
            <p:ph type="title"/>
          </p:nvPr>
        </p:nvSpPr>
        <p:spPr>
          <a:xfrm>
            <a:off x="418642" y="760165"/>
            <a:ext cx="5464366" cy="2071168"/>
          </a:xfrm>
        </p:spPr>
        <p:txBody>
          <a:bodyPr vert="horz" lIns="91440" tIns="45720" rIns="91440" bIns="45720" rtlCol="0" anchor="b">
            <a:normAutofit fontScale="90000"/>
          </a:bodyPr>
          <a:lstStyle/>
          <a:p>
            <a:r>
              <a:rPr lang="en-US" sz="3900" kern="1200">
                <a:solidFill>
                  <a:schemeClr val="bg1"/>
                </a:solidFill>
                <a:latin typeface="+mj-lt"/>
                <a:ea typeface="+mj-ea"/>
                <a:cs typeface="+mj-cs"/>
              </a:rPr>
              <a:t>Help the client deal with common polarities – words and perspective matter.</a:t>
            </a:r>
            <a:endParaRPr lang="en-US" sz="3900" kern="1200" dirty="0">
              <a:solidFill>
                <a:schemeClr val="bg1"/>
              </a:solidFill>
              <a:latin typeface="+mj-lt"/>
              <a:ea typeface="+mj-ea"/>
              <a:cs typeface="+mj-cs"/>
            </a:endParaRPr>
          </a:p>
        </p:txBody>
      </p:sp>
      <p:cxnSp>
        <p:nvCxnSpPr>
          <p:cNvPr id="14" name="Straight Connector 1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498142A-4B42-F133-3DA7-485D526AA714}"/>
              </a:ext>
            </a:extLst>
          </p:cNvPr>
          <p:cNvPicPr>
            <a:picLocks noChangeAspect="1"/>
          </p:cNvPicPr>
          <p:nvPr/>
        </p:nvPicPr>
        <p:blipFill rotWithShape="1">
          <a:blip r:embed="rId3"/>
          <a:srcRect l="14553" t="19153" r="44632" b="19127"/>
          <a:stretch/>
        </p:blipFill>
        <p:spPr>
          <a:xfrm>
            <a:off x="4316819" y="3746531"/>
            <a:ext cx="4462246" cy="3118899"/>
          </a:xfrm>
          <a:prstGeom prst="rect">
            <a:avLst/>
          </a:prstGeom>
        </p:spPr>
      </p:pic>
    </p:spTree>
    <p:extLst>
      <p:ext uri="{BB962C8B-B14F-4D97-AF65-F5344CB8AC3E}">
        <p14:creationId xmlns:p14="http://schemas.microsoft.com/office/powerpoint/2010/main" val="910187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77"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78"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9"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81" name="Rectangle 40">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2"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2A337C1-97A5-4778-B2DD-A051300B7DC6}"/>
              </a:ext>
            </a:extLst>
          </p:cNvPr>
          <p:cNvSpPr>
            <a:spLocks noGrp="1"/>
          </p:cNvSpPr>
          <p:nvPr>
            <p:ph type="title"/>
          </p:nvPr>
        </p:nvSpPr>
        <p:spPr>
          <a:xfrm>
            <a:off x="1083733" y="4628519"/>
            <a:ext cx="8458200" cy="958911"/>
          </a:xfrm>
        </p:spPr>
        <p:txBody>
          <a:bodyPr vert="horz" lIns="91440" tIns="45720" rIns="91440" bIns="45720" rtlCol="0" anchor="b">
            <a:normAutofit/>
          </a:bodyPr>
          <a:lstStyle/>
          <a:p>
            <a:r>
              <a:rPr lang="en-US" sz="4400" dirty="0">
                <a:solidFill>
                  <a:srgbClr val="FFFFFF"/>
                </a:solidFill>
                <a:latin typeface="Calibri" panose="020F0502020204030204" pitchFamily="34" charset="0"/>
                <a:cs typeface="Calibri" panose="020F0502020204030204" pitchFamily="34" charset="0"/>
              </a:rPr>
              <a:t>Strengths of the IFS Model</a:t>
            </a:r>
          </a:p>
        </p:txBody>
      </p:sp>
      <p:pic>
        <p:nvPicPr>
          <p:cNvPr id="4" name="Picture 3">
            <a:extLst>
              <a:ext uri="{FF2B5EF4-FFF2-40B4-BE49-F238E27FC236}">
                <a16:creationId xmlns:a16="http://schemas.microsoft.com/office/drawing/2014/main" id="{4669E3F2-A0FD-41B3-A3F5-985413675ED4}"/>
              </a:ext>
            </a:extLst>
          </p:cNvPr>
          <p:cNvPicPr>
            <a:picLocks noChangeAspect="1"/>
          </p:cNvPicPr>
          <p:nvPr/>
        </p:nvPicPr>
        <p:blipFill>
          <a:blip r:embed="rId2"/>
          <a:stretch>
            <a:fillRect/>
          </a:stretch>
        </p:blipFill>
        <p:spPr>
          <a:xfrm>
            <a:off x="777855" y="779364"/>
            <a:ext cx="4078858" cy="2714294"/>
          </a:xfrm>
          <a:prstGeom prst="rect">
            <a:avLst/>
          </a:prstGeom>
        </p:spPr>
      </p:pic>
      <p:pic>
        <p:nvPicPr>
          <p:cNvPr id="3" name="Picture 2">
            <a:extLst>
              <a:ext uri="{FF2B5EF4-FFF2-40B4-BE49-F238E27FC236}">
                <a16:creationId xmlns:a16="http://schemas.microsoft.com/office/drawing/2014/main" id="{3A0C1558-6A52-43D0-949B-E592F0B294F4}"/>
              </a:ext>
            </a:extLst>
          </p:cNvPr>
          <p:cNvPicPr>
            <a:picLocks noChangeAspect="1"/>
          </p:cNvPicPr>
          <p:nvPr/>
        </p:nvPicPr>
        <p:blipFill rotWithShape="1">
          <a:blip r:embed="rId3"/>
          <a:srcRect l="3229" t="16737" r="35938" b="9070"/>
          <a:stretch/>
        </p:blipFill>
        <p:spPr>
          <a:xfrm>
            <a:off x="5113017" y="244345"/>
            <a:ext cx="6833901" cy="3854816"/>
          </a:xfrm>
          <a:prstGeom prst="rect">
            <a:avLst/>
          </a:prstGeom>
        </p:spPr>
      </p:pic>
    </p:spTree>
    <p:extLst>
      <p:ext uri="{BB962C8B-B14F-4D97-AF65-F5344CB8AC3E}">
        <p14:creationId xmlns:p14="http://schemas.microsoft.com/office/powerpoint/2010/main" val="2865139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1AA05F-44CE-157B-D09B-332FC6FF28CD}"/>
              </a:ext>
            </a:extLst>
          </p:cNvPr>
          <p:cNvSpPr>
            <a:spLocks noGrp="1"/>
          </p:cNvSpPr>
          <p:nvPr>
            <p:ph type="title"/>
          </p:nvPr>
        </p:nvSpPr>
        <p:spPr>
          <a:xfrm>
            <a:off x="918770" y="348865"/>
            <a:ext cx="10182906" cy="1576446"/>
          </a:xfrm>
        </p:spPr>
        <p:txBody>
          <a:bodyPr vert="horz" lIns="91440" tIns="45720" rIns="91440" bIns="45720" rtlCol="0" anchor="ctr">
            <a:normAutofit/>
          </a:bodyPr>
          <a:lstStyle/>
          <a:p>
            <a:pPr algn="ctr"/>
            <a:r>
              <a:rPr lang="en-US" sz="4000" kern="1200" dirty="0">
                <a:solidFill>
                  <a:srgbClr val="FFFFFF"/>
                </a:solidFill>
                <a:latin typeface="+mj-lt"/>
                <a:ea typeface="+mj-ea"/>
                <a:cs typeface="+mj-cs"/>
              </a:rPr>
              <a:t>A few of my favorite speakers on IFS.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Please take a listen.</a:t>
            </a:r>
          </a:p>
        </p:txBody>
      </p:sp>
      <p:sp>
        <p:nvSpPr>
          <p:cNvPr id="5" name="TextBox 4">
            <a:extLst>
              <a:ext uri="{FF2B5EF4-FFF2-40B4-BE49-F238E27FC236}">
                <a16:creationId xmlns:a16="http://schemas.microsoft.com/office/drawing/2014/main" id="{0479D9BF-BBA5-94B8-2C9F-7D14E901E424}"/>
              </a:ext>
            </a:extLst>
          </p:cNvPr>
          <p:cNvSpPr txBox="1"/>
          <p:nvPr/>
        </p:nvSpPr>
        <p:spPr>
          <a:xfrm>
            <a:off x="2094611" y="2573921"/>
            <a:ext cx="4438608" cy="1358060"/>
          </a:xfrm>
          <a:prstGeom prst="rect">
            <a:avLst/>
          </a:prstGeom>
          <a:noFill/>
        </p:spPr>
        <p:txBody>
          <a:bodyPr wrap="square">
            <a:spAutoFit/>
          </a:bodyPr>
          <a:lstStyle/>
          <a:p>
            <a:pPr marL="0" marR="0" lvl="0" indent="0" algn="l" defTabSz="749808"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Jenna Riersmesma – Faith and IFS </a:t>
            </a:r>
          </a:p>
          <a:p>
            <a:pPr marL="0" marR="0" lvl="0" indent="0" algn="l" defTabSz="749808" rtl="0" eaLnBrk="1" fontAlgn="auto" latinLnBrk="0" hangingPunct="1">
              <a:lnSpc>
                <a:spcPct val="100000"/>
              </a:lnSpc>
              <a:spcBef>
                <a:spcPts val="0"/>
              </a:spcBef>
              <a:spcAft>
                <a:spcPts val="600"/>
              </a:spcAft>
              <a:buClrTx/>
              <a:buSzTx/>
              <a:buFontTx/>
              <a:buNone/>
              <a:tabLst/>
              <a:defRPr/>
            </a:pPr>
            <a:r>
              <a:rPr kumimoji="0" lang="en-US" sz="147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2"/>
              </a:rPr>
              <a:t>https://www.youtube.com/watch?v=deqxDq9Xw6g&amp;ab_channel=geoffreyholsclaw</a:t>
            </a:r>
            <a:endParaRPr kumimoji="0" lang="en-US" sz="147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8382E75-2346-4DEC-EF25-C7D52CE72CD1}"/>
              </a:ext>
            </a:extLst>
          </p:cNvPr>
          <p:cNvPicPr>
            <a:picLocks noChangeAspect="1"/>
          </p:cNvPicPr>
          <p:nvPr/>
        </p:nvPicPr>
        <p:blipFill rotWithShape="1">
          <a:blip r:embed="rId3"/>
          <a:srcRect l="41801" t="39789" r="49097" b="44637"/>
          <a:stretch/>
        </p:blipFill>
        <p:spPr>
          <a:xfrm>
            <a:off x="818707" y="2527725"/>
            <a:ext cx="1029651" cy="908139"/>
          </a:xfrm>
          <a:prstGeom prst="rect">
            <a:avLst/>
          </a:prstGeom>
        </p:spPr>
      </p:pic>
      <p:sp>
        <p:nvSpPr>
          <p:cNvPr id="11" name="TextBox 10">
            <a:extLst>
              <a:ext uri="{FF2B5EF4-FFF2-40B4-BE49-F238E27FC236}">
                <a16:creationId xmlns:a16="http://schemas.microsoft.com/office/drawing/2014/main" id="{A43D7737-C06E-8D6D-7CEB-660F2D556616}"/>
              </a:ext>
            </a:extLst>
          </p:cNvPr>
          <p:cNvSpPr txBox="1"/>
          <p:nvPr/>
        </p:nvSpPr>
        <p:spPr>
          <a:xfrm>
            <a:off x="2094612" y="3854663"/>
            <a:ext cx="4093538" cy="1239057"/>
          </a:xfrm>
          <a:prstGeom prst="rect">
            <a:avLst/>
          </a:prstGeom>
          <a:noFill/>
        </p:spPr>
        <p:txBody>
          <a:bodyPr wrap="square">
            <a:spAutoFit/>
          </a:bodyPr>
          <a:lstStyle/>
          <a:p>
            <a:pPr marL="0" marR="0" lvl="0" indent="0" algn="l" defTabSz="749808"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Dr. Tori Olds </a:t>
            </a:r>
            <a:r>
              <a:rPr kumimoji="0" lang="en-US" sz="147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rPr>
              <a:t>https://www.youtube.com/watch?v=tNA5qTTxFFA&amp;ab_channel=Dr.ToriOlds</a:t>
            </a:r>
            <a:endParaRPr kumimoji="0" lang="en-US" sz="147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A2ECCA5-53BF-0153-BD3C-77271BBEE6E6}"/>
              </a:ext>
            </a:extLst>
          </p:cNvPr>
          <p:cNvPicPr>
            <a:picLocks noChangeAspect="1"/>
          </p:cNvPicPr>
          <p:nvPr/>
        </p:nvPicPr>
        <p:blipFill>
          <a:blip r:embed="rId5"/>
          <a:stretch>
            <a:fillRect/>
          </a:stretch>
        </p:blipFill>
        <p:spPr>
          <a:xfrm>
            <a:off x="-159488" y="3749341"/>
            <a:ext cx="2060187" cy="1184762"/>
          </a:xfrm>
          <a:prstGeom prst="rect">
            <a:avLst/>
          </a:prstGeom>
        </p:spPr>
      </p:pic>
      <p:sp>
        <p:nvSpPr>
          <p:cNvPr id="15" name="TextBox 14">
            <a:extLst>
              <a:ext uri="{FF2B5EF4-FFF2-40B4-BE49-F238E27FC236}">
                <a16:creationId xmlns:a16="http://schemas.microsoft.com/office/drawing/2014/main" id="{9F6FC8D2-9200-F482-D8D1-E14A417F1BB8}"/>
              </a:ext>
            </a:extLst>
          </p:cNvPr>
          <p:cNvSpPr txBox="1"/>
          <p:nvPr/>
        </p:nvSpPr>
        <p:spPr>
          <a:xfrm rot="10800000" flipV="1">
            <a:off x="2094611" y="4258552"/>
            <a:ext cx="4001384" cy="2228174"/>
          </a:xfrm>
          <a:prstGeom prst="rect">
            <a:avLst/>
          </a:prstGeom>
          <a:noFill/>
        </p:spPr>
        <p:txBody>
          <a:bodyPr wrap="square">
            <a:spAutoFit/>
          </a:bodyPr>
          <a:lstStyle/>
          <a:p>
            <a:pPr marL="0" marR="0" lvl="0" indent="0" algn="l" defTabSz="749808" rtl="0" eaLnBrk="1" fontAlgn="auto" latinLnBrk="0" hangingPunct="1">
              <a:lnSpc>
                <a:spcPct val="100000"/>
              </a:lnSpc>
              <a:spcBef>
                <a:spcPts val="0"/>
              </a:spcBef>
              <a:spcAft>
                <a:spcPts val="600"/>
              </a:spcAft>
              <a:buClrTx/>
              <a:buSzTx/>
              <a:buFontTx/>
              <a:buNone/>
              <a:tabLst/>
              <a:defRPr/>
            </a:pPr>
            <a:endParaRPr kumimoji="0" lang="en-US" sz="147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749808" rtl="0" eaLnBrk="1" fontAlgn="auto" latinLnBrk="0" hangingPunct="1">
              <a:lnSpc>
                <a:spcPct val="100000"/>
              </a:lnSpc>
              <a:spcBef>
                <a:spcPts val="0"/>
              </a:spcBef>
              <a:spcAft>
                <a:spcPts val="600"/>
              </a:spcAft>
              <a:buClrTx/>
              <a:buSzTx/>
              <a:buFontTx/>
              <a:buNone/>
              <a:tabLst/>
              <a:defRPr/>
            </a:pPr>
            <a:endParaRPr kumimoji="0" lang="en-US" sz="147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749808" rtl="0" eaLnBrk="1" fontAlgn="auto" latinLnBrk="0" hangingPunct="1">
              <a:lnSpc>
                <a:spcPct val="100000"/>
              </a:lnSpc>
              <a:spcBef>
                <a:spcPts val="0"/>
              </a:spcBef>
              <a:spcAft>
                <a:spcPts val="600"/>
              </a:spcAft>
              <a:buClrTx/>
              <a:buSzTx/>
              <a:buFontTx/>
              <a:buNone/>
              <a:tabLst/>
              <a:defRPr/>
            </a:pPr>
            <a:endParaRPr kumimoji="0" lang="en-US" sz="147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749808"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Kenny Dennis – IFS for Kids</a:t>
            </a:r>
          </a:p>
          <a:p>
            <a:pPr marL="0" marR="0" lvl="0" indent="0" algn="l" defTabSz="749808" rtl="0" eaLnBrk="1" fontAlgn="auto" latinLnBrk="0" hangingPunct="1">
              <a:lnSpc>
                <a:spcPct val="100000"/>
              </a:lnSpc>
              <a:spcBef>
                <a:spcPts val="0"/>
              </a:spcBef>
              <a:spcAft>
                <a:spcPts val="600"/>
              </a:spcAft>
              <a:buClrTx/>
              <a:buSzTx/>
              <a:buFontTx/>
              <a:buNone/>
              <a:tabLst/>
              <a:defRPr/>
            </a:pPr>
            <a:r>
              <a:rPr kumimoji="0" lang="en-US" sz="147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6"/>
              </a:rPr>
              <a:t>https://www.youtube.com/watch?v=Ji7bk3JfEmk&amp;ab_channel=KennyDennis</a:t>
            </a:r>
            <a:endParaRPr kumimoji="0" lang="en-US" sz="147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E176496-0F4A-1988-2A37-14217E6657CB}"/>
              </a:ext>
            </a:extLst>
          </p:cNvPr>
          <p:cNvPicPr>
            <a:picLocks noChangeAspect="1"/>
          </p:cNvPicPr>
          <p:nvPr/>
        </p:nvPicPr>
        <p:blipFill rotWithShape="1">
          <a:blip r:embed="rId7"/>
          <a:srcRect r="19306" b="38875"/>
          <a:stretch/>
        </p:blipFill>
        <p:spPr>
          <a:xfrm>
            <a:off x="918770" y="5205566"/>
            <a:ext cx="1063667" cy="938172"/>
          </a:xfrm>
          <a:prstGeom prst="rect">
            <a:avLst/>
          </a:prstGeom>
        </p:spPr>
      </p:pic>
      <p:pic>
        <p:nvPicPr>
          <p:cNvPr id="4" name="Picture 3">
            <a:extLst>
              <a:ext uri="{FF2B5EF4-FFF2-40B4-BE49-F238E27FC236}">
                <a16:creationId xmlns:a16="http://schemas.microsoft.com/office/drawing/2014/main" id="{7F33A200-3555-937F-E39E-9259FE0DF73C}"/>
              </a:ext>
            </a:extLst>
          </p:cNvPr>
          <p:cNvPicPr>
            <a:picLocks noChangeAspect="1"/>
          </p:cNvPicPr>
          <p:nvPr/>
        </p:nvPicPr>
        <p:blipFill>
          <a:blip r:embed="rId8"/>
          <a:stretch>
            <a:fillRect/>
          </a:stretch>
        </p:blipFill>
        <p:spPr>
          <a:xfrm>
            <a:off x="7208874" y="2381927"/>
            <a:ext cx="4307471" cy="4307471"/>
          </a:xfrm>
          <a:prstGeom prst="rect">
            <a:avLst/>
          </a:prstGeom>
        </p:spPr>
      </p:pic>
    </p:spTree>
    <p:extLst>
      <p:ext uri="{BB962C8B-B14F-4D97-AF65-F5344CB8AC3E}">
        <p14:creationId xmlns:p14="http://schemas.microsoft.com/office/powerpoint/2010/main" val="2138037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E965-C237-4415-A8F6-B502BDD6A8D8}"/>
              </a:ext>
            </a:extLst>
          </p:cNvPr>
          <p:cNvSpPr>
            <a:spLocks noGrp="1"/>
          </p:cNvSpPr>
          <p:nvPr>
            <p:ph type="title"/>
          </p:nvPr>
        </p:nvSpPr>
        <p:spPr>
          <a:xfrm>
            <a:off x="1554480" y="142240"/>
            <a:ext cx="9614851" cy="1341120"/>
          </a:xfrm>
        </p:spPr>
        <p:txBody>
          <a:bodyPr>
            <a:normAutofit fontScale="90000"/>
          </a:bodyPr>
          <a:lstStyle/>
          <a:p>
            <a:r>
              <a:rPr lang="en-US" dirty="0"/>
              <a:t>                      Polyvagal Theory</a:t>
            </a:r>
            <a:br>
              <a:rPr lang="en-US" dirty="0"/>
            </a:br>
            <a:r>
              <a:rPr lang="en-US" sz="1600" dirty="0"/>
              <a:t>  </a:t>
            </a:r>
            <a:br>
              <a:rPr lang="en-US" dirty="0"/>
            </a:b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Times New Roman" panose="02020603050405020304" pitchFamily="18" charset="0"/>
                <a:cs typeface="Times New Roman" panose="02020603050405020304" pitchFamily="18" charset="0"/>
              </a:rPr>
              <a:t>The chart below adapted by Dr. Rothschild nicely demonstrates the shifting in body sensations, physiological symptoms, and emotions as we move between autonomic states (Rothschild, 2017).</a:t>
            </a:r>
            <a:b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pic>
        <p:nvPicPr>
          <p:cNvPr id="3" name="Picture 2">
            <a:extLst>
              <a:ext uri="{FF2B5EF4-FFF2-40B4-BE49-F238E27FC236}">
                <a16:creationId xmlns:a16="http://schemas.microsoft.com/office/drawing/2014/main" id="{AB12F481-0B10-498B-B12B-D98BE53B3A17}"/>
              </a:ext>
            </a:extLst>
          </p:cNvPr>
          <p:cNvPicPr>
            <a:picLocks noChangeAspect="1"/>
          </p:cNvPicPr>
          <p:nvPr/>
        </p:nvPicPr>
        <p:blipFill>
          <a:blip r:embed="rId2"/>
          <a:stretch>
            <a:fillRect/>
          </a:stretch>
        </p:blipFill>
        <p:spPr>
          <a:xfrm>
            <a:off x="0" y="1635760"/>
            <a:ext cx="12192000" cy="5222240"/>
          </a:xfrm>
          <a:prstGeom prst="rect">
            <a:avLst/>
          </a:prstGeom>
        </p:spPr>
      </p:pic>
    </p:spTree>
    <p:extLst>
      <p:ext uri="{BB962C8B-B14F-4D97-AF65-F5344CB8AC3E}">
        <p14:creationId xmlns:p14="http://schemas.microsoft.com/office/powerpoint/2010/main" val="3726126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DE7A01-54CC-08AC-7BCA-4B2D592BAAA7}"/>
              </a:ext>
            </a:extLst>
          </p:cNvPr>
          <p:cNvPicPr>
            <a:picLocks noChangeAspect="1"/>
          </p:cNvPicPr>
          <p:nvPr/>
        </p:nvPicPr>
        <p:blipFill rotWithShape="1">
          <a:blip r:embed="rId2"/>
          <a:srcRect l="-1536" t="-4233" r="1538" b="8983"/>
          <a:stretch/>
        </p:blipFill>
        <p:spPr>
          <a:xfrm>
            <a:off x="-4" y="-318977"/>
            <a:ext cx="7534640" cy="7176957"/>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D554ADF1-6FED-2494-006A-212C5CE7FB28}"/>
              </a:ext>
            </a:extLst>
          </p:cNvPr>
          <p:cNvSpPr>
            <a:spLocks noGrp="1"/>
          </p:cNvSpPr>
          <p:nvPr>
            <p:ph type="title"/>
          </p:nvPr>
        </p:nvSpPr>
        <p:spPr>
          <a:xfrm>
            <a:off x="6095999" y="3785192"/>
            <a:ext cx="6195237" cy="3072808"/>
          </a:xfrm>
        </p:spPr>
        <p:txBody>
          <a:bodyPr vert="horz" lIns="91440" tIns="45720" rIns="91440" bIns="45720" rtlCol="0" anchor="b">
            <a:noAutofit/>
          </a:bodyPr>
          <a:lstStyle/>
          <a:p>
            <a:r>
              <a:rPr lang="en-US" sz="2200" kern="1200" dirty="0">
                <a:solidFill>
                  <a:schemeClr val="tx1"/>
                </a:solidFill>
                <a:latin typeface="Calibri "/>
              </a:rPr>
              <a:t>I have talked elsewhere about how trauma stores in the body as the famous </a:t>
            </a:r>
            <a:r>
              <a:rPr lang="en-US" sz="2200" kern="1200" dirty="0">
                <a:solidFill>
                  <a:srgbClr val="FF0000"/>
                </a:solidFill>
                <a:latin typeface="Calibri "/>
              </a:rPr>
              <a:t>Dr. Bessel van der Kolk </a:t>
            </a:r>
            <a:r>
              <a:rPr lang="en-US" sz="2200" kern="1200" dirty="0">
                <a:solidFill>
                  <a:schemeClr val="tx1"/>
                </a:solidFill>
                <a:latin typeface="Calibri "/>
              </a:rPr>
              <a:t>has asserted in his excellent book, </a:t>
            </a:r>
            <a:r>
              <a:rPr lang="en-US" sz="2200" i="1" kern="1200" dirty="0">
                <a:solidFill>
                  <a:srgbClr val="FF0000"/>
                </a:solidFill>
                <a:latin typeface="Calibri "/>
              </a:rPr>
              <a:t>The Body Keeps the Score.</a:t>
            </a:r>
            <a:r>
              <a:rPr lang="en-US" sz="2200" i="1" kern="1200" dirty="0">
                <a:solidFill>
                  <a:schemeClr val="tx1"/>
                </a:solidFill>
                <a:latin typeface="Calibri "/>
              </a:rPr>
              <a:t> </a:t>
            </a:r>
            <a:r>
              <a:rPr lang="en-US" sz="2200" kern="1200" dirty="0">
                <a:solidFill>
                  <a:schemeClr val="tx1"/>
                </a:solidFill>
                <a:latin typeface="Calibri "/>
              </a:rPr>
              <a:t>Novel therapies such as </a:t>
            </a:r>
            <a:r>
              <a:rPr lang="en-US" sz="2200" kern="1200" dirty="0">
                <a:solidFill>
                  <a:srgbClr val="FF0000"/>
                </a:solidFill>
                <a:latin typeface="Calibri "/>
              </a:rPr>
              <a:t>Dr. Stephen Porges, Polyvagal Theory </a:t>
            </a:r>
            <a:r>
              <a:rPr lang="en-US" sz="2200" kern="1200" dirty="0">
                <a:solidFill>
                  <a:schemeClr val="tx1"/>
                </a:solidFill>
                <a:latin typeface="Calibri "/>
              </a:rPr>
              <a:t>has given us excellent conceptualizations of this. So, IFS gives </a:t>
            </a:r>
            <a:r>
              <a:rPr lang="en-US" sz="2200" dirty="0">
                <a:latin typeface="Calibri "/>
              </a:rPr>
              <a:t>us</a:t>
            </a:r>
            <a:r>
              <a:rPr lang="en-US" sz="2200" kern="1200" dirty="0">
                <a:solidFill>
                  <a:schemeClr val="tx1"/>
                </a:solidFill>
                <a:latin typeface="Calibri "/>
              </a:rPr>
              <a:t> a bridge to understand, appreciate, and treat the psychological manifestation of the underlying biological processes that are involved in trauma and addiction. </a:t>
            </a:r>
          </a:p>
        </p:txBody>
      </p:sp>
      <p:pic>
        <p:nvPicPr>
          <p:cNvPr id="3" name="Picture 2">
            <a:extLst>
              <a:ext uri="{FF2B5EF4-FFF2-40B4-BE49-F238E27FC236}">
                <a16:creationId xmlns:a16="http://schemas.microsoft.com/office/drawing/2014/main" id="{A14046B8-2BE5-626D-A7A8-B128961F8059}"/>
              </a:ext>
            </a:extLst>
          </p:cNvPr>
          <p:cNvPicPr>
            <a:picLocks noChangeAspect="1"/>
          </p:cNvPicPr>
          <p:nvPr/>
        </p:nvPicPr>
        <p:blipFill rotWithShape="1">
          <a:blip r:embed="rId3"/>
          <a:srcRect l="23395" r="10761" b="-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428553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EF8B61-3778-2D11-8249-D162AAE1182E}"/>
              </a:ext>
            </a:extLst>
          </p:cNvPr>
          <p:cNvSpPr>
            <a:spLocks noGrp="1"/>
          </p:cNvSpPr>
          <p:nvPr>
            <p:ph type="title"/>
          </p:nvPr>
        </p:nvSpPr>
        <p:spPr>
          <a:xfrm>
            <a:off x="742950" y="1148315"/>
            <a:ext cx="3476625" cy="5156791"/>
          </a:xfrm>
        </p:spPr>
        <p:txBody>
          <a:bodyPr>
            <a:noAutofit/>
          </a:bodyPr>
          <a:lstStyle/>
          <a:p>
            <a:pPr algn="ctr"/>
            <a:r>
              <a:rPr lang="en-US" sz="2400" dirty="0">
                <a:solidFill>
                  <a:srgbClr val="FFFFFF"/>
                </a:solidFill>
                <a:latin typeface="Calibri" panose="020F0502020204030204" pitchFamily="34" charset="0"/>
                <a:cs typeface="Calibri" panose="020F0502020204030204" pitchFamily="34" charset="0"/>
              </a:rPr>
              <a:t>Some of the following slides are taken from the work of Dr. Dawn-Elise Snipes</a:t>
            </a:r>
            <a:br>
              <a:rPr lang="en-US" sz="2400" dirty="0">
                <a:solidFill>
                  <a:srgbClr val="FFFFFF"/>
                </a:solidFill>
                <a:latin typeface="Calibri" panose="020F0502020204030204" pitchFamily="34" charset="0"/>
                <a:cs typeface="Calibri" panose="020F0502020204030204" pitchFamily="34" charset="0"/>
              </a:rPr>
            </a:br>
            <a:br>
              <a:rPr lang="en-US" sz="2400" dirty="0">
                <a:solidFill>
                  <a:srgbClr val="FFFFFF"/>
                </a:solidFill>
                <a:latin typeface="Calibri" panose="020F0502020204030204" pitchFamily="34" charset="0"/>
                <a:cs typeface="Calibri" panose="020F0502020204030204" pitchFamily="34" charset="0"/>
              </a:rPr>
            </a:br>
            <a:r>
              <a:rPr lang="en-US" sz="2400" dirty="0">
                <a:solidFill>
                  <a:srgbClr val="FFFFFF"/>
                </a:solidFill>
                <a:latin typeface="Calibri" panose="020F0502020204030204" pitchFamily="34" charset="0"/>
                <a:cs typeface="Calibri" panose="020F0502020204030204" pitchFamily="34" charset="0"/>
              </a:rPr>
              <a:t>Click to the link below to listen to her superlative lecture:  </a:t>
            </a:r>
            <a:br>
              <a:rPr lang="en-US" sz="2400" dirty="0">
                <a:solidFill>
                  <a:srgbClr val="FFFFFF"/>
                </a:solidFill>
                <a:latin typeface="Calibri" panose="020F0502020204030204" pitchFamily="34" charset="0"/>
                <a:cs typeface="Calibri" panose="020F0502020204030204" pitchFamily="34" charset="0"/>
              </a:rPr>
            </a:br>
            <a:r>
              <a:rPr lang="en-US" sz="2400" dirty="0">
                <a:solidFill>
                  <a:srgbClr val="FFFFFF"/>
                </a:solidFill>
                <a:latin typeface="Calibri" panose="020F0502020204030204" pitchFamily="34" charset="0"/>
                <a:cs typeface="Calibri" panose="020F0502020204030204" pitchFamily="34" charset="0"/>
              </a:rPr>
              <a:t>                       </a:t>
            </a:r>
            <a:r>
              <a:rPr lang="en-US" sz="2400" dirty="0">
                <a:solidFill>
                  <a:srgbClr val="FFFFFF"/>
                </a:solidFill>
                <a:latin typeface="Calibri" panose="020F0502020204030204" pitchFamily="34" charset="0"/>
                <a:cs typeface="Calibri" panose="020F0502020204030204" pitchFamily="34" charset="0"/>
                <a:hlinkClick r:id="rId2"/>
              </a:rPr>
              <a:t>https://www.youtube.com/watch?v=LJHoW_bb5-M&amp;ab_channel=DocSnipes</a:t>
            </a:r>
            <a:br>
              <a:rPr lang="en-US" sz="2400" dirty="0">
                <a:solidFill>
                  <a:srgbClr val="FFFFFF"/>
                </a:solidFill>
                <a:latin typeface="Calibri" panose="020F0502020204030204" pitchFamily="34" charset="0"/>
                <a:cs typeface="Calibri" panose="020F0502020204030204" pitchFamily="34" charset="0"/>
              </a:rPr>
            </a:br>
            <a:br>
              <a:rPr lang="en-US" sz="2400" dirty="0">
                <a:solidFill>
                  <a:srgbClr val="FFFFFF"/>
                </a:solidFill>
                <a:latin typeface="Calibri" panose="020F0502020204030204" pitchFamily="34" charset="0"/>
                <a:cs typeface="Calibri" panose="020F0502020204030204" pitchFamily="34" charset="0"/>
              </a:rPr>
            </a:br>
            <a:br>
              <a:rPr lang="en-US" sz="2400" dirty="0">
                <a:solidFill>
                  <a:srgbClr val="FFFFFF"/>
                </a:solidFill>
              </a:rPr>
            </a:br>
            <a:endParaRPr lang="en-US" sz="2400" dirty="0">
              <a:solidFill>
                <a:srgbClr val="FFFFFF"/>
              </a:solidFill>
            </a:endParaRPr>
          </a:p>
        </p:txBody>
      </p:sp>
      <p:pic>
        <p:nvPicPr>
          <p:cNvPr id="3" name="Picture 2">
            <a:extLst>
              <a:ext uri="{FF2B5EF4-FFF2-40B4-BE49-F238E27FC236}">
                <a16:creationId xmlns:a16="http://schemas.microsoft.com/office/drawing/2014/main" id="{9AEE4F1E-DCB6-A9A8-736F-B8AEF0E3B4F1}"/>
              </a:ext>
            </a:extLst>
          </p:cNvPr>
          <p:cNvPicPr>
            <a:picLocks noChangeAspect="1"/>
          </p:cNvPicPr>
          <p:nvPr/>
        </p:nvPicPr>
        <p:blipFill>
          <a:blip r:embed="rId3"/>
          <a:stretch>
            <a:fillRect/>
          </a:stretch>
        </p:blipFill>
        <p:spPr>
          <a:xfrm>
            <a:off x="5153822" y="1597978"/>
            <a:ext cx="6553545" cy="3669985"/>
          </a:xfrm>
          <a:prstGeom prst="rect">
            <a:avLst/>
          </a:prstGeom>
        </p:spPr>
      </p:pic>
    </p:spTree>
    <p:extLst>
      <p:ext uri="{BB962C8B-B14F-4D97-AF65-F5344CB8AC3E}">
        <p14:creationId xmlns:p14="http://schemas.microsoft.com/office/powerpoint/2010/main" val="387797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96B7E0A-2786-418F-9023-5BBF3CAA59C0}"/>
              </a:ext>
            </a:extLst>
          </p:cNvPr>
          <p:cNvSpPr>
            <a:spLocks noGrp="1"/>
          </p:cNvSpPr>
          <p:nvPr>
            <p:ph type="title"/>
          </p:nvPr>
        </p:nvSpPr>
        <p:spPr>
          <a:xfrm>
            <a:off x="540279" y="967417"/>
            <a:ext cx="3778870" cy="3943250"/>
          </a:xfrm>
        </p:spPr>
        <p:txBody>
          <a:bodyPr vert="horz" lIns="91440" tIns="45720" rIns="91440" bIns="45720" rtlCol="0" anchor="b">
            <a:normAutofit/>
          </a:bodyPr>
          <a:lstStyle/>
          <a:p>
            <a:pPr algn="ctr"/>
            <a:r>
              <a:rPr lang="en-US" sz="4000" dirty="0">
                <a:solidFill>
                  <a:srgbClr val="FEFFFF"/>
                </a:solidFill>
                <a:latin typeface="Calibri "/>
              </a:rPr>
              <a:t>Basic Assumptions</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0031F048-7A3F-42C1-9718-B549AE3821CA}"/>
              </a:ext>
            </a:extLst>
          </p:cNvPr>
          <p:cNvPicPr>
            <a:picLocks noChangeAspect="1"/>
          </p:cNvPicPr>
          <p:nvPr/>
        </p:nvPicPr>
        <p:blipFill rotWithShape="1">
          <a:blip r:embed="rId2"/>
          <a:srcRect l="3958" t="13355" r="37500" b="13805"/>
          <a:stretch/>
        </p:blipFill>
        <p:spPr>
          <a:xfrm>
            <a:off x="4639734" y="1264029"/>
            <a:ext cx="7570994" cy="4895033"/>
          </a:xfrm>
          <a:prstGeom prst="rect">
            <a:avLst/>
          </a:prstGeom>
        </p:spPr>
      </p:pic>
      <p:pic>
        <p:nvPicPr>
          <p:cNvPr id="4" name="Picture 3">
            <a:extLst>
              <a:ext uri="{FF2B5EF4-FFF2-40B4-BE49-F238E27FC236}">
                <a16:creationId xmlns:a16="http://schemas.microsoft.com/office/drawing/2014/main" id="{B8631A10-5180-4C6B-98EE-E662F505EB9B}"/>
              </a:ext>
            </a:extLst>
          </p:cNvPr>
          <p:cNvPicPr>
            <a:picLocks noChangeAspect="1"/>
          </p:cNvPicPr>
          <p:nvPr/>
        </p:nvPicPr>
        <p:blipFill rotWithShape="1">
          <a:blip r:embed="rId3"/>
          <a:srcRect b="7529"/>
          <a:stretch/>
        </p:blipFill>
        <p:spPr>
          <a:xfrm>
            <a:off x="467901" y="574378"/>
            <a:ext cx="3778869" cy="2851704"/>
          </a:xfrm>
          <a:prstGeom prst="rect">
            <a:avLst/>
          </a:prstGeom>
        </p:spPr>
      </p:pic>
    </p:spTree>
    <p:extLst>
      <p:ext uri="{BB962C8B-B14F-4D97-AF65-F5344CB8AC3E}">
        <p14:creationId xmlns:p14="http://schemas.microsoft.com/office/powerpoint/2010/main" val="399688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C5713FD-7B71-E4E9-4B11-0141FD4C0E4A}"/>
              </a:ext>
            </a:extLst>
          </p:cNvPr>
          <p:cNvPicPr>
            <a:picLocks noChangeAspect="1"/>
          </p:cNvPicPr>
          <p:nvPr/>
        </p:nvPicPr>
        <p:blipFill>
          <a:blip r:embed="rId2"/>
          <a:stretch>
            <a:fillRect/>
          </a:stretch>
        </p:blipFill>
        <p:spPr>
          <a:xfrm>
            <a:off x="1157288" y="2278063"/>
            <a:ext cx="3460750" cy="3460750"/>
          </a:xfrm>
          <a:prstGeom prst="rect">
            <a:avLst/>
          </a:prstGeom>
        </p:spPr>
      </p:pic>
      <p:pic>
        <p:nvPicPr>
          <p:cNvPr id="3" name="Picture 2">
            <a:extLst>
              <a:ext uri="{FF2B5EF4-FFF2-40B4-BE49-F238E27FC236}">
                <a16:creationId xmlns:a16="http://schemas.microsoft.com/office/drawing/2014/main" id="{B09E70D6-721A-5C68-C69D-0296634ECF05}"/>
              </a:ext>
            </a:extLst>
          </p:cNvPr>
          <p:cNvPicPr>
            <a:picLocks noChangeAspect="1"/>
          </p:cNvPicPr>
          <p:nvPr/>
        </p:nvPicPr>
        <p:blipFill rotWithShape="1">
          <a:blip r:embed="rId3"/>
          <a:srcRect l="4608" t="13978" r="36006" b="8928"/>
          <a:stretch/>
        </p:blipFill>
        <p:spPr>
          <a:xfrm>
            <a:off x="4684713" y="2278063"/>
            <a:ext cx="6346825" cy="3460750"/>
          </a:xfrm>
          <a:prstGeom prst="rect">
            <a:avLst/>
          </a:prstGeom>
        </p:spPr>
      </p:pic>
      <p:sp>
        <p:nvSpPr>
          <p:cNvPr id="2" name="Title 1">
            <a:extLst>
              <a:ext uri="{FF2B5EF4-FFF2-40B4-BE49-F238E27FC236}">
                <a16:creationId xmlns:a16="http://schemas.microsoft.com/office/drawing/2014/main" id="{3B3D1634-4B9F-DCC9-B583-897B9CCBB4DA}"/>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dirty="0"/>
              <a:t>                 The IFS Parts and Assumptions</a:t>
            </a:r>
          </a:p>
        </p:txBody>
      </p:sp>
    </p:spTree>
    <p:extLst>
      <p:ext uri="{BB962C8B-B14F-4D97-AF65-F5344CB8AC3E}">
        <p14:creationId xmlns:p14="http://schemas.microsoft.com/office/powerpoint/2010/main" val="1377152904"/>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24759</TotalTime>
  <Words>3169</Words>
  <Application>Microsoft Office PowerPoint</Application>
  <PresentationFormat>Widescreen</PresentationFormat>
  <Paragraphs>124</Paragraphs>
  <Slides>47</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47</vt:i4>
      </vt:variant>
    </vt:vector>
  </HeadingPairs>
  <TitlesOfParts>
    <vt:vector size="61" baseType="lpstr">
      <vt:lpstr>Amasis MT Pro Medium</vt:lpstr>
      <vt:lpstr>Arial</vt:lpstr>
      <vt:lpstr>Avenir Next LT Pro</vt:lpstr>
      <vt:lpstr>Calibri</vt:lpstr>
      <vt:lpstr>Calibri </vt:lpstr>
      <vt:lpstr>Calibri Light</vt:lpstr>
      <vt:lpstr>calidings)</vt:lpstr>
      <vt:lpstr>cathic (Headings)</vt:lpstr>
      <vt:lpstr>Century Gothic</vt:lpstr>
      <vt:lpstr>din-next-w01-light</vt:lpstr>
      <vt:lpstr>Wingdings 3</vt:lpstr>
      <vt:lpstr>Wisp</vt:lpstr>
      <vt:lpstr>Office Theme</vt:lpstr>
      <vt:lpstr>1_Office Theme</vt:lpstr>
      <vt:lpstr>Internal Family Systems (IFS) Therapy – Faith Version </vt:lpstr>
      <vt:lpstr>PowerPoint Presentation</vt:lpstr>
      <vt:lpstr>Dr. Richard Schwartz</vt:lpstr>
      <vt:lpstr>Admittedly, I am a bit of a neuroscience nerd. As much as I love the neuroscience of the brain, mind, and body as elucidated by Polyvagal Theory, HeartMath, somatic experiencing and the like, there is need for integrating these approaches with the psychology of the mind. IFS is one approach which offers that bridge. </vt:lpstr>
      <vt:lpstr>                      Polyvagal Theory    The chart below adapted by Dr. Rothschild nicely demonstrates the shifting in body sensations, physiological symptoms, and emotions as we move between autonomic states (Rothschild, 2017). </vt:lpstr>
      <vt:lpstr>I have talked elsewhere about how trauma stores in the body as the famous Dr. Bessel van der Kolk has asserted in his excellent book, The Body Keeps the Score. Novel therapies such as Dr. Stephen Porges, Polyvagal Theory has given us excellent conceptualizations of this. So, IFS gives us a bridge to understand, appreciate, and treat the psychological manifestation of the underlying biological processes that are involved in trauma and addiction. </vt:lpstr>
      <vt:lpstr>Some of the following slides are taken from the work of Dr. Dawn-Elise Snipes  Click to the link below to listen to her superlative lecture:                          https://www.youtube.com/watch?v=LJHoW_bb5-M&amp;ab_channel=DocSnipes   </vt:lpstr>
      <vt:lpstr>Basic Assumptions</vt:lpstr>
      <vt:lpstr>                 The IFS Parts and Assumptions</vt:lpstr>
      <vt:lpstr>Overview of IFS</vt:lpstr>
      <vt:lpstr>These parts are encoded in implicit or procedural memory and become rather reflexive or procedural much like riding a bike or shooting an arrow.</vt:lpstr>
      <vt:lpstr>IFS therapist, Cese Sykes LCSW, describes the IFS as three categories which comprise a system.  If not in extreme roles they serve us well.</vt:lpstr>
      <vt:lpstr>When psychological pain/trauma is extreme, these parts/roles become extreme, and they move form being adaptive to potentially destructive. Note that they are not bad, they are trying to help but they do potentially hurtful things in that effort to help. </vt:lpstr>
      <vt:lpstr>Cese Sykes notes that in IFS, we treat a system, not a symptom.</vt:lpstr>
      <vt:lpstr>Exiles  Early pain encodes deeply within us in implicit memory and becomes exiled from our “Self”</vt:lpstr>
      <vt:lpstr>IFS Exiles</vt:lpstr>
      <vt:lpstr>Poor exiles essentially get locked up</vt:lpstr>
      <vt:lpstr>Exiled parts – not part of God’s plan.</vt:lpstr>
      <vt:lpstr>PowerPoint Presentation</vt:lpstr>
      <vt:lpstr>IFS Firefighters </vt:lpstr>
      <vt:lpstr>Firefighters taking charge of the pain by reactively acting out</vt:lpstr>
      <vt:lpstr>IFS Self</vt:lpstr>
      <vt:lpstr>          IFS’s 8 Cs correspond nicely           to Galatians 5:22-23     Fruits of the Spirit:  Love Joy Peace Forbearance Kindness Goodness Faithfulness Gentleness Self-control</vt:lpstr>
      <vt:lpstr>The integrated “Self” leads to inner peace, happiness, and the ability to connect healthily to others we care about and love</vt:lpstr>
      <vt:lpstr>The Inner Critic</vt:lpstr>
      <vt:lpstr>Types of Inner Critics  Sean Cuthbert, 2022 Australian Clinical Psychologist.    Please click the link below to watch his excellent talk https://www.seancuthbert.com/post/types-of-inner-critic-in-internal-family-systems-ifs-therapy </vt:lpstr>
      <vt:lpstr>Types of Inner Critics – cont. Sean Cuthbert, 2022 Australian Clinical Psychologist.   https://www.seancuthbert.com/post/types-of-inner-critic-in-internal-family-systems-ifs-therapy</vt:lpstr>
      <vt:lpstr>Inner Critic – cont.</vt:lpstr>
      <vt:lpstr>Goals of IFS Therapy </vt:lpstr>
      <vt:lpstr>In IFS, we learn to listen to the pain</vt:lpstr>
      <vt:lpstr>The Six Fs</vt:lpstr>
      <vt:lpstr>The Six Fs – cont.</vt:lpstr>
      <vt:lpstr>Jenna Riemersma – a leader in integrating IFS with Christian-Based thought</vt:lpstr>
      <vt:lpstr>Lean into pain and ask three questions:</vt:lpstr>
      <vt:lpstr>Beginning to use the model</vt:lpstr>
      <vt:lpstr>Beginning to use the model</vt:lpstr>
      <vt:lpstr>Working with individuals</vt:lpstr>
      <vt:lpstr>Working with individuals</vt:lpstr>
      <vt:lpstr>Working with individuals</vt:lpstr>
      <vt:lpstr>Working with individuals</vt:lpstr>
      <vt:lpstr> IFS and Addiction Different “psychological definitions” of the addictive process as noted b Cece Sykes, LCSW</vt:lpstr>
      <vt:lpstr>Judgment or Compassion in treating addiction?</vt:lpstr>
      <vt:lpstr>In IFS treatment we focus on being in this together which is a nice paradigm shift. </vt:lpstr>
      <vt:lpstr>In treating addiction, IFS helps the person  “get in relationship” and not  in “control.”</vt:lpstr>
      <vt:lpstr>Help the client deal with common polarities – words and perspective matter.</vt:lpstr>
      <vt:lpstr>Strengths of the IFS Model</vt:lpstr>
      <vt:lpstr>A few of my favorite speakers on IFS.  Please take a listen.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Family Systems (IFS) Therapy</dc:title>
  <dc:creator>Jeffrey Hansen</dc:creator>
  <cp:lastModifiedBy>Jeffrey Hansen</cp:lastModifiedBy>
  <cp:revision>34</cp:revision>
  <dcterms:created xsi:type="dcterms:W3CDTF">2022-05-07T14:22:03Z</dcterms:created>
  <dcterms:modified xsi:type="dcterms:W3CDTF">2023-12-12T00:20:26Z</dcterms:modified>
</cp:coreProperties>
</file>