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1" r:id="rId1"/>
  </p:sldMasterIdLst>
  <p:sldIdLst>
    <p:sldId id="258" r:id="rId2"/>
    <p:sldId id="264" r:id="rId3"/>
    <p:sldId id="281" r:id="rId4"/>
    <p:sldId id="282" r:id="rId5"/>
    <p:sldId id="288" r:id="rId6"/>
    <p:sldId id="283" r:id="rId7"/>
    <p:sldId id="284" r:id="rId8"/>
    <p:sldId id="285" r:id="rId9"/>
    <p:sldId id="286" r:id="rId10"/>
    <p:sldId id="302" r:id="rId11"/>
    <p:sldId id="294" r:id="rId12"/>
    <p:sldId id="298" r:id="rId13"/>
    <p:sldId id="295" r:id="rId14"/>
    <p:sldId id="301" r:id="rId15"/>
    <p:sldId id="279" r:id="rId16"/>
    <p:sldId id="289" r:id="rId17"/>
    <p:sldId id="296" r:id="rId18"/>
    <p:sldId id="261" r:id="rId19"/>
    <p:sldId id="299" r:id="rId20"/>
    <p:sldId id="259" r:id="rId21"/>
    <p:sldId id="303" r:id="rId22"/>
    <p:sldId id="280" r:id="rId23"/>
    <p:sldId id="304" r:id="rId24"/>
    <p:sldId id="263" r:id="rId25"/>
    <p:sldId id="271" r:id="rId26"/>
    <p:sldId id="260" r:id="rId27"/>
    <p:sldId id="287" r:id="rId28"/>
    <p:sldId id="291" r:id="rId29"/>
    <p:sldId id="273" r:id="rId30"/>
    <p:sldId id="277" r:id="rId31"/>
    <p:sldId id="274" r:id="rId32"/>
    <p:sldId id="269" r:id="rId33"/>
    <p:sldId id="262" r:id="rId34"/>
    <p:sldId id="278" r:id="rId35"/>
    <p:sldId id="265" r:id="rId36"/>
    <p:sldId id="266" r:id="rId37"/>
    <p:sldId id="267" r:id="rId38"/>
    <p:sldId id="268" r:id="rId39"/>
    <p:sldId id="27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840"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BA700A-F036-4EF8-8DE4-618E92A834B4}"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n-US"/>
        </a:p>
      </dgm:t>
    </dgm:pt>
    <dgm:pt modelId="{8AD25F29-5F59-4BA2-B24E-94BFBD6C905D}">
      <dgm:prSet custT="1"/>
      <dgm:spPr/>
      <dgm:t>
        <a:bodyPr/>
        <a:lstStyle/>
        <a:p>
          <a:r>
            <a:rPr lang="en-US" sz="2000">
              <a:latin typeface="Calibri" panose="020F0502020204030204" pitchFamily="34" charset="0"/>
              <a:cs typeface="Calibri" panose="020F0502020204030204" pitchFamily="34" charset="0"/>
            </a:rPr>
            <a:t>Decreases gray matter in the prefrontal cortex – this may not be recoverable and is more problematic in children/teens as the brain is still developing. </a:t>
          </a:r>
          <a:endParaRPr lang="en-US" sz="2000" dirty="0">
            <a:latin typeface="Calibri" panose="020F0502020204030204" pitchFamily="34" charset="0"/>
            <a:cs typeface="Calibri" panose="020F0502020204030204" pitchFamily="34" charset="0"/>
          </a:endParaRPr>
        </a:p>
      </dgm:t>
    </dgm:pt>
    <dgm:pt modelId="{6057B20C-3451-4BC6-8E09-5F91183E7B64}" type="parTrans" cxnId="{A2A3F8C8-5EAC-4C81-B72F-68EA98B3EA77}">
      <dgm:prSet/>
      <dgm:spPr/>
      <dgm:t>
        <a:bodyPr/>
        <a:lstStyle/>
        <a:p>
          <a:endParaRPr lang="en-US"/>
        </a:p>
      </dgm:t>
    </dgm:pt>
    <dgm:pt modelId="{F5AE7913-1F4D-4C23-9862-1DC654CA5AD2}" type="sibTrans" cxnId="{A2A3F8C8-5EAC-4C81-B72F-68EA98B3EA77}">
      <dgm:prSet/>
      <dgm:spPr/>
      <dgm:t>
        <a:bodyPr/>
        <a:lstStyle/>
        <a:p>
          <a:endParaRPr lang="en-US">
            <a:latin typeface="Calibri" panose="020F0502020204030204" pitchFamily="34" charset="0"/>
            <a:cs typeface="Calibri" panose="020F0502020204030204" pitchFamily="34" charset="0"/>
          </a:endParaRPr>
        </a:p>
      </dgm:t>
    </dgm:pt>
    <dgm:pt modelId="{BBEBA147-1485-499C-9E6E-F22BC25AD9F2}">
      <dgm:prSet custT="1"/>
      <dgm:spPr/>
      <dgm:t>
        <a:bodyPr/>
        <a:lstStyle/>
        <a:p>
          <a:r>
            <a:rPr lang="en-US" sz="2000">
              <a:latin typeface="Calibri" panose="020F0502020204030204" pitchFamily="34" charset="0"/>
              <a:cs typeface="Calibri" panose="020F0502020204030204" pitchFamily="34" charset="0"/>
            </a:rPr>
            <a:t>When smoked or vaped, e</a:t>
          </a:r>
          <a:r>
            <a:rPr lang="en-US" sz="2000" b="0" i="0">
              <a:latin typeface="Calibri" panose="020F0502020204030204" pitchFamily="34" charset="0"/>
              <a:cs typeface="Calibri" panose="020F0502020204030204" pitchFamily="34" charset="0"/>
            </a:rPr>
            <a:t>ndothelial cells which </a:t>
          </a:r>
          <a:r>
            <a:rPr lang="en-US" sz="2000" i="0">
              <a:latin typeface="Calibri" panose="020F0502020204030204" pitchFamily="34" charset="0"/>
              <a:cs typeface="Calibri" panose="020F0502020204030204" pitchFamily="34" charset="0"/>
            </a:rPr>
            <a:t>form the inner lining of a blood vessel and provide an anticoagulant barrier between the vessel wall and blood are damaged which significantly increases the risk of stroke.</a:t>
          </a:r>
          <a:endParaRPr lang="en-US" sz="2000">
            <a:latin typeface="Calibri" panose="020F0502020204030204" pitchFamily="34" charset="0"/>
            <a:cs typeface="Calibri" panose="020F0502020204030204" pitchFamily="34" charset="0"/>
          </a:endParaRPr>
        </a:p>
      </dgm:t>
    </dgm:pt>
    <dgm:pt modelId="{CCED1DAA-1CF9-44E0-A5A0-7A86B7A850A0}" type="parTrans" cxnId="{5FF36A35-9F6D-45FD-942A-61A56C8F9AF0}">
      <dgm:prSet/>
      <dgm:spPr/>
      <dgm:t>
        <a:bodyPr/>
        <a:lstStyle/>
        <a:p>
          <a:endParaRPr lang="en-US"/>
        </a:p>
      </dgm:t>
    </dgm:pt>
    <dgm:pt modelId="{318A2E58-1649-4877-B3BB-EF146954F6FA}" type="sibTrans" cxnId="{5FF36A35-9F6D-45FD-942A-61A56C8F9AF0}">
      <dgm:prSet/>
      <dgm:spPr/>
      <dgm:t>
        <a:bodyPr/>
        <a:lstStyle/>
        <a:p>
          <a:endParaRPr lang="en-US">
            <a:latin typeface="Calibri" panose="020F0502020204030204" pitchFamily="34" charset="0"/>
            <a:cs typeface="Calibri" panose="020F0502020204030204" pitchFamily="34" charset="0"/>
          </a:endParaRPr>
        </a:p>
      </dgm:t>
    </dgm:pt>
    <dgm:pt modelId="{2FBD4A5C-2351-44D9-9D0A-6D11E696A782}">
      <dgm:prSet custT="1"/>
      <dgm:spPr/>
      <dgm:t>
        <a:bodyPr/>
        <a:lstStyle/>
        <a:p>
          <a:r>
            <a:rPr lang="en-US" sz="2000">
              <a:latin typeface="Calibri" panose="020F0502020204030204" pitchFamily="34" charset="0"/>
              <a:cs typeface="Calibri" panose="020F0502020204030204" pitchFamily="34" charset="0"/>
            </a:rPr>
            <a:t>The brain down-regulates CB1 receptors (tolerance) so more is needed to achieve the same effect.</a:t>
          </a:r>
          <a:endParaRPr lang="en-US" sz="2000" dirty="0">
            <a:latin typeface="Calibri" panose="020F0502020204030204" pitchFamily="34" charset="0"/>
            <a:cs typeface="Calibri" panose="020F0502020204030204" pitchFamily="34" charset="0"/>
          </a:endParaRPr>
        </a:p>
      </dgm:t>
    </dgm:pt>
    <dgm:pt modelId="{8AD7F778-D48F-4D63-966C-028839FC6839}" type="parTrans" cxnId="{F44FBD4F-3D6D-44C2-BFA6-3F0209604FB0}">
      <dgm:prSet/>
      <dgm:spPr/>
      <dgm:t>
        <a:bodyPr/>
        <a:lstStyle/>
        <a:p>
          <a:endParaRPr lang="en-US"/>
        </a:p>
      </dgm:t>
    </dgm:pt>
    <dgm:pt modelId="{A3E263A2-2F02-4664-B590-C63ED7CBE014}" type="sibTrans" cxnId="{F44FBD4F-3D6D-44C2-BFA6-3F0209604FB0}">
      <dgm:prSet/>
      <dgm:spPr/>
      <dgm:t>
        <a:bodyPr/>
        <a:lstStyle/>
        <a:p>
          <a:endParaRPr lang="en-US">
            <a:latin typeface="Calibri" panose="020F0502020204030204" pitchFamily="34" charset="0"/>
            <a:cs typeface="Calibri" panose="020F0502020204030204" pitchFamily="34" charset="0"/>
          </a:endParaRPr>
        </a:p>
      </dgm:t>
    </dgm:pt>
    <dgm:pt modelId="{E2B1005B-E9D8-4AB6-B3CB-D234870EEB5B}">
      <dgm:prSet custT="1"/>
      <dgm:spPr/>
      <dgm:t>
        <a:bodyPr/>
        <a:lstStyle/>
        <a:p>
          <a:r>
            <a:rPr lang="en-US" sz="2000">
              <a:latin typeface="Calibri" panose="020F0502020204030204" pitchFamily="34" charset="0"/>
              <a:cs typeface="Calibri" panose="020F0502020204030204" pitchFamily="34" charset="0"/>
            </a:rPr>
            <a:t>IQ decreased by an average of 8 points when you start as a teen.</a:t>
          </a:r>
        </a:p>
      </dgm:t>
    </dgm:pt>
    <dgm:pt modelId="{D234CF94-9A6F-426A-A9FD-E0A49BA2E02C}" type="parTrans" cxnId="{960CF8E5-4C71-4DD5-B881-BF2FAA759B02}">
      <dgm:prSet/>
      <dgm:spPr/>
      <dgm:t>
        <a:bodyPr/>
        <a:lstStyle/>
        <a:p>
          <a:endParaRPr lang="en-US"/>
        </a:p>
      </dgm:t>
    </dgm:pt>
    <dgm:pt modelId="{3D37024D-FB5F-469D-BFF3-21BC295C47B5}" type="sibTrans" cxnId="{960CF8E5-4C71-4DD5-B881-BF2FAA759B02}">
      <dgm:prSet/>
      <dgm:spPr/>
      <dgm:t>
        <a:bodyPr/>
        <a:lstStyle/>
        <a:p>
          <a:endParaRPr lang="en-US"/>
        </a:p>
      </dgm:t>
    </dgm:pt>
    <dgm:pt modelId="{539BBCEC-CACE-4F18-BA8D-6C4EA4E147C0}" type="pres">
      <dgm:prSet presAssocID="{0FBA700A-F036-4EF8-8DE4-618E92A834B4}" presName="linear" presStyleCnt="0">
        <dgm:presLayoutVars>
          <dgm:animLvl val="lvl"/>
          <dgm:resizeHandles val="exact"/>
        </dgm:presLayoutVars>
      </dgm:prSet>
      <dgm:spPr/>
    </dgm:pt>
    <dgm:pt modelId="{5B226865-430C-49D0-9423-ECBA95914F1E}" type="pres">
      <dgm:prSet presAssocID="{8AD25F29-5F59-4BA2-B24E-94BFBD6C905D}" presName="parentText" presStyleLbl="node1" presStyleIdx="0" presStyleCnt="4">
        <dgm:presLayoutVars>
          <dgm:chMax val="0"/>
          <dgm:bulletEnabled val="1"/>
        </dgm:presLayoutVars>
      </dgm:prSet>
      <dgm:spPr/>
    </dgm:pt>
    <dgm:pt modelId="{B0626E5A-2A05-4F53-B999-DD5ACAB2EAF0}" type="pres">
      <dgm:prSet presAssocID="{F5AE7913-1F4D-4C23-9862-1DC654CA5AD2}" presName="spacer" presStyleCnt="0"/>
      <dgm:spPr/>
    </dgm:pt>
    <dgm:pt modelId="{26AE9910-235D-470C-999C-157B6B87A713}" type="pres">
      <dgm:prSet presAssocID="{BBEBA147-1485-499C-9E6E-F22BC25AD9F2}" presName="parentText" presStyleLbl="node1" presStyleIdx="1" presStyleCnt="4">
        <dgm:presLayoutVars>
          <dgm:chMax val="0"/>
          <dgm:bulletEnabled val="1"/>
        </dgm:presLayoutVars>
      </dgm:prSet>
      <dgm:spPr/>
    </dgm:pt>
    <dgm:pt modelId="{A0FFF131-70EF-4808-807D-79FC63884030}" type="pres">
      <dgm:prSet presAssocID="{318A2E58-1649-4877-B3BB-EF146954F6FA}" presName="spacer" presStyleCnt="0"/>
      <dgm:spPr/>
    </dgm:pt>
    <dgm:pt modelId="{190642B6-24FD-480E-ADBC-C99CDDA69499}" type="pres">
      <dgm:prSet presAssocID="{2FBD4A5C-2351-44D9-9D0A-6D11E696A782}" presName="parentText" presStyleLbl="node1" presStyleIdx="2" presStyleCnt="4">
        <dgm:presLayoutVars>
          <dgm:chMax val="0"/>
          <dgm:bulletEnabled val="1"/>
        </dgm:presLayoutVars>
      </dgm:prSet>
      <dgm:spPr/>
    </dgm:pt>
    <dgm:pt modelId="{A048404C-5250-4281-A2F2-649982BEA23C}" type="pres">
      <dgm:prSet presAssocID="{A3E263A2-2F02-4664-B590-C63ED7CBE014}" presName="spacer" presStyleCnt="0"/>
      <dgm:spPr/>
    </dgm:pt>
    <dgm:pt modelId="{1C703EBF-8418-4C4A-89DE-E32F6E046E5F}" type="pres">
      <dgm:prSet presAssocID="{E2B1005B-E9D8-4AB6-B3CB-D234870EEB5B}" presName="parentText" presStyleLbl="node1" presStyleIdx="3" presStyleCnt="4">
        <dgm:presLayoutVars>
          <dgm:chMax val="0"/>
          <dgm:bulletEnabled val="1"/>
        </dgm:presLayoutVars>
      </dgm:prSet>
      <dgm:spPr/>
    </dgm:pt>
  </dgm:ptLst>
  <dgm:cxnLst>
    <dgm:cxn modelId="{D9181B20-B2FA-425F-BC44-D4F0689B6505}" type="presOf" srcId="{8AD25F29-5F59-4BA2-B24E-94BFBD6C905D}" destId="{5B226865-430C-49D0-9423-ECBA95914F1E}" srcOrd="0" destOrd="0" presId="urn:microsoft.com/office/officeart/2005/8/layout/vList2"/>
    <dgm:cxn modelId="{5FF36A35-9F6D-45FD-942A-61A56C8F9AF0}" srcId="{0FBA700A-F036-4EF8-8DE4-618E92A834B4}" destId="{BBEBA147-1485-499C-9E6E-F22BC25AD9F2}" srcOrd="1" destOrd="0" parTransId="{CCED1DAA-1CF9-44E0-A5A0-7A86B7A850A0}" sibTransId="{318A2E58-1649-4877-B3BB-EF146954F6FA}"/>
    <dgm:cxn modelId="{BCBC9139-5E17-4D33-B794-58F1D71B936A}" type="presOf" srcId="{0FBA700A-F036-4EF8-8DE4-618E92A834B4}" destId="{539BBCEC-CACE-4F18-BA8D-6C4EA4E147C0}" srcOrd="0" destOrd="0" presId="urn:microsoft.com/office/officeart/2005/8/layout/vList2"/>
    <dgm:cxn modelId="{C2DEFF3E-72A7-4C26-8AFA-CEE3C1E8DCEB}" type="presOf" srcId="{BBEBA147-1485-499C-9E6E-F22BC25AD9F2}" destId="{26AE9910-235D-470C-999C-157B6B87A713}" srcOrd="0" destOrd="0" presId="urn:microsoft.com/office/officeart/2005/8/layout/vList2"/>
    <dgm:cxn modelId="{F44FBD4F-3D6D-44C2-BFA6-3F0209604FB0}" srcId="{0FBA700A-F036-4EF8-8DE4-618E92A834B4}" destId="{2FBD4A5C-2351-44D9-9D0A-6D11E696A782}" srcOrd="2" destOrd="0" parTransId="{8AD7F778-D48F-4D63-966C-028839FC6839}" sibTransId="{A3E263A2-2F02-4664-B590-C63ED7CBE014}"/>
    <dgm:cxn modelId="{93B182A5-343F-4B1C-A37C-1790B438A370}" type="presOf" srcId="{E2B1005B-E9D8-4AB6-B3CB-D234870EEB5B}" destId="{1C703EBF-8418-4C4A-89DE-E32F6E046E5F}" srcOrd="0" destOrd="0" presId="urn:microsoft.com/office/officeart/2005/8/layout/vList2"/>
    <dgm:cxn modelId="{A2A3F8C8-5EAC-4C81-B72F-68EA98B3EA77}" srcId="{0FBA700A-F036-4EF8-8DE4-618E92A834B4}" destId="{8AD25F29-5F59-4BA2-B24E-94BFBD6C905D}" srcOrd="0" destOrd="0" parTransId="{6057B20C-3451-4BC6-8E09-5F91183E7B64}" sibTransId="{F5AE7913-1F4D-4C23-9862-1DC654CA5AD2}"/>
    <dgm:cxn modelId="{4A093CE5-B182-4F8B-A78F-2CE4E7F15DE0}" type="presOf" srcId="{2FBD4A5C-2351-44D9-9D0A-6D11E696A782}" destId="{190642B6-24FD-480E-ADBC-C99CDDA69499}" srcOrd="0" destOrd="0" presId="urn:microsoft.com/office/officeart/2005/8/layout/vList2"/>
    <dgm:cxn modelId="{960CF8E5-4C71-4DD5-B881-BF2FAA759B02}" srcId="{0FBA700A-F036-4EF8-8DE4-618E92A834B4}" destId="{E2B1005B-E9D8-4AB6-B3CB-D234870EEB5B}" srcOrd="3" destOrd="0" parTransId="{D234CF94-9A6F-426A-A9FD-E0A49BA2E02C}" sibTransId="{3D37024D-FB5F-469D-BFF3-21BC295C47B5}"/>
    <dgm:cxn modelId="{DC334410-D45F-4459-BA6B-104128B5D20D}" type="presParOf" srcId="{539BBCEC-CACE-4F18-BA8D-6C4EA4E147C0}" destId="{5B226865-430C-49D0-9423-ECBA95914F1E}" srcOrd="0" destOrd="0" presId="urn:microsoft.com/office/officeart/2005/8/layout/vList2"/>
    <dgm:cxn modelId="{92057B3D-35AE-4182-B9FC-4E8944D124DF}" type="presParOf" srcId="{539BBCEC-CACE-4F18-BA8D-6C4EA4E147C0}" destId="{B0626E5A-2A05-4F53-B999-DD5ACAB2EAF0}" srcOrd="1" destOrd="0" presId="urn:microsoft.com/office/officeart/2005/8/layout/vList2"/>
    <dgm:cxn modelId="{95C48FAE-B7AC-4607-BA23-7FFDD308F733}" type="presParOf" srcId="{539BBCEC-CACE-4F18-BA8D-6C4EA4E147C0}" destId="{26AE9910-235D-470C-999C-157B6B87A713}" srcOrd="2" destOrd="0" presId="urn:microsoft.com/office/officeart/2005/8/layout/vList2"/>
    <dgm:cxn modelId="{F74C99F7-0BC6-4EE6-A423-95F271883E80}" type="presParOf" srcId="{539BBCEC-CACE-4F18-BA8D-6C4EA4E147C0}" destId="{A0FFF131-70EF-4808-807D-79FC63884030}" srcOrd="3" destOrd="0" presId="urn:microsoft.com/office/officeart/2005/8/layout/vList2"/>
    <dgm:cxn modelId="{26B39E53-32B3-47EA-A3BD-56E11C5A0027}" type="presParOf" srcId="{539BBCEC-CACE-4F18-BA8D-6C4EA4E147C0}" destId="{190642B6-24FD-480E-ADBC-C99CDDA69499}" srcOrd="4" destOrd="0" presId="urn:microsoft.com/office/officeart/2005/8/layout/vList2"/>
    <dgm:cxn modelId="{56957ACE-65F6-4792-8AEA-5BA9CDCF4CEC}" type="presParOf" srcId="{539BBCEC-CACE-4F18-BA8D-6C4EA4E147C0}" destId="{A048404C-5250-4281-A2F2-649982BEA23C}" srcOrd="5" destOrd="0" presId="urn:microsoft.com/office/officeart/2005/8/layout/vList2"/>
    <dgm:cxn modelId="{5B2369AE-445A-4314-8970-7E7C14836C70}" type="presParOf" srcId="{539BBCEC-CACE-4F18-BA8D-6C4EA4E147C0}" destId="{1C703EBF-8418-4C4A-89DE-E32F6E046E5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0E9B28-4DA7-474E-B3F5-595EE1B7D81B}"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1338828E-E176-4EAE-B265-7C163DBEB877}">
      <dgm:prSet/>
      <dgm:spPr/>
      <dgm:t>
        <a:bodyPr/>
        <a:lstStyle/>
        <a:p>
          <a:r>
            <a:rPr lang="en-US">
              <a:latin typeface="Calibri" panose="020F0502020204030204" pitchFamily="34" charset="0"/>
              <a:cs typeface="Calibri" panose="020F0502020204030204" pitchFamily="34" charset="0"/>
            </a:rPr>
            <a:t>Decreases testosterone levels</a:t>
          </a:r>
        </a:p>
      </dgm:t>
    </dgm:pt>
    <dgm:pt modelId="{D637DF4C-8D1B-4FC9-B864-501A1B154A0F}" type="parTrans" cxnId="{C08865B6-34A0-4D58-A123-2013CB386635}">
      <dgm:prSet/>
      <dgm:spPr/>
      <dgm:t>
        <a:bodyPr/>
        <a:lstStyle/>
        <a:p>
          <a:endParaRPr lang="en-US"/>
        </a:p>
      </dgm:t>
    </dgm:pt>
    <dgm:pt modelId="{5462F1C1-43C2-4925-B39C-AD0AC26363E0}" type="sibTrans" cxnId="{C08865B6-34A0-4D58-A123-2013CB386635}">
      <dgm:prSet/>
      <dgm:spPr/>
      <dgm:t>
        <a:bodyPr/>
        <a:lstStyle/>
        <a:p>
          <a:endParaRPr lang="en-US"/>
        </a:p>
      </dgm:t>
    </dgm:pt>
    <dgm:pt modelId="{327170C1-7CC2-49AF-9366-3D3C348E5211}">
      <dgm:prSet/>
      <dgm:spPr/>
      <dgm:t>
        <a:bodyPr/>
        <a:lstStyle/>
        <a:p>
          <a:r>
            <a:rPr lang="en-US" dirty="0">
              <a:latin typeface="Calibri" panose="020F0502020204030204" pitchFamily="34" charset="0"/>
              <a:cs typeface="Calibri" panose="020F0502020204030204" pitchFamily="34" charset="0"/>
            </a:rPr>
            <a:t>Increases gynecomastia (breast tissue in males)</a:t>
          </a:r>
        </a:p>
      </dgm:t>
    </dgm:pt>
    <dgm:pt modelId="{91101A2C-766D-4EE5-8A26-2AF120529D9B}" type="parTrans" cxnId="{494FA47C-4D58-4F91-AEA5-37996D8FC108}">
      <dgm:prSet/>
      <dgm:spPr/>
      <dgm:t>
        <a:bodyPr/>
        <a:lstStyle/>
        <a:p>
          <a:endParaRPr lang="en-US"/>
        </a:p>
      </dgm:t>
    </dgm:pt>
    <dgm:pt modelId="{06D1CA91-8ECC-4654-A05C-71D4F69C1165}" type="sibTrans" cxnId="{494FA47C-4D58-4F91-AEA5-37996D8FC108}">
      <dgm:prSet/>
      <dgm:spPr/>
      <dgm:t>
        <a:bodyPr/>
        <a:lstStyle/>
        <a:p>
          <a:endParaRPr lang="en-US"/>
        </a:p>
      </dgm:t>
    </dgm:pt>
    <dgm:pt modelId="{BA83804A-49AE-4580-A8CD-895F5C7B6A9F}">
      <dgm:prSet/>
      <dgm:spPr/>
      <dgm:t>
        <a:bodyPr/>
        <a:lstStyle/>
        <a:p>
          <a:r>
            <a:rPr lang="en-US" dirty="0">
              <a:latin typeface="Calibri" panose="020F0502020204030204" pitchFamily="34" charset="0"/>
              <a:cs typeface="Calibri" panose="020F0502020204030204" pitchFamily="34" charset="0"/>
            </a:rPr>
            <a:t>Decreases libido</a:t>
          </a:r>
        </a:p>
      </dgm:t>
    </dgm:pt>
    <dgm:pt modelId="{CA5EBD9E-C936-4C5A-A78D-D256DEBC6B93}" type="parTrans" cxnId="{A702FB46-44EC-4B62-818D-2672653AF2C1}">
      <dgm:prSet/>
      <dgm:spPr/>
      <dgm:t>
        <a:bodyPr/>
        <a:lstStyle/>
        <a:p>
          <a:endParaRPr lang="en-US"/>
        </a:p>
      </dgm:t>
    </dgm:pt>
    <dgm:pt modelId="{C2424140-DE9F-4141-A79A-6F4291D9B0A1}" type="sibTrans" cxnId="{A702FB46-44EC-4B62-818D-2672653AF2C1}">
      <dgm:prSet/>
      <dgm:spPr/>
      <dgm:t>
        <a:bodyPr/>
        <a:lstStyle/>
        <a:p>
          <a:endParaRPr lang="en-US"/>
        </a:p>
      </dgm:t>
    </dgm:pt>
    <dgm:pt modelId="{0153F98E-2DC6-4155-9FF3-6D508E7A05A0}">
      <dgm:prSet/>
      <dgm:spPr/>
      <dgm:t>
        <a:bodyPr/>
        <a:lstStyle/>
        <a:p>
          <a:r>
            <a:rPr lang="en-US">
              <a:latin typeface="Calibri" panose="020F0502020204030204" pitchFamily="34" charset="0"/>
              <a:cs typeface="Calibri" panose="020F0502020204030204" pitchFamily="34" charset="0"/>
            </a:rPr>
            <a:t>Increases anxiety – typically after one year of use</a:t>
          </a:r>
        </a:p>
      </dgm:t>
    </dgm:pt>
    <dgm:pt modelId="{042C1CB1-E6E4-4E19-8BD7-89A2C447A931}" type="parTrans" cxnId="{D9C98924-6EDC-4902-BDD4-2D746663F272}">
      <dgm:prSet/>
      <dgm:spPr/>
      <dgm:t>
        <a:bodyPr/>
        <a:lstStyle/>
        <a:p>
          <a:endParaRPr lang="en-US"/>
        </a:p>
      </dgm:t>
    </dgm:pt>
    <dgm:pt modelId="{BBCB6FAF-86BC-42B8-A33A-0ABDC8AB0BB7}" type="sibTrans" cxnId="{D9C98924-6EDC-4902-BDD4-2D746663F272}">
      <dgm:prSet/>
      <dgm:spPr/>
      <dgm:t>
        <a:bodyPr/>
        <a:lstStyle/>
        <a:p>
          <a:endParaRPr lang="en-US"/>
        </a:p>
      </dgm:t>
    </dgm:pt>
    <dgm:pt modelId="{A52F1390-1EBF-4EF0-8CDF-5EB9C8B25CB4}">
      <dgm:prSet/>
      <dgm:spPr/>
      <dgm:t>
        <a:bodyPr/>
        <a:lstStyle/>
        <a:p>
          <a:r>
            <a:rPr lang="en-US">
              <a:latin typeface="Calibri" panose="020F0502020204030204" pitchFamily="34" charset="0"/>
              <a:cs typeface="Calibri" panose="020F0502020204030204" pitchFamily="34" charset="0"/>
            </a:rPr>
            <a:t>4X more likely to develop Major Depressive Disorder</a:t>
          </a:r>
        </a:p>
      </dgm:t>
    </dgm:pt>
    <dgm:pt modelId="{CDE656C2-00E0-4650-B72B-6D4BEADB81ED}" type="parTrans" cxnId="{B19494C6-1012-4ACF-BA8B-2921312280E3}">
      <dgm:prSet/>
      <dgm:spPr/>
      <dgm:t>
        <a:bodyPr/>
        <a:lstStyle/>
        <a:p>
          <a:endParaRPr lang="en-US"/>
        </a:p>
      </dgm:t>
    </dgm:pt>
    <dgm:pt modelId="{7DBA90DA-8625-46B0-B8E1-365C76A93BA0}" type="sibTrans" cxnId="{B19494C6-1012-4ACF-BA8B-2921312280E3}">
      <dgm:prSet/>
      <dgm:spPr/>
      <dgm:t>
        <a:bodyPr/>
        <a:lstStyle/>
        <a:p>
          <a:endParaRPr lang="en-US"/>
        </a:p>
      </dgm:t>
    </dgm:pt>
    <dgm:pt modelId="{B9C000E3-1AAC-4501-9784-7C082EAC492F}">
      <dgm:prSet/>
      <dgm:spPr/>
      <dgm:t>
        <a:bodyPr/>
        <a:lstStyle/>
        <a:p>
          <a:r>
            <a:rPr lang="en-US" dirty="0">
              <a:latin typeface="Calibri" panose="020F0502020204030204" pitchFamily="34" charset="0"/>
              <a:cs typeface="Calibri" panose="020F0502020204030204" pitchFamily="34" charset="0"/>
            </a:rPr>
            <a:t>4X more likely to develop a psychotic disorder such as schizophrenia</a:t>
          </a:r>
        </a:p>
      </dgm:t>
    </dgm:pt>
    <dgm:pt modelId="{87FBACCD-7A9F-4EBC-BEC3-D70C3420B4AE}" type="parTrans" cxnId="{71FCE878-FD01-4425-83D1-0A79F1AC7EBF}">
      <dgm:prSet/>
      <dgm:spPr/>
      <dgm:t>
        <a:bodyPr/>
        <a:lstStyle/>
        <a:p>
          <a:endParaRPr lang="en-US"/>
        </a:p>
      </dgm:t>
    </dgm:pt>
    <dgm:pt modelId="{2901D1EC-D1A3-469E-86CC-B5A961C1E006}" type="sibTrans" cxnId="{71FCE878-FD01-4425-83D1-0A79F1AC7EBF}">
      <dgm:prSet/>
      <dgm:spPr/>
      <dgm:t>
        <a:bodyPr/>
        <a:lstStyle/>
        <a:p>
          <a:endParaRPr lang="en-US"/>
        </a:p>
      </dgm:t>
    </dgm:pt>
    <dgm:pt modelId="{63E16787-0F63-44E6-B78B-05CFAEC3B441}" type="pres">
      <dgm:prSet presAssocID="{A60E9B28-4DA7-474E-B3F5-595EE1B7D81B}" presName="linear" presStyleCnt="0">
        <dgm:presLayoutVars>
          <dgm:animLvl val="lvl"/>
          <dgm:resizeHandles val="exact"/>
        </dgm:presLayoutVars>
      </dgm:prSet>
      <dgm:spPr/>
    </dgm:pt>
    <dgm:pt modelId="{84AEB19A-3B22-4A4B-99F8-EBF4BD22592D}" type="pres">
      <dgm:prSet presAssocID="{1338828E-E176-4EAE-B265-7C163DBEB877}" presName="parentText" presStyleLbl="node1" presStyleIdx="0" presStyleCnt="6">
        <dgm:presLayoutVars>
          <dgm:chMax val="0"/>
          <dgm:bulletEnabled val="1"/>
        </dgm:presLayoutVars>
      </dgm:prSet>
      <dgm:spPr/>
    </dgm:pt>
    <dgm:pt modelId="{AEB88026-5DC1-42E2-BB44-0334FAA1E571}" type="pres">
      <dgm:prSet presAssocID="{5462F1C1-43C2-4925-B39C-AD0AC26363E0}" presName="spacer" presStyleCnt="0"/>
      <dgm:spPr/>
    </dgm:pt>
    <dgm:pt modelId="{DF7CD1DE-21B5-4A4B-931F-1897B661AA25}" type="pres">
      <dgm:prSet presAssocID="{327170C1-7CC2-49AF-9366-3D3C348E5211}" presName="parentText" presStyleLbl="node1" presStyleIdx="1" presStyleCnt="6" custLinFactNeighborX="403">
        <dgm:presLayoutVars>
          <dgm:chMax val="0"/>
          <dgm:bulletEnabled val="1"/>
        </dgm:presLayoutVars>
      </dgm:prSet>
      <dgm:spPr/>
    </dgm:pt>
    <dgm:pt modelId="{615CA171-B130-42E8-8449-B8A7F83B7585}" type="pres">
      <dgm:prSet presAssocID="{06D1CA91-8ECC-4654-A05C-71D4F69C1165}" presName="spacer" presStyleCnt="0"/>
      <dgm:spPr/>
    </dgm:pt>
    <dgm:pt modelId="{B5418C34-7612-4730-9BAA-176D5FC914DF}" type="pres">
      <dgm:prSet presAssocID="{BA83804A-49AE-4580-A8CD-895F5C7B6A9F}" presName="parentText" presStyleLbl="node1" presStyleIdx="2" presStyleCnt="6" custLinFactNeighborX="54" custLinFactNeighborY="-20503">
        <dgm:presLayoutVars>
          <dgm:chMax val="0"/>
          <dgm:bulletEnabled val="1"/>
        </dgm:presLayoutVars>
      </dgm:prSet>
      <dgm:spPr/>
    </dgm:pt>
    <dgm:pt modelId="{C0FD08DC-D936-4248-B430-39914C9C81EF}" type="pres">
      <dgm:prSet presAssocID="{C2424140-DE9F-4141-A79A-6F4291D9B0A1}" presName="spacer" presStyleCnt="0"/>
      <dgm:spPr/>
    </dgm:pt>
    <dgm:pt modelId="{64ADAB11-BB7C-4853-9A80-BECDE9580EF6}" type="pres">
      <dgm:prSet presAssocID="{0153F98E-2DC6-4155-9FF3-6D508E7A05A0}" presName="parentText" presStyleLbl="node1" presStyleIdx="3" presStyleCnt="6">
        <dgm:presLayoutVars>
          <dgm:chMax val="0"/>
          <dgm:bulletEnabled val="1"/>
        </dgm:presLayoutVars>
      </dgm:prSet>
      <dgm:spPr/>
    </dgm:pt>
    <dgm:pt modelId="{3A698E1F-678D-401A-A969-F2478E6161A2}" type="pres">
      <dgm:prSet presAssocID="{BBCB6FAF-86BC-42B8-A33A-0ABDC8AB0BB7}" presName="spacer" presStyleCnt="0"/>
      <dgm:spPr/>
    </dgm:pt>
    <dgm:pt modelId="{9738613B-3966-457F-BB34-F63DECF813BD}" type="pres">
      <dgm:prSet presAssocID="{A52F1390-1EBF-4EF0-8CDF-5EB9C8B25CB4}" presName="parentText" presStyleLbl="node1" presStyleIdx="4" presStyleCnt="6">
        <dgm:presLayoutVars>
          <dgm:chMax val="0"/>
          <dgm:bulletEnabled val="1"/>
        </dgm:presLayoutVars>
      </dgm:prSet>
      <dgm:spPr/>
    </dgm:pt>
    <dgm:pt modelId="{AA37069C-3B69-48BB-AC67-D2B378AACEC2}" type="pres">
      <dgm:prSet presAssocID="{7DBA90DA-8625-46B0-B8E1-365C76A93BA0}" presName="spacer" presStyleCnt="0"/>
      <dgm:spPr/>
    </dgm:pt>
    <dgm:pt modelId="{0D79EE63-E928-476C-A999-5331B3391EBD}" type="pres">
      <dgm:prSet presAssocID="{B9C000E3-1AAC-4501-9784-7C082EAC492F}" presName="parentText" presStyleLbl="node1" presStyleIdx="5" presStyleCnt="6">
        <dgm:presLayoutVars>
          <dgm:chMax val="0"/>
          <dgm:bulletEnabled val="1"/>
        </dgm:presLayoutVars>
      </dgm:prSet>
      <dgm:spPr/>
    </dgm:pt>
  </dgm:ptLst>
  <dgm:cxnLst>
    <dgm:cxn modelId="{E7E3700E-B8B8-4CF9-A157-131BDB5E9B7D}" type="presOf" srcId="{BA83804A-49AE-4580-A8CD-895F5C7B6A9F}" destId="{B5418C34-7612-4730-9BAA-176D5FC914DF}" srcOrd="0" destOrd="0" presId="urn:microsoft.com/office/officeart/2005/8/layout/vList2"/>
    <dgm:cxn modelId="{1453671D-1CCF-48E3-B647-0611BC6E0EE6}" type="presOf" srcId="{327170C1-7CC2-49AF-9366-3D3C348E5211}" destId="{DF7CD1DE-21B5-4A4B-931F-1897B661AA25}" srcOrd="0" destOrd="0" presId="urn:microsoft.com/office/officeart/2005/8/layout/vList2"/>
    <dgm:cxn modelId="{D9C98924-6EDC-4902-BDD4-2D746663F272}" srcId="{A60E9B28-4DA7-474E-B3F5-595EE1B7D81B}" destId="{0153F98E-2DC6-4155-9FF3-6D508E7A05A0}" srcOrd="3" destOrd="0" parTransId="{042C1CB1-E6E4-4E19-8BD7-89A2C447A931}" sibTransId="{BBCB6FAF-86BC-42B8-A33A-0ABDC8AB0BB7}"/>
    <dgm:cxn modelId="{ACBACC3D-3970-4BC8-8FDF-42223892BDD8}" type="presOf" srcId="{1338828E-E176-4EAE-B265-7C163DBEB877}" destId="{84AEB19A-3B22-4A4B-99F8-EBF4BD22592D}" srcOrd="0" destOrd="0" presId="urn:microsoft.com/office/officeart/2005/8/layout/vList2"/>
    <dgm:cxn modelId="{A702FB46-44EC-4B62-818D-2672653AF2C1}" srcId="{A60E9B28-4DA7-474E-B3F5-595EE1B7D81B}" destId="{BA83804A-49AE-4580-A8CD-895F5C7B6A9F}" srcOrd="2" destOrd="0" parTransId="{CA5EBD9E-C936-4C5A-A78D-D256DEBC6B93}" sibTransId="{C2424140-DE9F-4141-A79A-6F4291D9B0A1}"/>
    <dgm:cxn modelId="{71FCE878-FD01-4425-83D1-0A79F1AC7EBF}" srcId="{A60E9B28-4DA7-474E-B3F5-595EE1B7D81B}" destId="{B9C000E3-1AAC-4501-9784-7C082EAC492F}" srcOrd="5" destOrd="0" parTransId="{87FBACCD-7A9F-4EBC-BEC3-D70C3420B4AE}" sibTransId="{2901D1EC-D1A3-469E-86CC-B5A961C1E006}"/>
    <dgm:cxn modelId="{494FA47C-4D58-4F91-AEA5-37996D8FC108}" srcId="{A60E9B28-4DA7-474E-B3F5-595EE1B7D81B}" destId="{327170C1-7CC2-49AF-9366-3D3C348E5211}" srcOrd="1" destOrd="0" parTransId="{91101A2C-766D-4EE5-8A26-2AF120529D9B}" sibTransId="{06D1CA91-8ECC-4654-A05C-71D4F69C1165}"/>
    <dgm:cxn modelId="{E346BD8B-61B6-441D-93B0-7DADD54CD0E5}" type="presOf" srcId="{A52F1390-1EBF-4EF0-8CDF-5EB9C8B25CB4}" destId="{9738613B-3966-457F-BB34-F63DECF813BD}" srcOrd="0" destOrd="0" presId="urn:microsoft.com/office/officeart/2005/8/layout/vList2"/>
    <dgm:cxn modelId="{C08865B6-34A0-4D58-A123-2013CB386635}" srcId="{A60E9B28-4DA7-474E-B3F5-595EE1B7D81B}" destId="{1338828E-E176-4EAE-B265-7C163DBEB877}" srcOrd="0" destOrd="0" parTransId="{D637DF4C-8D1B-4FC9-B864-501A1B154A0F}" sibTransId="{5462F1C1-43C2-4925-B39C-AD0AC26363E0}"/>
    <dgm:cxn modelId="{B19494C6-1012-4ACF-BA8B-2921312280E3}" srcId="{A60E9B28-4DA7-474E-B3F5-595EE1B7D81B}" destId="{A52F1390-1EBF-4EF0-8CDF-5EB9C8B25CB4}" srcOrd="4" destOrd="0" parTransId="{CDE656C2-00E0-4650-B72B-6D4BEADB81ED}" sibTransId="{7DBA90DA-8625-46B0-B8E1-365C76A93BA0}"/>
    <dgm:cxn modelId="{91BF41DE-782D-4BC8-ADBC-D7898C8BD675}" type="presOf" srcId="{A60E9B28-4DA7-474E-B3F5-595EE1B7D81B}" destId="{63E16787-0F63-44E6-B78B-05CFAEC3B441}" srcOrd="0" destOrd="0" presId="urn:microsoft.com/office/officeart/2005/8/layout/vList2"/>
    <dgm:cxn modelId="{94CC46EB-610A-4F04-AD8D-CD93787592C2}" type="presOf" srcId="{B9C000E3-1AAC-4501-9784-7C082EAC492F}" destId="{0D79EE63-E928-476C-A999-5331B3391EBD}" srcOrd="0" destOrd="0" presId="urn:microsoft.com/office/officeart/2005/8/layout/vList2"/>
    <dgm:cxn modelId="{8BEF4CEB-6109-4CCE-9C48-7BDD36BA9830}" type="presOf" srcId="{0153F98E-2DC6-4155-9FF3-6D508E7A05A0}" destId="{64ADAB11-BB7C-4853-9A80-BECDE9580EF6}" srcOrd="0" destOrd="0" presId="urn:microsoft.com/office/officeart/2005/8/layout/vList2"/>
    <dgm:cxn modelId="{5018E61C-8148-4328-BF2A-F9C03622822E}" type="presParOf" srcId="{63E16787-0F63-44E6-B78B-05CFAEC3B441}" destId="{84AEB19A-3B22-4A4B-99F8-EBF4BD22592D}" srcOrd="0" destOrd="0" presId="urn:microsoft.com/office/officeart/2005/8/layout/vList2"/>
    <dgm:cxn modelId="{18313FF9-26F3-4D31-9ACB-527F76560F89}" type="presParOf" srcId="{63E16787-0F63-44E6-B78B-05CFAEC3B441}" destId="{AEB88026-5DC1-42E2-BB44-0334FAA1E571}" srcOrd="1" destOrd="0" presId="urn:microsoft.com/office/officeart/2005/8/layout/vList2"/>
    <dgm:cxn modelId="{29A98B79-7C8D-4DA1-BD99-757765F85BB2}" type="presParOf" srcId="{63E16787-0F63-44E6-B78B-05CFAEC3B441}" destId="{DF7CD1DE-21B5-4A4B-931F-1897B661AA25}" srcOrd="2" destOrd="0" presId="urn:microsoft.com/office/officeart/2005/8/layout/vList2"/>
    <dgm:cxn modelId="{CB73341F-C2BD-429D-80FF-55D161D6C65A}" type="presParOf" srcId="{63E16787-0F63-44E6-B78B-05CFAEC3B441}" destId="{615CA171-B130-42E8-8449-B8A7F83B7585}" srcOrd="3" destOrd="0" presId="urn:microsoft.com/office/officeart/2005/8/layout/vList2"/>
    <dgm:cxn modelId="{4F72E625-3999-40E7-B43D-E956A8F218AB}" type="presParOf" srcId="{63E16787-0F63-44E6-B78B-05CFAEC3B441}" destId="{B5418C34-7612-4730-9BAA-176D5FC914DF}" srcOrd="4" destOrd="0" presId="urn:microsoft.com/office/officeart/2005/8/layout/vList2"/>
    <dgm:cxn modelId="{59F6CC4A-8694-459A-ADA0-0F235B9B08E4}" type="presParOf" srcId="{63E16787-0F63-44E6-B78B-05CFAEC3B441}" destId="{C0FD08DC-D936-4248-B430-39914C9C81EF}" srcOrd="5" destOrd="0" presId="urn:microsoft.com/office/officeart/2005/8/layout/vList2"/>
    <dgm:cxn modelId="{3FBC48A5-7177-4D9B-BCF5-C2FAE69FFB4E}" type="presParOf" srcId="{63E16787-0F63-44E6-B78B-05CFAEC3B441}" destId="{64ADAB11-BB7C-4853-9A80-BECDE9580EF6}" srcOrd="6" destOrd="0" presId="urn:microsoft.com/office/officeart/2005/8/layout/vList2"/>
    <dgm:cxn modelId="{258CA5B2-A9A5-405E-8877-41E37014C711}" type="presParOf" srcId="{63E16787-0F63-44E6-B78B-05CFAEC3B441}" destId="{3A698E1F-678D-401A-A969-F2478E6161A2}" srcOrd="7" destOrd="0" presId="urn:microsoft.com/office/officeart/2005/8/layout/vList2"/>
    <dgm:cxn modelId="{587CAA35-EBF6-4FAD-9209-A3D048A80105}" type="presParOf" srcId="{63E16787-0F63-44E6-B78B-05CFAEC3B441}" destId="{9738613B-3966-457F-BB34-F63DECF813BD}" srcOrd="8" destOrd="0" presId="urn:microsoft.com/office/officeart/2005/8/layout/vList2"/>
    <dgm:cxn modelId="{115695B1-1DA1-48EF-8A0B-46F92B347009}" type="presParOf" srcId="{63E16787-0F63-44E6-B78B-05CFAEC3B441}" destId="{AA37069C-3B69-48BB-AC67-D2B378AACEC2}" srcOrd="9" destOrd="0" presId="urn:microsoft.com/office/officeart/2005/8/layout/vList2"/>
    <dgm:cxn modelId="{C6128044-495E-40A1-8DA1-CDBE541EA8D3}" type="presParOf" srcId="{63E16787-0F63-44E6-B78B-05CFAEC3B441}" destId="{0D79EE63-E928-476C-A999-5331B3391EBD}"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26865-430C-49D0-9423-ECBA95914F1E}">
      <dsp:nvSpPr>
        <dsp:cNvPr id="0" name=""/>
        <dsp:cNvSpPr/>
      </dsp:nvSpPr>
      <dsp:spPr>
        <a:xfrm>
          <a:off x="0" y="29412"/>
          <a:ext cx="8970102" cy="10998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latin typeface="Calibri" panose="020F0502020204030204" pitchFamily="34" charset="0"/>
              <a:cs typeface="Calibri" panose="020F0502020204030204" pitchFamily="34" charset="0"/>
            </a:rPr>
            <a:t>Decreases gray matter in the prefrontal cortex – this may not be recoverable and is more problematic in children/teens as the brain is still developing. </a:t>
          </a:r>
          <a:endParaRPr lang="en-US" sz="2000" kern="1200" dirty="0">
            <a:latin typeface="Calibri" panose="020F0502020204030204" pitchFamily="34" charset="0"/>
            <a:cs typeface="Calibri" panose="020F0502020204030204" pitchFamily="34" charset="0"/>
          </a:endParaRPr>
        </a:p>
      </dsp:txBody>
      <dsp:txXfrm>
        <a:off x="53688" y="83100"/>
        <a:ext cx="8862726" cy="992424"/>
      </dsp:txXfrm>
    </dsp:sp>
    <dsp:sp modelId="{26AE9910-235D-470C-999C-157B6B87A713}">
      <dsp:nvSpPr>
        <dsp:cNvPr id="0" name=""/>
        <dsp:cNvSpPr/>
      </dsp:nvSpPr>
      <dsp:spPr>
        <a:xfrm>
          <a:off x="0" y="1264572"/>
          <a:ext cx="8970102" cy="10998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latin typeface="Calibri" panose="020F0502020204030204" pitchFamily="34" charset="0"/>
              <a:cs typeface="Calibri" panose="020F0502020204030204" pitchFamily="34" charset="0"/>
            </a:rPr>
            <a:t>When smoked or vaped, e</a:t>
          </a:r>
          <a:r>
            <a:rPr lang="en-US" sz="2000" b="0" i="0" kern="1200">
              <a:latin typeface="Calibri" panose="020F0502020204030204" pitchFamily="34" charset="0"/>
              <a:cs typeface="Calibri" panose="020F0502020204030204" pitchFamily="34" charset="0"/>
            </a:rPr>
            <a:t>ndothelial cells which </a:t>
          </a:r>
          <a:r>
            <a:rPr lang="en-US" sz="2000" i="0" kern="1200">
              <a:latin typeface="Calibri" panose="020F0502020204030204" pitchFamily="34" charset="0"/>
              <a:cs typeface="Calibri" panose="020F0502020204030204" pitchFamily="34" charset="0"/>
            </a:rPr>
            <a:t>form the inner lining of a blood vessel and provide an anticoagulant barrier between the vessel wall and blood are damaged which significantly increases the risk of stroke.</a:t>
          </a:r>
          <a:endParaRPr lang="en-US" sz="2000" kern="1200">
            <a:latin typeface="Calibri" panose="020F0502020204030204" pitchFamily="34" charset="0"/>
            <a:cs typeface="Calibri" panose="020F0502020204030204" pitchFamily="34" charset="0"/>
          </a:endParaRPr>
        </a:p>
      </dsp:txBody>
      <dsp:txXfrm>
        <a:off x="53688" y="1318260"/>
        <a:ext cx="8862726" cy="992424"/>
      </dsp:txXfrm>
    </dsp:sp>
    <dsp:sp modelId="{190642B6-24FD-480E-ADBC-C99CDDA69499}">
      <dsp:nvSpPr>
        <dsp:cNvPr id="0" name=""/>
        <dsp:cNvSpPr/>
      </dsp:nvSpPr>
      <dsp:spPr>
        <a:xfrm>
          <a:off x="0" y="2499732"/>
          <a:ext cx="8970102" cy="109980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latin typeface="Calibri" panose="020F0502020204030204" pitchFamily="34" charset="0"/>
              <a:cs typeface="Calibri" panose="020F0502020204030204" pitchFamily="34" charset="0"/>
            </a:rPr>
            <a:t>The brain down-regulates CB1 receptors (tolerance) so more is needed to achieve the same effect.</a:t>
          </a:r>
          <a:endParaRPr lang="en-US" sz="2000" kern="1200" dirty="0">
            <a:latin typeface="Calibri" panose="020F0502020204030204" pitchFamily="34" charset="0"/>
            <a:cs typeface="Calibri" panose="020F0502020204030204" pitchFamily="34" charset="0"/>
          </a:endParaRPr>
        </a:p>
      </dsp:txBody>
      <dsp:txXfrm>
        <a:off x="53688" y="2553420"/>
        <a:ext cx="8862726" cy="992424"/>
      </dsp:txXfrm>
    </dsp:sp>
    <dsp:sp modelId="{1C703EBF-8418-4C4A-89DE-E32F6E046E5F}">
      <dsp:nvSpPr>
        <dsp:cNvPr id="0" name=""/>
        <dsp:cNvSpPr/>
      </dsp:nvSpPr>
      <dsp:spPr>
        <a:xfrm>
          <a:off x="0" y="3734892"/>
          <a:ext cx="8970102" cy="10998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latin typeface="Calibri" panose="020F0502020204030204" pitchFamily="34" charset="0"/>
              <a:cs typeface="Calibri" panose="020F0502020204030204" pitchFamily="34" charset="0"/>
            </a:rPr>
            <a:t>IQ decreased by an average of 8 points when you start as a teen.</a:t>
          </a:r>
        </a:p>
      </dsp:txBody>
      <dsp:txXfrm>
        <a:off x="53688" y="3788580"/>
        <a:ext cx="8862726" cy="9924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AEB19A-3B22-4A4B-99F8-EBF4BD22592D}">
      <dsp:nvSpPr>
        <dsp:cNvPr id="0" name=""/>
        <dsp:cNvSpPr/>
      </dsp:nvSpPr>
      <dsp:spPr>
        <a:xfrm>
          <a:off x="0" y="86181"/>
          <a:ext cx="7590097" cy="91367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latin typeface="Calibri" panose="020F0502020204030204" pitchFamily="34" charset="0"/>
              <a:cs typeface="Calibri" panose="020F0502020204030204" pitchFamily="34" charset="0"/>
            </a:rPr>
            <a:t>Decreases testosterone levels</a:t>
          </a:r>
        </a:p>
      </dsp:txBody>
      <dsp:txXfrm>
        <a:off x="44602" y="130783"/>
        <a:ext cx="7500893" cy="824474"/>
      </dsp:txXfrm>
    </dsp:sp>
    <dsp:sp modelId="{DF7CD1DE-21B5-4A4B-931F-1897B661AA25}">
      <dsp:nvSpPr>
        <dsp:cNvPr id="0" name=""/>
        <dsp:cNvSpPr/>
      </dsp:nvSpPr>
      <dsp:spPr>
        <a:xfrm>
          <a:off x="0" y="1066100"/>
          <a:ext cx="7590097" cy="913678"/>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Increases gynecomastia (breast tissue in males)</a:t>
          </a:r>
        </a:p>
      </dsp:txBody>
      <dsp:txXfrm>
        <a:off x="44602" y="1110702"/>
        <a:ext cx="7500893" cy="824474"/>
      </dsp:txXfrm>
    </dsp:sp>
    <dsp:sp modelId="{B5418C34-7612-4730-9BAA-176D5FC914DF}">
      <dsp:nvSpPr>
        <dsp:cNvPr id="0" name=""/>
        <dsp:cNvSpPr/>
      </dsp:nvSpPr>
      <dsp:spPr>
        <a:xfrm>
          <a:off x="0" y="2032437"/>
          <a:ext cx="7590097" cy="913678"/>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Decreases libido</a:t>
          </a:r>
        </a:p>
      </dsp:txBody>
      <dsp:txXfrm>
        <a:off x="44602" y="2077039"/>
        <a:ext cx="7500893" cy="824474"/>
      </dsp:txXfrm>
    </dsp:sp>
    <dsp:sp modelId="{64ADAB11-BB7C-4853-9A80-BECDE9580EF6}">
      <dsp:nvSpPr>
        <dsp:cNvPr id="0" name=""/>
        <dsp:cNvSpPr/>
      </dsp:nvSpPr>
      <dsp:spPr>
        <a:xfrm>
          <a:off x="0" y="3025937"/>
          <a:ext cx="7590097" cy="91367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latin typeface="Calibri" panose="020F0502020204030204" pitchFamily="34" charset="0"/>
              <a:cs typeface="Calibri" panose="020F0502020204030204" pitchFamily="34" charset="0"/>
            </a:rPr>
            <a:t>Increases anxiety – typically after one year of use</a:t>
          </a:r>
        </a:p>
      </dsp:txBody>
      <dsp:txXfrm>
        <a:off x="44602" y="3070539"/>
        <a:ext cx="7500893" cy="824474"/>
      </dsp:txXfrm>
    </dsp:sp>
    <dsp:sp modelId="{9738613B-3966-457F-BB34-F63DECF813BD}">
      <dsp:nvSpPr>
        <dsp:cNvPr id="0" name=""/>
        <dsp:cNvSpPr/>
      </dsp:nvSpPr>
      <dsp:spPr>
        <a:xfrm>
          <a:off x="0" y="4005856"/>
          <a:ext cx="7590097" cy="913678"/>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latin typeface="Calibri" panose="020F0502020204030204" pitchFamily="34" charset="0"/>
              <a:cs typeface="Calibri" panose="020F0502020204030204" pitchFamily="34" charset="0"/>
            </a:rPr>
            <a:t>4X more likely to develop Major Depressive Disorder</a:t>
          </a:r>
        </a:p>
      </dsp:txBody>
      <dsp:txXfrm>
        <a:off x="44602" y="4050458"/>
        <a:ext cx="7500893" cy="824474"/>
      </dsp:txXfrm>
    </dsp:sp>
    <dsp:sp modelId="{0D79EE63-E928-476C-A999-5331B3391EBD}">
      <dsp:nvSpPr>
        <dsp:cNvPr id="0" name=""/>
        <dsp:cNvSpPr/>
      </dsp:nvSpPr>
      <dsp:spPr>
        <a:xfrm>
          <a:off x="0" y="4985774"/>
          <a:ext cx="7590097" cy="91367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4X more likely to develop a psychotic disorder such as schizophrenia</a:t>
          </a:r>
        </a:p>
      </dsp:txBody>
      <dsp:txXfrm>
        <a:off x="44602" y="5030376"/>
        <a:ext cx="7500893" cy="82447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30428-19CF-C322-ABE8-3584C24AD4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F3E9E4-7FA5-FF02-7968-D3E38C6E0D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8A6531-D1F2-CDFE-188E-6B83B9C51BDB}"/>
              </a:ext>
            </a:extLst>
          </p:cNvPr>
          <p:cNvSpPr>
            <a:spLocks noGrp="1"/>
          </p:cNvSpPr>
          <p:nvPr>
            <p:ph type="dt" sz="half" idx="10"/>
          </p:nvPr>
        </p:nvSpPr>
        <p:spPr/>
        <p:txBody>
          <a:bodyPr/>
          <a:lstStyle/>
          <a:p>
            <a:fld id="{72D1B3E3-9353-464D-A11F-1D5C816B42F6}" type="datetimeFigureOut">
              <a:rPr lang="en-US" smtClean="0"/>
              <a:t>12/17/2023</a:t>
            </a:fld>
            <a:endParaRPr lang="en-US"/>
          </a:p>
        </p:txBody>
      </p:sp>
      <p:sp>
        <p:nvSpPr>
          <p:cNvPr id="5" name="Footer Placeholder 4">
            <a:extLst>
              <a:ext uri="{FF2B5EF4-FFF2-40B4-BE49-F238E27FC236}">
                <a16:creationId xmlns:a16="http://schemas.microsoft.com/office/drawing/2014/main" id="{F39134DA-2F1D-8D7B-93F3-C1F585F3B7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A5AAE3-26F9-81CD-B359-1A5EAEE76BB7}"/>
              </a:ext>
            </a:extLst>
          </p:cNvPr>
          <p:cNvSpPr>
            <a:spLocks noGrp="1"/>
          </p:cNvSpPr>
          <p:nvPr>
            <p:ph type="sldNum" sz="quarter" idx="12"/>
          </p:nvPr>
        </p:nvSpPr>
        <p:spPr/>
        <p:txBody>
          <a:bodyPr/>
          <a:lstStyle/>
          <a:p>
            <a:fld id="{AA1CA815-BECE-469A-BF49-0A6457C36839}" type="slidenum">
              <a:rPr lang="en-US" smtClean="0"/>
              <a:t>‹#›</a:t>
            </a:fld>
            <a:endParaRPr lang="en-US"/>
          </a:p>
        </p:txBody>
      </p:sp>
    </p:spTree>
    <p:extLst>
      <p:ext uri="{BB962C8B-B14F-4D97-AF65-F5344CB8AC3E}">
        <p14:creationId xmlns:p14="http://schemas.microsoft.com/office/powerpoint/2010/main" val="3643677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0F8D2-555B-6EC5-FEF7-63336F21F4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1039F7-61A0-4C8E-BADD-0301DFF459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B1371C-18BF-01C8-D9D4-ACC1150271E6}"/>
              </a:ext>
            </a:extLst>
          </p:cNvPr>
          <p:cNvSpPr>
            <a:spLocks noGrp="1"/>
          </p:cNvSpPr>
          <p:nvPr>
            <p:ph type="dt" sz="half" idx="10"/>
          </p:nvPr>
        </p:nvSpPr>
        <p:spPr/>
        <p:txBody>
          <a:bodyPr/>
          <a:lstStyle/>
          <a:p>
            <a:fld id="{72D1B3E3-9353-464D-A11F-1D5C816B42F6}" type="datetimeFigureOut">
              <a:rPr lang="en-US" smtClean="0"/>
              <a:t>12/17/2023</a:t>
            </a:fld>
            <a:endParaRPr lang="en-US"/>
          </a:p>
        </p:txBody>
      </p:sp>
      <p:sp>
        <p:nvSpPr>
          <p:cNvPr id="5" name="Footer Placeholder 4">
            <a:extLst>
              <a:ext uri="{FF2B5EF4-FFF2-40B4-BE49-F238E27FC236}">
                <a16:creationId xmlns:a16="http://schemas.microsoft.com/office/drawing/2014/main" id="{1F8AA994-F9C8-EDE9-BB3B-7A5060369D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A29004-9576-AB01-43B5-4B26A566260B}"/>
              </a:ext>
            </a:extLst>
          </p:cNvPr>
          <p:cNvSpPr>
            <a:spLocks noGrp="1"/>
          </p:cNvSpPr>
          <p:nvPr>
            <p:ph type="sldNum" sz="quarter" idx="12"/>
          </p:nvPr>
        </p:nvSpPr>
        <p:spPr/>
        <p:txBody>
          <a:bodyPr/>
          <a:lstStyle/>
          <a:p>
            <a:fld id="{AA1CA815-BECE-469A-BF49-0A6457C36839}" type="slidenum">
              <a:rPr lang="en-US" smtClean="0"/>
              <a:t>‹#›</a:t>
            </a:fld>
            <a:endParaRPr lang="en-US"/>
          </a:p>
        </p:txBody>
      </p:sp>
    </p:spTree>
    <p:extLst>
      <p:ext uri="{BB962C8B-B14F-4D97-AF65-F5344CB8AC3E}">
        <p14:creationId xmlns:p14="http://schemas.microsoft.com/office/powerpoint/2010/main" val="3687668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B8724E-5CC7-984A-DEBF-43FED59EA6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E4A226-520E-17C0-0C29-B0EFC0EAFC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169029-0E47-40D0-C6A9-E574117BCF4A}"/>
              </a:ext>
            </a:extLst>
          </p:cNvPr>
          <p:cNvSpPr>
            <a:spLocks noGrp="1"/>
          </p:cNvSpPr>
          <p:nvPr>
            <p:ph type="dt" sz="half" idx="10"/>
          </p:nvPr>
        </p:nvSpPr>
        <p:spPr/>
        <p:txBody>
          <a:bodyPr/>
          <a:lstStyle/>
          <a:p>
            <a:fld id="{72D1B3E3-9353-464D-A11F-1D5C816B42F6}" type="datetimeFigureOut">
              <a:rPr lang="en-US" smtClean="0"/>
              <a:t>12/17/2023</a:t>
            </a:fld>
            <a:endParaRPr lang="en-US"/>
          </a:p>
        </p:txBody>
      </p:sp>
      <p:sp>
        <p:nvSpPr>
          <p:cNvPr id="5" name="Footer Placeholder 4">
            <a:extLst>
              <a:ext uri="{FF2B5EF4-FFF2-40B4-BE49-F238E27FC236}">
                <a16:creationId xmlns:a16="http://schemas.microsoft.com/office/drawing/2014/main" id="{A5A62187-CBC6-5276-433C-3CD1F80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B695CA-FCCB-DD88-0495-E168314EB8FC}"/>
              </a:ext>
            </a:extLst>
          </p:cNvPr>
          <p:cNvSpPr>
            <a:spLocks noGrp="1"/>
          </p:cNvSpPr>
          <p:nvPr>
            <p:ph type="sldNum" sz="quarter" idx="12"/>
          </p:nvPr>
        </p:nvSpPr>
        <p:spPr/>
        <p:txBody>
          <a:bodyPr/>
          <a:lstStyle/>
          <a:p>
            <a:fld id="{AA1CA815-BECE-469A-BF49-0A6457C36839}" type="slidenum">
              <a:rPr lang="en-US" smtClean="0"/>
              <a:t>‹#›</a:t>
            </a:fld>
            <a:endParaRPr lang="en-US"/>
          </a:p>
        </p:txBody>
      </p:sp>
    </p:spTree>
    <p:extLst>
      <p:ext uri="{BB962C8B-B14F-4D97-AF65-F5344CB8AC3E}">
        <p14:creationId xmlns:p14="http://schemas.microsoft.com/office/powerpoint/2010/main" val="1652870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D1B3E3-9353-464D-A11F-1D5C816B42F6}" type="datetimeFigureOut">
              <a:rPr lang="en-US" smtClean="0"/>
              <a:t>12/17/2023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31812" y="3244139"/>
            <a:ext cx="779767" cy="365125"/>
          </a:xfrm>
        </p:spPr>
        <p:txBody>
          <a:bodyPr/>
          <a:lstStyle/>
          <a:p>
            <a:fld id="{AA1CA815-BECE-469A-BF49-0A6457C36839}" type="slidenum">
              <a:rPr lang="en-US" smtClean="0"/>
              <a:t>‹#›</a:t>
            </a:fld>
            <a:endParaRPr lang="en-US"/>
          </a:p>
        </p:txBody>
      </p:sp>
    </p:spTree>
    <p:extLst>
      <p:ext uri="{BB962C8B-B14F-4D97-AF65-F5344CB8AC3E}">
        <p14:creationId xmlns:p14="http://schemas.microsoft.com/office/powerpoint/2010/main" val="3463333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9B72D-BBCD-176F-F5D3-D85D2B6448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E29DB5-1E2E-1323-3332-8BCF7BD4CB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87F003-83AD-CCC6-54F7-FF1F5BD4DADB}"/>
              </a:ext>
            </a:extLst>
          </p:cNvPr>
          <p:cNvSpPr>
            <a:spLocks noGrp="1"/>
          </p:cNvSpPr>
          <p:nvPr>
            <p:ph type="dt" sz="half" idx="10"/>
          </p:nvPr>
        </p:nvSpPr>
        <p:spPr/>
        <p:txBody>
          <a:bodyPr/>
          <a:lstStyle/>
          <a:p>
            <a:fld id="{72D1B3E3-9353-464D-A11F-1D5C816B42F6}" type="datetimeFigureOut">
              <a:rPr lang="en-US" smtClean="0"/>
              <a:t>12/17/2023</a:t>
            </a:fld>
            <a:endParaRPr lang="en-US"/>
          </a:p>
        </p:txBody>
      </p:sp>
      <p:sp>
        <p:nvSpPr>
          <p:cNvPr id="5" name="Footer Placeholder 4">
            <a:extLst>
              <a:ext uri="{FF2B5EF4-FFF2-40B4-BE49-F238E27FC236}">
                <a16:creationId xmlns:a16="http://schemas.microsoft.com/office/drawing/2014/main" id="{1040BD3B-9BCA-59A8-9E7A-EFFCAA5B88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01C2A1-1295-844D-4A2F-30072DB69DC4}"/>
              </a:ext>
            </a:extLst>
          </p:cNvPr>
          <p:cNvSpPr>
            <a:spLocks noGrp="1"/>
          </p:cNvSpPr>
          <p:nvPr>
            <p:ph type="sldNum" sz="quarter" idx="12"/>
          </p:nvPr>
        </p:nvSpPr>
        <p:spPr/>
        <p:txBody>
          <a:bodyPr/>
          <a:lstStyle/>
          <a:p>
            <a:fld id="{AA1CA815-BECE-469A-BF49-0A6457C36839}" type="slidenum">
              <a:rPr lang="en-US" smtClean="0"/>
              <a:t>‹#›</a:t>
            </a:fld>
            <a:endParaRPr lang="en-US"/>
          </a:p>
        </p:txBody>
      </p:sp>
    </p:spTree>
    <p:extLst>
      <p:ext uri="{BB962C8B-B14F-4D97-AF65-F5344CB8AC3E}">
        <p14:creationId xmlns:p14="http://schemas.microsoft.com/office/powerpoint/2010/main" val="1887182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4A5CC-F9EA-BDE3-118B-A482F7B65A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6C9595-4B5D-EB48-03D0-ACF9A47CD9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AB0452-46F0-2880-CD1C-83EC917E4D4B}"/>
              </a:ext>
            </a:extLst>
          </p:cNvPr>
          <p:cNvSpPr>
            <a:spLocks noGrp="1"/>
          </p:cNvSpPr>
          <p:nvPr>
            <p:ph type="dt" sz="half" idx="10"/>
          </p:nvPr>
        </p:nvSpPr>
        <p:spPr/>
        <p:txBody>
          <a:bodyPr/>
          <a:lstStyle/>
          <a:p>
            <a:fld id="{72D1B3E3-9353-464D-A11F-1D5C816B42F6}" type="datetimeFigureOut">
              <a:rPr lang="en-US" smtClean="0"/>
              <a:t>12/17/2023</a:t>
            </a:fld>
            <a:endParaRPr lang="en-US"/>
          </a:p>
        </p:txBody>
      </p:sp>
      <p:sp>
        <p:nvSpPr>
          <p:cNvPr id="5" name="Footer Placeholder 4">
            <a:extLst>
              <a:ext uri="{FF2B5EF4-FFF2-40B4-BE49-F238E27FC236}">
                <a16:creationId xmlns:a16="http://schemas.microsoft.com/office/drawing/2014/main" id="{578BCD09-B114-3D5B-6266-786B64948B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D2C418-17BF-9EBA-69B9-173FAE095801}"/>
              </a:ext>
            </a:extLst>
          </p:cNvPr>
          <p:cNvSpPr>
            <a:spLocks noGrp="1"/>
          </p:cNvSpPr>
          <p:nvPr>
            <p:ph type="sldNum" sz="quarter" idx="12"/>
          </p:nvPr>
        </p:nvSpPr>
        <p:spPr/>
        <p:txBody>
          <a:bodyPr/>
          <a:lstStyle/>
          <a:p>
            <a:fld id="{AA1CA815-BECE-469A-BF49-0A6457C36839}" type="slidenum">
              <a:rPr lang="en-US" smtClean="0"/>
              <a:t>‹#›</a:t>
            </a:fld>
            <a:endParaRPr lang="en-US"/>
          </a:p>
        </p:txBody>
      </p:sp>
    </p:spTree>
    <p:extLst>
      <p:ext uri="{BB962C8B-B14F-4D97-AF65-F5344CB8AC3E}">
        <p14:creationId xmlns:p14="http://schemas.microsoft.com/office/powerpoint/2010/main" val="15780923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8DAD9-0EE0-072A-B4E4-D4DDC76DF9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458693-9371-417E-2937-10C02D60F5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8C32AC-61A0-19EB-7726-A542469216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091A16-679F-6EF6-87DC-AC1A7C1F171B}"/>
              </a:ext>
            </a:extLst>
          </p:cNvPr>
          <p:cNvSpPr>
            <a:spLocks noGrp="1"/>
          </p:cNvSpPr>
          <p:nvPr>
            <p:ph type="dt" sz="half" idx="10"/>
          </p:nvPr>
        </p:nvSpPr>
        <p:spPr/>
        <p:txBody>
          <a:bodyPr/>
          <a:lstStyle/>
          <a:p>
            <a:fld id="{72D1B3E3-9353-464D-A11F-1D5C816B42F6}" type="datetimeFigureOut">
              <a:rPr lang="en-US" smtClean="0"/>
              <a:t>12/17/2023</a:t>
            </a:fld>
            <a:endParaRPr lang="en-US"/>
          </a:p>
        </p:txBody>
      </p:sp>
      <p:sp>
        <p:nvSpPr>
          <p:cNvPr id="6" name="Footer Placeholder 5">
            <a:extLst>
              <a:ext uri="{FF2B5EF4-FFF2-40B4-BE49-F238E27FC236}">
                <a16:creationId xmlns:a16="http://schemas.microsoft.com/office/drawing/2014/main" id="{8E36A6B8-EBB2-EC2E-B3FE-A83D35EDD9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63167-B3DE-4D82-FC20-E7082973413E}"/>
              </a:ext>
            </a:extLst>
          </p:cNvPr>
          <p:cNvSpPr>
            <a:spLocks noGrp="1"/>
          </p:cNvSpPr>
          <p:nvPr>
            <p:ph type="sldNum" sz="quarter" idx="12"/>
          </p:nvPr>
        </p:nvSpPr>
        <p:spPr/>
        <p:txBody>
          <a:bodyPr/>
          <a:lstStyle/>
          <a:p>
            <a:fld id="{AA1CA815-BECE-469A-BF49-0A6457C36839}" type="slidenum">
              <a:rPr lang="en-US" smtClean="0"/>
              <a:t>‹#›</a:t>
            </a:fld>
            <a:endParaRPr lang="en-US"/>
          </a:p>
        </p:txBody>
      </p:sp>
    </p:spTree>
    <p:extLst>
      <p:ext uri="{BB962C8B-B14F-4D97-AF65-F5344CB8AC3E}">
        <p14:creationId xmlns:p14="http://schemas.microsoft.com/office/powerpoint/2010/main" val="18118344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D14F9-72BD-1304-3366-D9F73745A2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519F3F-96B6-1FE7-CC94-941392CCF3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31789D-120A-6362-945B-D9527CDBF7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DFD417-D705-C1CB-F2F4-0920CE9C06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4ABD82-C90A-39C7-2EAC-05B0A3240F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FAB1ED-D72C-D441-81F3-8DFEE53EEF3D}"/>
              </a:ext>
            </a:extLst>
          </p:cNvPr>
          <p:cNvSpPr>
            <a:spLocks noGrp="1"/>
          </p:cNvSpPr>
          <p:nvPr>
            <p:ph type="dt" sz="half" idx="10"/>
          </p:nvPr>
        </p:nvSpPr>
        <p:spPr/>
        <p:txBody>
          <a:bodyPr/>
          <a:lstStyle/>
          <a:p>
            <a:fld id="{72D1B3E3-9353-464D-A11F-1D5C816B42F6}" type="datetimeFigureOut">
              <a:rPr lang="en-US" smtClean="0"/>
              <a:t>12/17/2023</a:t>
            </a:fld>
            <a:endParaRPr lang="en-US"/>
          </a:p>
        </p:txBody>
      </p:sp>
      <p:sp>
        <p:nvSpPr>
          <p:cNvPr id="8" name="Footer Placeholder 7">
            <a:extLst>
              <a:ext uri="{FF2B5EF4-FFF2-40B4-BE49-F238E27FC236}">
                <a16:creationId xmlns:a16="http://schemas.microsoft.com/office/drawing/2014/main" id="{DD31966B-523C-7EDA-8461-3B8255AB5C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0A221-D104-2D6A-7BD5-A9381ACB025F}"/>
              </a:ext>
            </a:extLst>
          </p:cNvPr>
          <p:cNvSpPr>
            <a:spLocks noGrp="1"/>
          </p:cNvSpPr>
          <p:nvPr>
            <p:ph type="sldNum" sz="quarter" idx="12"/>
          </p:nvPr>
        </p:nvSpPr>
        <p:spPr/>
        <p:txBody>
          <a:bodyPr/>
          <a:lstStyle/>
          <a:p>
            <a:fld id="{AA1CA815-BECE-469A-BF49-0A6457C36839}" type="slidenum">
              <a:rPr lang="en-US" smtClean="0"/>
              <a:t>‹#›</a:t>
            </a:fld>
            <a:endParaRPr lang="en-US"/>
          </a:p>
        </p:txBody>
      </p:sp>
    </p:spTree>
    <p:extLst>
      <p:ext uri="{BB962C8B-B14F-4D97-AF65-F5344CB8AC3E}">
        <p14:creationId xmlns:p14="http://schemas.microsoft.com/office/powerpoint/2010/main" val="31576995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CC7F4-729E-F1F9-3685-19B45F94DF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DAF198-0A8C-3E21-7DA4-4CDEEC010852}"/>
              </a:ext>
            </a:extLst>
          </p:cNvPr>
          <p:cNvSpPr>
            <a:spLocks noGrp="1"/>
          </p:cNvSpPr>
          <p:nvPr>
            <p:ph type="dt" sz="half" idx="10"/>
          </p:nvPr>
        </p:nvSpPr>
        <p:spPr/>
        <p:txBody>
          <a:bodyPr/>
          <a:lstStyle/>
          <a:p>
            <a:fld id="{72D1B3E3-9353-464D-A11F-1D5C816B42F6}" type="datetimeFigureOut">
              <a:rPr lang="en-US" smtClean="0"/>
              <a:t>12/17/2023</a:t>
            </a:fld>
            <a:endParaRPr lang="en-US"/>
          </a:p>
        </p:txBody>
      </p:sp>
      <p:sp>
        <p:nvSpPr>
          <p:cNvPr id="4" name="Footer Placeholder 3">
            <a:extLst>
              <a:ext uri="{FF2B5EF4-FFF2-40B4-BE49-F238E27FC236}">
                <a16:creationId xmlns:a16="http://schemas.microsoft.com/office/drawing/2014/main" id="{F833C499-6B67-EE64-E02C-35BE784391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914068-9B27-FEBB-112B-89C89063A3E2}"/>
              </a:ext>
            </a:extLst>
          </p:cNvPr>
          <p:cNvSpPr>
            <a:spLocks noGrp="1"/>
          </p:cNvSpPr>
          <p:nvPr>
            <p:ph type="sldNum" sz="quarter" idx="12"/>
          </p:nvPr>
        </p:nvSpPr>
        <p:spPr/>
        <p:txBody>
          <a:bodyPr/>
          <a:lstStyle/>
          <a:p>
            <a:fld id="{AA1CA815-BECE-469A-BF49-0A6457C36839}" type="slidenum">
              <a:rPr lang="en-US" smtClean="0"/>
              <a:t>‹#›</a:t>
            </a:fld>
            <a:endParaRPr lang="en-US"/>
          </a:p>
        </p:txBody>
      </p:sp>
    </p:spTree>
    <p:extLst>
      <p:ext uri="{BB962C8B-B14F-4D97-AF65-F5344CB8AC3E}">
        <p14:creationId xmlns:p14="http://schemas.microsoft.com/office/powerpoint/2010/main" val="15577713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D06550-B763-2849-B164-25233ADBB3ED}"/>
              </a:ext>
            </a:extLst>
          </p:cNvPr>
          <p:cNvSpPr>
            <a:spLocks noGrp="1"/>
          </p:cNvSpPr>
          <p:nvPr>
            <p:ph type="dt" sz="half" idx="10"/>
          </p:nvPr>
        </p:nvSpPr>
        <p:spPr/>
        <p:txBody>
          <a:bodyPr/>
          <a:lstStyle/>
          <a:p>
            <a:fld id="{72D1B3E3-9353-464D-A11F-1D5C816B42F6}" type="datetimeFigureOut">
              <a:rPr lang="en-US" smtClean="0"/>
              <a:t>12/17/2023</a:t>
            </a:fld>
            <a:endParaRPr lang="en-US"/>
          </a:p>
        </p:txBody>
      </p:sp>
      <p:sp>
        <p:nvSpPr>
          <p:cNvPr id="3" name="Footer Placeholder 2">
            <a:extLst>
              <a:ext uri="{FF2B5EF4-FFF2-40B4-BE49-F238E27FC236}">
                <a16:creationId xmlns:a16="http://schemas.microsoft.com/office/drawing/2014/main" id="{2B3045A4-F19E-A588-D060-59C7AC9FE7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690E34-D865-497C-9CF0-B45B3594A883}"/>
              </a:ext>
            </a:extLst>
          </p:cNvPr>
          <p:cNvSpPr>
            <a:spLocks noGrp="1"/>
          </p:cNvSpPr>
          <p:nvPr>
            <p:ph type="sldNum" sz="quarter" idx="12"/>
          </p:nvPr>
        </p:nvSpPr>
        <p:spPr/>
        <p:txBody>
          <a:bodyPr/>
          <a:lstStyle/>
          <a:p>
            <a:fld id="{AA1CA815-BECE-469A-BF49-0A6457C36839}" type="slidenum">
              <a:rPr lang="en-US" smtClean="0"/>
              <a:t>‹#›</a:t>
            </a:fld>
            <a:endParaRPr lang="en-US"/>
          </a:p>
        </p:txBody>
      </p:sp>
    </p:spTree>
    <p:extLst>
      <p:ext uri="{BB962C8B-B14F-4D97-AF65-F5344CB8AC3E}">
        <p14:creationId xmlns:p14="http://schemas.microsoft.com/office/powerpoint/2010/main" val="1166968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72933-00F7-0777-DFE9-1B375E9486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9D168B-837E-851D-9E4A-5E5ABB5F58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0B43BD-A4D2-4EA9-A41C-FD776C25D0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A3294C-3D9D-E9A8-6AC9-40000307873E}"/>
              </a:ext>
            </a:extLst>
          </p:cNvPr>
          <p:cNvSpPr>
            <a:spLocks noGrp="1"/>
          </p:cNvSpPr>
          <p:nvPr>
            <p:ph type="dt" sz="half" idx="10"/>
          </p:nvPr>
        </p:nvSpPr>
        <p:spPr/>
        <p:txBody>
          <a:bodyPr/>
          <a:lstStyle/>
          <a:p>
            <a:fld id="{72D1B3E3-9353-464D-A11F-1D5C816B42F6}" type="datetimeFigureOut">
              <a:rPr lang="en-US" smtClean="0"/>
              <a:t>12/17/2023</a:t>
            </a:fld>
            <a:endParaRPr lang="en-US"/>
          </a:p>
        </p:txBody>
      </p:sp>
      <p:sp>
        <p:nvSpPr>
          <p:cNvPr id="6" name="Footer Placeholder 5">
            <a:extLst>
              <a:ext uri="{FF2B5EF4-FFF2-40B4-BE49-F238E27FC236}">
                <a16:creationId xmlns:a16="http://schemas.microsoft.com/office/drawing/2014/main" id="{E874C44E-CC8F-6441-35DB-4BD02055D7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601376-F258-1654-B7BC-DED530502173}"/>
              </a:ext>
            </a:extLst>
          </p:cNvPr>
          <p:cNvSpPr>
            <a:spLocks noGrp="1"/>
          </p:cNvSpPr>
          <p:nvPr>
            <p:ph type="sldNum" sz="quarter" idx="12"/>
          </p:nvPr>
        </p:nvSpPr>
        <p:spPr/>
        <p:txBody>
          <a:bodyPr/>
          <a:lstStyle/>
          <a:p>
            <a:fld id="{AA1CA815-BECE-469A-BF49-0A6457C36839}" type="slidenum">
              <a:rPr lang="en-US" smtClean="0"/>
              <a:t>‹#›</a:t>
            </a:fld>
            <a:endParaRPr lang="en-US"/>
          </a:p>
        </p:txBody>
      </p:sp>
    </p:spTree>
    <p:extLst>
      <p:ext uri="{BB962C8B-B14F-4D97-AF65-F5344CB8AC3E}">
        <p14:creationId xmlns:p14="http://schemas.microsoft.com/office/powerpoint/2010/main" val="42947296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26A07-1B63-E299-3B0A-49B9642F2D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6A2E0C-620F-1236-8B03-353A133DFA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4FB498-EC03-FEA1-2C4D-9D46968A10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730736-4D2C-C272-5C49-C542B410280D}"/>
              </a:ext>
            </a:extLst>
          </p:cNvPr>
          <p:cNvSpPr>
            <a:spLocks noGrp="1"/>
          </p:cNvSpPr>
          <p:nvPr>
            <p:ph type="dt" sz="half" idx="10"/>
          </p:nvPr>
        </p:nvSpPr>
        <p:spPr/>
        <p:txBody>
          <a:bodyPr/>
          <a:lstStyle/>
          <a:p>
            <a:fld id="{72D1B3E3-9353-464D-A11F-1D5C816B42F6}" type="datetimeFigureOut">
              <a:rPr lang="en-US" smtClean="0"/>
              <a:t>12/17/2023</a:t>
            </a:fld>
            <a:endParaRPr lang="en-US"/>
          </a:p>
        </p:txBody>
      </p:sp>
      <p:sp>
        <p:nvSpPr>
          <p:cNvPr id="6" name="Footer Placeholder 5">
            <a:extLst>
              <a:ext uri="{FF2B5EF4-FFF2-40B4-BE49-F238E27FC236}">
                <a16:creationId xmlns:a16="http://schemas.microsoft.com/office/drawing/2014/main" id="{C024ABB7-8F55-1F69-6105-657F123EC9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F13FA2-BAFA-8724-6C9C-A482FBC49770}"/>
              </a:ext>
            </a:extLst>
          </p:cNvPr>
          <p:cNvSpPr>
            <a:spLocks noGrp="1"/>
          </p:cNvSpPr>
          <p:nvPr>
            <p:ph type="sldNum" sz="quarter" idx="12"/>
          </p:nvPr>
        </p:nvSpPr>
        <p:spPr/>
        <p:txBody>
          <a:bodyPr/>
          <a:lstStyle/>
          <a:p>
            <a:fld id="{AA1CA815-BECE-469A-BF49-0A6457C36839}" type="slidenum">
              <a:rPr lang="en-US" smtClean="0"/>
              <a:t>‹#›</a:t>
            </a:fld>
            <a:endParaRPr lang="en-US"/>
          </a:p>
        </p:txBody>
      </p:sp>
    </p:spTree>
    <p:extLst>
      <p:ext uri="{BB962C8B-B14F-4D97-AF65-F5344CB8AC3E}">
        <p14:creationId xmlns:p14="http://schemas.microsoft.com/office/powerpoint/2010/main" val="1389547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FFDEF2-9241-CD3D-D3EA-C63E66B5D1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099E13-8DC3-BAC9-BF45-C36D1F758F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79CBEE-0320-79C0-7D42-B48F0445B5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D1B3E3-9353-464D-A11F-1D5C816B42F6}" type="datetimeFigureOut">
              <a:rPr lang="en-US" smtClean="0"/>
              <a:t>12/17/2023</a:t>
            </a:fld>
            <a:endParaRPr lang="en-US"/>
          </a:p>
        </p:txBody>
      </p:sp>
      <p:sp>
        <p:nvSpPr>
          <p:cNvPr id="5" name="Footer Placeholder 4">
            <a:extLst>
              <a:ext uri="{FF2B5EF4-FFF2-40B4-BE49-F238E27FC236}">
                <a16:creationId xmlns:a16="http://schemas.microsoft.com/office/drawing/2014/main" id="{725AA2F8-B8A2-A340-275E-AA27B207B5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0818A9-F5F1-FA92-2848-E0BD08F7C6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1CA815-BECE-469A-BF49-0A6457C36839}" type="slidenum">
              <a:rPr lang="en-US" smtClean="0"/>
              <a:t>‹#›</a:t>
            </a:fld>
            <a:endParaRPr lang="en-US"/>
          </a:p>
        </p:txBody>
      </p:sp>
    </p:spTree>
    <p:extLst>
      <p:ext uri="{BB962C8B-B14F-4D97-AF65-F5344CB8AC3E}">
        <p14:creationId xmlns:p14="http://schemas.microsoft.com/office/powerpoint/2010/main" val="409222435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Layout" Target="../diagrams/layout1.xml"/><Relationship Id="rId7" Type="http://schemas.openxmlformats.org/officeDocument/2006/relationships/image" Target="../media/image24.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25mK4yXzOkQ&amp;ab_channel=1623Studios" TargetMode="External"/><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hyperlink" Target="https://www.youtube.com/watch?v=fdguiE_dTu0&amp;t=2s&amp;ab_channel=BeaPartoftheConversation" TargetMode="External"/><Relationship Id="rId4" Type="http://schemas.openxmlformats.org/officeDocument/2006/relationships/hyperlink" Target="https://www.youtube.com/watch?v=gXvuJu1kt48&amp;ab_channel=AndrewHuberman" TargetMode="Externa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7.png"/><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E1laVfwz1yQ&amp;ab_channel=YahooNews" TargetMode="External"/><Relationship Id="rId2" Type="http://schemas.openxmlformats.org/officeDocument/2006/relationships/image" Target="../media/image32.png"/><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Endocannabinoid_system" TargetMode="External"/><Relationship Id="rId2" Type="http://schemas.openxmlformats.org/officeDocument/2006/relationships/hyperlink" Target="https://en.wikipedia.org/wiki/Endocannabinoid" TargetMode="External"/><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hyperlink" Target="https://en.wikipedia.org/wiki/Cannabinoid_receptor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1EFD6-FBAB-4DF8-B023-4C1DBC8B162F}"/>
              </a:ext>
            </a:extLst>
          </p:cNvPr>
          <p:cNvSpPr>
            <a:spLocks noGrp="1"/>
          </p:cNvSpPr>
          <p:nvPr>
            <p:ph type="ctrTitle"/>
          </p:nvPr>
        </p:nvSpPr>
        <p:spPr>
          <a:xfrm>
            <a:off x="396240" y="557048"/>
            <a:ext cx="4112698" cy="3059912"/>
          </a:xfrm>
        </p:spPr>
        <p:txBody>
          <a:bodyPr vert="horz" lIns="91440" tIns="45720" rIns="91440" bIns="45720" rtlCol="0" anchor="b">
            <a:normAutofit/>
          </a:bodyPr>
          <a:lstStyle/>
          <a:p>
            <a:r>
              <a:rPr lang="en-US" sz="4000" dirty="0">
                <a:solidFill>
                  <a:srgbClr val="FEFFFF"/>
                </a:solidFill>
                <a:latin typeface="Calibri" panose="020F0502020204030204" pitchFamily="34" charset="0"/>
                <a:cs typeface="Calibri" panose="020F0502020204030204" pitchFamily="34" charset="0"/>
              </a:rPr>
              <a:t>THC – The Good, the Bad, and the Ugly</a:t>
            </a:r>
          </a:p>
        </p:txBody>
      </p:sp>
      <p:sp>
        <p:nvSpPr>
          <p:cNvPr id="3" name="Subtitle 2">
            <a:extLst>
              <a:ext uri="{FF2B5EF4-FFF2-40B4-BE49-F238E27FC236}">
                <a16:creationId xmlns:a16="http://schemas.microsoft.com/office/drawing/2014/main" id="{03063559-622C-40C3-97FB-A142C35AA9B4}"/>
              </a:ext>
            </a:extLst>
          </p:cNvPr>
          <p:cNvSpPr>
            <a:spLocks noGrp="1"/>
          </p:cNvSpPr>
          <p:nvPr>
            <p:ph type="subTitle" idx="1"/>
          </p:nvPr>
        </p:nvSpPr>
        <p:spPr>
          <a:xfrm>
            <a:off x="274320" y="5189400"/>
            <a:ext cx="4044829" cy="1111552"/>
          </a:xfrm>
        </p:spPr>
        <p:txBody>
          <a:bodyPr vert="horz" lIns="91440" tIns="45720" rIns="91440" bIns="45720" rtlCol="0" anchor="ctr">
            <a:noAutofit/>
          </a:bodyPr>
          <a:lstStyle/>
          <a:p>
            <a:pPr>
              <a:lnSpc>
                <a:spcPct val="90000"/>
              </a:lnSpc>
            </a:pPr>
            <a:r>
              <a:rPr lang="en-US" sz="2000" dirty="0">
                <a:solidFill>
                  <a:schemeClr val="tx1"/>
                </a:solidFill>
                <a:latin typeface="Calibri" panose="020F0502020204030204" pitchFamily="34" charset="0"/>
                <a:cs typeface="Calibri" panose="020F0502020204030204" pitchFamily="34" charset="0"/>
              </a:rPr>
              <a:t>Jeffrey E. Hansen, Ph.D.</a:t>
            </a:r>
          </a:p>
          <a:p>
            <a:pPr>
              <a:lnSpc>
                <a:spcPct val="90000"/>
              </a:lnSpc>
            </a:pPr>
            <a:r>
              <a:rPr lang="en-US" sz="2000" dirty="0">
                <a:solidFill>
                  <a:schemeClr val="tx1"/>
                </a:solidFill>
                <a:latin typeface="Calibri" panose="020F0502020204030204" pitchFamily="34" charset="0"/>
                <a:cs typeface="Calibri" panose="020F0502020204030204" pitchFamily="34" charset="0"/>
              </a:rPr>
              <a:t>Center for Connected Living, LLC</a:t>
            </a:r>
          </a:p>
        </p:txBody>
      </p:sp>
      <p:pic>
        <p:nvPicPr>
          <p:cNvPr id="1026" name="Picture 2" descr="overhead view of cannabis sativa cola buds (mother of berries strain) - thc stock pictures, royalty-free photos &amp; images">
            <a:extLst>
              <a:ext uri="{FF2B5EF4-FFF2-40B4-BE49-F238E27FC236}">
                <a16:creationId xmlns:a16="http://schemas.microsoft.com/office/drawing/2014/main" id="{64E91914-F374-ECF0-F32E-54CA7AF1D8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562" t="8096" r="16652" b="-1"/>
          <a:stretch/>
        </p:blipFill>
        <p:spPr bwMode="auto">
          <a:xfrm>
            <a:off x="4639732" y="10"/>
            <a:ext cx="7552267"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69280" y="5110480"/>
            <a:ext cx="5743508" cy="2092881"/>
          </a:xfrm>
          <a:prstGeom prst="rect">
            <a:avLst/>
          </a:prstGeom>
          <a:noFill/>
        </p:spPr>
        <p:txBody>
          <a:bodyPr wrap="square" rtlCol="0">
            <a:spAutoFit/>
          </a:bodyPr>
          <a:lstStyle/>
          <a:p>
            <a:pPr marL="0" marR="0" lvl="0" indent="0" algn="ctr" defTabSz="457200" rtl="0" eaLnBrk="1" fontAlgn="auto" latinLnBrk="0" hangingPunct="1">
              <a:spcBef>
                <a:spcPts val="0"/>
              </a:spcBef>
              <a:spcAft>
                <a:spcPts val="600"/>
              </a:spcAft>
              <a:buClrTx/>
              <a:buSzTx/>
              <a:buFontTx/>
              <a:buNone/>
              <a:tabLst>
                <a:tab pos="457200" algn="l"/>
              </a:tabLst>
              <a:defRPr/>
            </a:pP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457200" rtl="0" eaLnBrk="1" fontAlgn="auto" latinLnBrk="0" hangingPunct="1">
              <a:spcBef>
                <a:spcPts val="0"/>
              </a:spcBef>
              <a:spcAft>
                <a:spcPts val="600"/>
              </a:spcAft>
              <a:buClrTx/>
              <a:buSzTx/>
              <a:buFontTx/>
              <a:buNone/>
              <a:tabLst>
                <a:tab pos="457200" algn="l"/>
              </a:tabLst>
              <a:defRPr/>
            </a:pPr>
            <a:endParaRPr lang="en-US" sz="2000" dirty="0">
              <a:solidFill>
                <a:prstClr val="black"/>
              </a:solidFill>
              <a:latin typeface="Times New Roman" panose="02020603050405020304" pitchFamily="18" charset="0"/>
              <a:ea typeface="Times New Roman" panose="02020603050405020304" pitchFamily="18" charset="0"/>
            </a:endParaRPr>
          </a:p>
          <a:p>
            <a:pPr marL="0" marR="0" lvl="0" indent="0" algn="ctr" defTabSz="457200" rtl="0" eaLnBrk="1" fontAlgn="auto" latinLnBrk="0" hangingPunct="1">
              <a:spcBef>
                <a:spcPts val="0"/>
              </a:spcBef>
              <a:spcAft>
                <a:spcPts val="600"/>
              </a:spcAft>
              <a:buClrTx/>
              <a:buSzTx/>
              <a:buFontTx/>
              <a:buNone/>
              <a:tabLst>
                <a:tab pos="457200" algn="l"/>
              </a:tabLst>
              <a:defRPr/>
            </a:pPr>
            <a:endParaRPr lang="en-US" sz="2000" dirty="0">
              <a:solidFill>
                <a:schemeClr val="bg1"/>
              </a:solidFill>
              <a:latin typeface="Times New Roman" panose="02020603050405020304" pitchFamily="18" charset="0"/>
              <a:ea typeface="Times New Roman" panose="02020603050405020304" pitchFamily="18" charset="0"/>
            </a:endParaRPr>
          </a:p>
          <a:p>
            <a:pPr marL="0" marR="0" lvl="0" indent="0" algn="ctr" defTabSz="457200" rtl="0" eaLnBrk="1" fontAlgn="auto" latinLnBrk="0" hangingPunct="1">
              <a:spcBef>
                <a:spcPts val="0"/>
              </a:spcBef>
              <a:spcAft>
                <a:spcPts val="600"/>
              </a:spcAft>
              <a:buClrTx/>
              <a:buSzTx/>
              <a:buFontTx/>
              <a:buNone/>
              <a:tabLst>
                <a:tab pos="457200" algn="l"/>
              </a:tabLst>
              <a:defRPr/>
            </a:pPr>
            <a:r>
              <a:rPr kumimoji="0" lang="en-US" sz="1400" b="0" i="0" u="none" strike="noStrike" kern="120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rPr>
              <a:t>“The views expressed are those of the author and do not reflect the official policy of the Department of the Army, the Department of Defense or the U.S. Government.”</a:t>
            </a:r>
          </a:p>
          <a:p>
            <a:pPr marL="0" marR="0" lvl="0" indent="0" algn="ctr" defTabSz="457200" rtl="0" eaLnBrk="1" fontAlgn="auto" latinLnBrk="0" hangingPunct="1">
              <a:spcBef>
                <a:spcPts val="0"/>
              </a:spcBef>
              <a:spcAft>
                <a:spcPts val="60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mn-cs"/>
              </a:rPr>
              <a:t> </a:t>
            </a:r>
          </a:p>
        </p:txBody>
      </p:sp>
    </p:spTree>
    <p:extLst>
      <p:ext uri="{BB962C8B-B14F-4D97-AF65-F5344CB8AC3E}">
        <p14:creationId xmlns:p14="http://schemas.microsoft.com/office/powerpoint/2010/main" val="34169669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7C00FA-CB58-E577-D9E0-280726F4B964}"/>
              </a:ext>
            </a:extLst>
          </p:cNvPr>
          <p:cNvSpPr>
            <a:spLocks noGrp="1"/>
          </p:cNvSpPr>
          <p:nvPr>
            <p:ph type="title"/>
          </p:nvPr>
        </p:nvSpPr>
        <p:spPr>
          <a:xfrm>
            <a:off x="6738943" y="1773178"/>
            <a:ext cx="4605340" cy="2788661"/>
          </a:xfrm>
        </p:spPr>
        <p:txBody>
          <a:bodyPr vert="horz" lIns="91440" tIns="45720" rIns="91440" bIns="45720" rtlCol="0" anchor="b">
            <a:normAutofit fontScale="90000"/>
          </a:bodyPr>
          <a:lstStyle/>
          <a:p>
            <a:r>
              <a:rPr lang="en-US" sz="3600" b="1" dirty="0">
                <a:solidFill>
                  <a:srgbClr val="FFFF00"/>
                </a:solidFill>
              </a:rPr>
              <a:t>The impact of THC on Brain Development </a:t>
            </a:r>
            <a:br>
              <a:rPr lang="en-US" sz="3600" b="1" dirty="0">
                <a:solidFill>
                  <a:srgbClr val="FFFF00"/>
                </a:solidFill>
              </a:rPr>
            </a:br>
            <a:br>
              <a:rPr lang="en-US" sz="2000" dirty="0">
                <a:solidFill>
                  <a:schemeClr val="bg1"/>
                </a:solidFill>
              </a:rPr>
            </a:br>
            <a:r>
              <a:rPr lang="en-US" sz="2000" b="0" i="0" dirty="0">
                <a:solidFill>
                  <a:schemeClr val="bg1"/>
                </a:solidFill>
                <a:effectLst/>
              </a:rPr>
              <a:t>Using marijuana before age 18 may affect how the brain builds connections for functions like attention, memory, and learning. Marijuana's effects on attention, memory, and learning may last a long time or even be permanent</a:t>
            </a:r>
            <a:endParaRPr lang="en-US" sz="2000" dirty="0">
              <a:solidFill>
                <a:schemeClr val="bg1"/>
              </a:solidFill>
            </a:endParaRPr>
          </a:p>
        </p:txBody>
      </p:sp>
      <p:pic>
        <p:nvPicPr>
          <p:cNvPr id="5" name="Picture 4">
            <a:extLst>
              <a:ext uri="{FF2B5EF4-FFF2-40B4-BE49-F238E27FC236}">
                <a16:creationId xmlns:a16="http://schemas.microsoft.com/office/drawing/2014/main" id="{09764914-5CDE-777B-8BC4-D9830E4A65B5}"/>
              </a:ext>
            </a:extLst>
          </p:cNvPr>
          <p:cNvPicPr>
            <a:picLocks noChangeAspect="1"/>
          </p:cNvPicPr>
          <p:nvPr/>
        </p:nvPicPr>
        <p:blipFill rotWithShape="1">
          <a:blip r:embed="rId2">
            <a:alphaModFix/>
          </a:blip>
          <a:srcRect l="16986" r="-2" b="-2"/>
          <a:stretch/>
        </p:blipFill>
        <p:spPr>
          <a:xfrm>
            <a:off x="473874" y="1057275"/>
            <a:ext cx="5917401" cy="4743450"/>
          </a:xfrm>
          <a:prstGeom prst="rect">
            <a:avLst/>
          </a:prstGeom>
        </p:spPr>
      </p:pic>
      <p:sp>
        <p:nvSpPr>
          <p:cNvPr id="16" name="Rectangle 11">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F36B2BE-65F4-46E3-AFDD-A9AE9E885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12570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575A102-D95D-4D6E-8F1B-49EED0AE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5BD8F42-51A1-2727-122B-AC5FB9D0906B}"/>
              </a:ext>
            </a:extLst>
          </p:cNvPr>
          <p:cNvSpPr>
            <a:spLocks noGrp="1"/>
          </p:cNvSpPr>
          <p:nvPr>
            <p:ph type="title"/>
          </p:nvPr>
        </p:nvSpPr>
        <p:spPr>
          <a:xfrm>
            <a:off x="432046" y="241739"/>
            <a:ext cx="4871474" cy="5168684"/>
          </a:xfrm>
        </p:spPr>
        <p:txBody>
          <a:bodyPr vert="horz" lIns="91440" tIns="45720" rIns="91440" bIns="45720" rtlCol="0" anchor="b">
            <a:normAutofit fontScale="90000"/>
          </a:bodyPr>
          <a:lstStyle/>
          <a:p>
            <a:br>
              <a:rPr lang="en-US" sz="2000" kern="1200" dirty="0">
                <a:solidFill>
                  <a:srgbClr val="FFFFFF"/>
                </a:solidFill>
                <a:latin typeface="+mj-lt"/>
                <a:ea typeface="+mj-ea"/>
                <a:cs typeface="+mj-cs"/>
              </a:rPr>
            </a:br>
            <a:br>
              <a:rPr lang="en-US" sz="2000" kern="1200" dirty="0">
                <a:solidFill>
                  <a:srgbClr val="FFFFFF"/>
                </a:solidFill>
                <a:latin typeface="+mj-lt"/>
                <a:ea typeface="+mj-ea"/>
                <a:cs typeface="+mj-cs"/>
              </a:rPr>
            </a:br>
            <a:br>
              <a:rPr lang="en-US" sz="2000" kern="1200" dirty="0">
                <a:solidFill>
                  <a:srgbClr val="FFFFFF"/>
                </a:solidFill>
                <a:latin typeface="+mj-lt"/>
                <a:ea typeface="+mj-ea"/>
                <a:cs typeface="+mj-cs"/>
              </a:rPr>
            </a:br>
            <a:r>
              <a:rPr lang="en-US" sz="4000" dirty="0">
                <a:solidFill>
                  <a:srgbClr val="FFFFFF"/>
                </a:solidFill>
              </a:rPr>
              <a:t>The Second Phase of Brain Growth</a:t>
            </a:r>
            <a:br>
              <a:rPr lang="en-US" sz="4000" dirty="0">
                <a:solidFill>
                  <a:srgbClr val="FFFFFF"/>
                </a:solidFill>
              </a:rPr>
            </a:br>
            <a:br>
              <a:rPr lang="en-US" sz="4000" dirty="0">
                <a:solidFill>
                  <a:srgbClr val="FFFFFF"/>
                </a:solidFill>
              </a:rPr>
            </a:br>
            <a:r>
              <a:rPr lang="en-US" sz="2200" dirty="0">
                <a:solidFill>
                  <a:srgbClr val="FFFFFF"/>
                </a:solidFill>
              </a:rPr>
              <a:t>The </a:t>
            </a:r>
            <a:r>
              <a:rPr lang="en-US" sz="2200" kern="1200" dirty="0">
                <a:solidFill>
                  <a:srgbClr val="FFFFFF"/>
                </a:solidFill>
                <a:latin typeface="+mj-lt"/>
                <a:ea typeface="+mj-ea"/>
                <a:cs typeface="+mj-cs"/>
              </a:rPr>
              <a:t>second phase of brain growth starts at about 12 and continues to age 25. During this time, the brain prunes out little-used/unneeded neurons and the brain thus decreases from 200 billion to 100 billion neurons. During this time, pathways that are used myelinate to increase efficiency. So, ensure that a teen is learning and doing good things during this time as this will wire into what becomes the adult brain. </a:t>
            </a:r>
          </a:p>
        </p:txBody>
      </p:sp>
      <p:pic>
        <p:nvPicPr>
          <p:cNvPr id="3" name="Picture 2" descr="A group of people working on a brain&#10;&#10;Description automatically generated with low confidence">
            <a:extLst>
              <a:ext uri="{FF2B5EF4-FFF2-40B4-BE49-F238E27FC236}">
                <a16:creationId xmlns:a16="http://schemas.microsoft.com/office/drawing/2014/main" id="{A176196D-5B45-4A6C-A9C5-DA77EBBDECF2}"/>
              </a:ext>
            </a:extLst>
          </p:cNvPr>
          <p:cNvPicPr>
            <a:picLocks noChangeAspect="1"/>
          </p:cNvPicPr>
          <p:nvPr/>
        </p:nvPicPr>
        <p:blipFill rotWithShape="1">
          <a:blip r:embed="rId2">
            <a:alphaModFix/>
          </a:blip>
          <a:srcRect l="27584" t="11762" r="27167" b="12407"/>
          <a:stretch/>
        </p:blipFill>
        <p:spPr>
          <a:xfrm>
            <a:off x="5650276" y="1012079"/>
            <a:ext cx="6194967" cy="4801627"/>
          </a:xfrm>
          <a:prstGeom prst="rect">
            <a:avLst/>
          </a:prstGeom>
        </p:spPr>
      </p:pic>
      <p:grpSp>
        <p:nvGrpSpPr>
          <p:cNvPr id="12" name="Group 11">
            <a:extLst>
              <a:ext uri="{FF2B5EF4-FFF2-40B4-BE49-F238E27FC236}">
                <a16:creationId xmlns:a16="http://schemas.microsoft.com/office/drawing/2014/main" id="{CF0FFF1F-79B6-4A13-A464-070CD6F896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42198" y="814999"/>
            <a:ext cx="465458" cy="581435"/>
            <a:chOff x="10942198" y="814999"/>
            <a:chExt cx="465458" cy="581435"/>
          </a:xfrm>
          <a:solidFill>
            <a:srgbClr val="FFFFFF"/>
          </a:solidFill>
        </p:grpSpPr>
        <p:sp>
          <p:nvSpPr>
            <p:cNvPr id="13"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7738" y="8149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grp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Graphic 15">
              <a:extLst>
                <a:ext uri="{FF2B5EF4-FFF2-40B4-BE49-F238E27FC236}">
                  <a16:creationId xmlns:a16="http://schemas.microsoft.com/office/drawing/2014/main" id="{8550FED7-7C32-42BB-98DB-30272A633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16518" y="104429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2198" y="1268720"/>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grp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cxnSp>
        <p:nvCxnSpPr>
          <p:cNvPr id="17" name="Straight Connector 16">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9322" y="6274341"/>
            <a:ext cx="11353800"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0142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078F1E5-76CD-44EF-D074-90C7E6C8F836}"/>
              </a:ext>
            </a:extLst>
          </p:cNvPr>
          <p:cNvSpPr>
            <a:spLocks noGrp="1"/>
          </p:cNvSpPr>
          <p:nvPr>
            <p:ph type="title"/>
          </p:nvPr>
        </p:nvSpPr>
        <p:spPr>
          <a:xfrm>
            <a:off x="699714" y="215140"/>
            <a:ext cx="10157472" cy="898581"/>
          </a:xfrm>
        </p:spPr>
        <p:txBody>
          <a:bodyPr vert="horz" lIns="91440" tIns="45720" rIns="91440" bIns="45720" rtlCol="0" anchor="ctr">
            <a:noAutofit/>
          </a:bodyPr>
          <a:lstStyle/>
          <a:p>
            <a:pPr algn="ctr"/>
            <a:r>
              <a:rPr lang="en-US" sz="2800" dirty="0">
                <a:solidFill>
                  <a:srgbClr val="FFFFFF"/>
                </a:solidFill>
              </a:rPr>
              <a:t>The infant neuron and its dendritic tree shown on the left is quite simple and you can see how its dendritic three increases in complexity across the lifespan.</a:t>
            </a:r>
          </a:p>
        </p:txBody>
      </p:sp>
      <p:pic>
        <p:nvPicPr>
          <p:cNvPr id="4" name="Picture 3">
            <a:extLst>
              <a:ext uri="{FF2B5EF4-FFF2-40B4-BE49-F238E27FC236}">
                <a16:creationId xmlns:a16="http://schemas.microsoft.com/office/drawing/2014/main" id="{CE823A97-FF10-FFBE-9F34-528E6A2C029B}"/>
              </a:ext>
            </a:extLst>
          </p:cNvPr>
          <p:cNvPicPr>
            <a:picLocks noChangeAspect="1"/>
          </p:cNvPicPr>
          <p:nvPr/>
        </p:nvPicPr>
        <p:blipFill rotWithShape="1">
          <a:blip r:embed="rId2"/>
          <a:srcRect l="25833" t="12229" r="27250" b="10966"/>
          <a:stretch/>
        </p:blipFill>
        <p:spPr>
          <a:xfrm>
            <a:off x="6096000" y="2218308"/>
            <a:ext cx="5131088" cy="3884903"/>
          </a:xfrm>
          <a:prstGeom prst="rect">
            <a:avLst/>
          </a:prstGeom>
        </p:spPr>
      </p:pic>
      <p:pic>
        <p:nvPicPr>
          <p:cNvPr id="3" name="Picture 2">
            <a:extLst>
              <a:ext uri="{FF2B5EF4-FFF2-40B4-BE49-F238E27FC236}">
                <a16:creationId xmlns:a16="http://schemas.microsoft.com/office/drawing/2014/main" id="{25C331C8-E407-5F1B-A023-8D00EBFF0BAE}"/>
              </a:ext>
            </a:extLst>
          </p:cNvPr>
          <p:cNvPicPr>
            <a:picLocks noChangeAspect="1"/>
          </p:cNvPicPr>
          <p:nvPr/>
        </p:nvPicPr>
        <p:blipFill rotWithShape="1">
          <a:blip r:embed="rId3"/>
          <a:srcRect l="38167" t="10787" r="38750" b="20881"/>
          <a:stretch/>
        </p:blipFill>
        <p:spPr>
          <a:xfrm>
            <a:off x="964912" y="2096414"/>
            <a:ext cx="3320688" cy="4546446"/>
          </a:xfrm>
          <a:prstGeom prst="rect">
            <a:avLst/>
          </a:prstGeom>
        </p:spPr>
      </p:pic>
    </p:spTree>
    <p:extLst>
      <p:ext uri="{BB962C8B-B14F-4D97-AF65-F5344CB8AC3E}">
        <p14:creationId xmlns:p14="http://schemas.microsoft.com/office/powerpoint/2010/main" val="2828085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B5F81F-EA44-B9BB-0D61-198E8037ED7D}"/>
              </a:ext>
            </a:extLst>
          </p:cNvPr>
          <p:cNvSpPr>
            <a:spLocks noGrp="1"/>
          </p:cNvSpPr>
          <p:nvPr>
            <p:ph type="title"/>
          </p:nvPr>
        </p:nvSpPr>
        <p:spPr>
          <a:xfrm>
            <a:off x="556532" y="643467"/>
            <a:ext cx="11210925" cy="744836"/>
          </a:xfrm>
        </p:spPr>
        <p:txBody>
          <a:bodyPr>
            <a:normAutofit/>
          </a:bodyPr>
          <a:lstStyle/>
          <a:p>
            <a:pPr algn="ctr"/>
            <a:r>
              <a:rPr lang="en-US" sz="1800">
                <a:solidFill>
                  <a:schemeClr val="bg1"/>
                </a:solidFill>
              </a:rPr>
              <a:t>As the brain develops gray matter or unmyelinated neurons become myelinated to become white matter. This slide nicely how much growth occurs across childhood into early adulthood. THC and other drugs arrest this growth process.</a:t>
            </a:r>
          </a:p>
        </p:txBody>
      </p:sp>
      <p:pic>
        <p:nvPicPr>
          <p:cNvPr id="9" name="Picture 8">
            <a:extLst>
              <a:ext uri="{FF2B5EF4-FFF2-40B4-BE49-F238E27FC236}">
                <a16:creationId xmlns:a16="http://schemas.microsoft.com/office/drawing/2014/main" id="{AAF74B41-9C00-2A0A-2B2E-119A7660F01B}"/>
              </a:ext>
            </a:extLst>
          </p:cNvPr>
          <p:cNvPicPr>
            <a:picLocks noChangeAspect="1"/>
          </p:cNvPicPr>
          <p:nvPr/>
        </p:nvPicPr>
        <p:blipFill rotWithShape="1">
          <a:blip r:embed="rId2"/>
          <a:srcRect l="23916" t="19079" r="27167" b="25029"/>
          <a:stretch/>
        </p:blipFill>
        <p:spPr>
          <a:xfrm>
            <a:off x="1938350" y="1675227"/>
            <a:ext cx="8315299" cy="4394199"/>
          </a:xfrm>
          <a:prstGeom prst="rect">
            <a:avLst/>
          </a:prstGeom>
        </p:spPr>
      </p:pic>
      <p:sp>
        <p:nvSpPr>
          <p:cNvPr id="6" name="AutoShape 8">
            <a:extLst>
              <a:ext uri="{FF2B5EF4-FFF2-40B4-BE49-F238E27FC236}">
                <a16:creationId xmlns:a16="http://schemas.microsoft.com/office/drawing/2014/main" id="{1D241F84-F568-1365-F2DB-1EA8647995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a:extLst>
              <a:ext uri="{FF2B5EF4-FFF2-40B4-BE49-F238E27FC236}">
                <a16:creationId xmlns:a16="http://schemas.microsoft.com/office/drawing/2014/main" id="{D5645DF3-6A76-DA69-5ACD-2BF173B867C0}"/>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870990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A15AC-B796-ABA2-B428-E8EF10249E0F}"/>
              </a:ext>
            </a:extLst>
          </p:cNvPr>
          <p:cNvSpPr>
            <a:spLocks noGrp="1"/>
          </p:cNvSpPr>
          <p:nvPr>
            <p:ph type="title"/>
          </p:nvPr>
        </p:nvSpPr>
        <p:spPr>
          <a:xfrm>
            <a:off x="638881" y="457200"/>
            <a:ext cx="10909640" cy="1368614"/>
          </a:xfrm>
        </p:spPr>
        <p:txBody>
          <a:bodyPr vert="horz" lIns="91440" tIns="45720" rIns="91440" bIns="45720" rtlCol="0" anchor="ctr">
            <a:normAutofit fontScale="90000"/>
          </a:bodyPr>
          <a:lstStyle/>
          <a:p>
            <a:pPr algn="ctr"/>
            <a:r>
              <a:rPr lang="en-US" sz="2600" dirty="0"/>
              <a:t>Excessive dopamine flow triggered by THX addiction causes dendritic growth on the neuron which results in permanent changes in the brain. This explains why craving is an everlasting consequence that must be respected throughout the lifetime.</a:t>
            </a:r>
          </a:p>
        </p:txBody>
      </p:sp>
      <p:pic>
        <p:nvPicPr>
          <p:cNvPr id="3" name="Picture 2">
            <a:extLst>
              <a:ext uri="{FF2B5EF4-FFF2-40B4-BE49-F238E27FC236}">
                <a16:creationId xmlns:a16="http://schemas.microsoft.com/office/drawing/2014/main" id="{CC09E39A-50D7-F7CF-2E7E-4CD6779D37D3}"/>
              </a:ext>
            </a:extLst>
          </p:cNvPr>
          <p:cNvPicPr>
            <a:picLocks noChangeAspect="1"/>
          </p:cNvPicPr>
          <p:nvPr/>
        </p:nvPicPr>
        <p:blipFill rotWithShape="1">
          <a:blip r:embed="rId2"/>
          <a:srcRect l="20666" t="17277" r="24500" b="19446"/>
          <a:stretch/>
        </p:blipFill>
        <p:spPr>
          <a:xfrm>
            <a:off x="320040" y="2955364"/>
            <a:ext cx="5614416" cy="2980287"/>
          </a:xfrm>
          <a:prstGeom prst="rect">
            <a:avLst/>
          </a:prstGeom>
        </p:spPr>
      </p:pic>
      <p:pic>
        <p:nvPicPr>
          <p:cNvPr id="4" name="Picture 3">
            <a:extLst>
              <a:ext uri="{FF2B5EF4-FFF2-40B4-BE49-F238E27FC236}">
                <a16:creationId xmlns:a16="http://schemas.microsoft.com/office/drawing/2014/main" id="{0E4A453A-B929-62D4-2D81-D5E4C50F6273}"/>
              </a:ext>
            </a:extLst>
          </p:cNvPr>
          <p:cNvPicPr>
            <a:picLocks noChangeAspect="1"/>
          </p:cNvPicPr>
          <p:nvPr/>
        </p:nvPicPr>
        <p:blipFill rotWithShape="1">
          <a:blip r:embed="rId3"/>
          <a:srcRect l="19167" t="12938" r="26000" b="23786"/>
          <a:stretch/>
        </p:blipFill>
        <p:spPr>
          <a:xfrm>
            <a:off x="6254496" y="2955360"/>
            <a:ext cx="5614416" cy="2980296"/>
          </a:xfrm>
          <a:prstGeom prst="rect">
            <a:avLst/>
          </a:prstGeom>
        </p:spPr>
      </p:pic>
    </p:spTree>
    <p:extLst>
      <p:ext uri="{BB962C8B-B14F-4D97-AF65-F5344CB8AC3E}">
        <p14:creationId xmlns:p14="http://schemas.microsoft.com/office/powerpoint/2010/main" val="2440143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F061F-BD30-786E-F115-7B1561B80B95}"/>
              </a:ext>
            </a:extLst>
          </p:cNvPr>
          <p:cNvSpPr>
            <a:spLocks noGrp="1"/>
          </p:cNvSpPr>
          <p:nvPr>
            <p:ph type="title"/>
          </p:nvPr>
        </p:nvSpPr>
        <p:spPr>
          <a:xfrm>
            <a:off x="638882" y="639193"/>
            <a:ext cx="3571810" cy="3455287"/>
          </a:xfrm>
        </p:spPr>
        <p:txBody>
          <a:bodyPr vert="horz" lIns="91440" tIns="45720" rIns="91440" bIns="45720" rtlCol="0" anchor="b">
            <a:normAutofit/>
          </a:bodyPr>
          <a:lstStyle/>
          <a:p>
            <a:r>
              <a:rPr lang="en-US" sz="4600" kern="1200" dirty="0">
                <a:solidFill>
                  <a:schemeClr val="tx1"/>
                </a:solidFill>
                <a:latin typeface="+mj-lt"/>
                <a:ea typeface="+mj-ea"/>
                <a:cs typeface="+mj-cs"/>
              </a:rPr>
              <a:t>Long Term Impact on the Developing Brain </a:t>
            </a:r>
          </a:p>
        </p:txBody>
      </p:sp>
      <p:sp>
        <p:nvSpPr>
          <p:cNvPr id="1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9579C0-5F99-BDC4-9D77-19047DEEC270}"/>
              </a:ext>
            </a:extLst>
          </p:cNvPr>
          <p:cNvPicPr>
            <a:picLocks noChangeAspect="1"/>
          </p:cNvPicPr>
          <p:nvPr/>
        </p:nvPicPr>
        <p:blipFill rotWithShape="1">
          <a:blip r:embed="rId2"/>
          <a:srcRect l="10333" t="23063" r="30833" b="3175"/>
          <a:stretch/>
        </p:blipFill>
        <p:spPr>
          <a:xfrm>
            <a:off x="4654296" y="1334890"/>
            <a:ext cx="7214616" cy="4160788"/>
          </a:xfrm>
          <a:prstGeom prst="rect">
            <a:avLst/>
          </a:prstGeom>
        </p:spPr>
      </p:pic>
    </p:spTree>
    <p:extLst>
      <p:ext uri="{BB962C8B-B14F-4D97-AF65-F5344CB8AC3E}">
        <p14:creationId xmlns:p14="http://schemas.microsoft.com/office/powerpoint/2010/main" val="2792396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7A8448-9A62-BEC7-60A8-F1E6A3DF6FCE}"/>
              </a:ext>
            </a:extLst>
          </p:cNvPr>
          <p:cNvSpPr>
            <a:spLocks noGrp="1"/>
          </p:cNvSpPr>
          <p:nvPr>
            <p:ph type="title"/>
          </p:nvPr>
        </p:nvSpPr>
        <p:spPr>
          <a:xfrm>
            <a:off x="556532" y="643467"/>
            <a:ext cx="11210925" cy="744836"/>
          </a:xfrm>
        </p:spPr>
        <p:txBody>
          <a:bodyPr>
            <a:normAutofit/>
          </a:bodyPr>
          <a:lstStyle/>
          <a:p>
            <a:pPr algn="ctr"/>
            <a:r>
              <a:rPr lang="en-US" sz="2200">
                <a:solidFill>
                  <a:schemeClr val="bg1"/>
                </a:solidFill>
              </a:rPr>
              <a:t>Dr. Collier notes that THC along with many other drugs slows or even arrests brain development, most specifically executive functioning which impacts your entire life.</a:t>
            </a:r>
          </a:p>
        </p:txBody>
      </p:sp>
      <p:pic>
        <p:nvPicPr>
          <p:cNvPr id="3" name="Picture 2">
            <a:extLst>
              <a:ext uri="{FF2B5EF4-FFF2-40B4-BE49-F238E27FC236}">
                <a16:creationId xmlns:a16="http://schemas.microsoft.com/office/drawing/2014/main" id="{12E9B01C-086E-080A-82D2-C3B3DFE73171}"/>
              </a:ext>
            </a:extLst>
          </p:cNvPr>
          <p:cNvPicPr>
            <a:picLocks noChangeAspect="1"/>
          </p:cNvPicPr>
          <p:nvPr/>
        </p:nvPicPr>
        <p:blipFill rotWithShape="1">
          <a:blip r:embed="rId2"/>
          <a:srcRect l="26350" t="16342" r="28121" b="9015"/>
          <a:stretch/>
        </p:blipFill>
        <p:spPr>
          <a:xfrm>
            <a:off x="2865120" y="1817467"/>
            <a:ext cx="6461760" cy="4899635"/>
          </a:xfrm>
          <a:prstGeom prst="rect">
            <a:avLst/>
          </a:prstGeom>
        </p:spPr>
      </p:pic>
    </p:spTree>
    <p:extLst>
      <p:ext uri="{BB962C8B-B14F-4D97-AF65-F5344CB8AC3E}">
        <p14:creationId xmlns:p14="http://schemas.microsoft.com/office/powerpoint/2010/main" val="14638695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864CE30-3696-BB27-99A3-8B5BFF593990}"/>
              </a:ext>
            </a:extLst>
          </p:cNvPr>
          <p:cNvSpPr>
            <a:spLocks noGrp="1"/>
          </p:cNvSpPr>
          <p:nvPr>
            <p:ph type="title"/>
          </p:nvPr>
        </p:nvSpPr>
        <p:spPr>
          <a:xfrm>
            <a:off x="773408" y="992094"/>
            <a:ext cx="3616913" cy="2795160"/>
          </a:xfrm>
        </p:spPr>
        <p:txBody>
          <a:bodyPr vert="horz" lIns="91440" tIns="45720" rIns="91440" bIns="45720" rtlCol="0" anchor="b">
            <a:normAutofit/>
          </a:bodyPr>
          <a:lstStyle/>
          <a:p>
            <a:pPr algn="ctr"/>
            <a:r>
              <a:rPr lang="en-US" sz="3700" kern="1200">
                <a:solidFill>
                  <a:schemeClr val="tx1"/>
                </a:solidFill>
                <a:latin typeface="+mj-lt"/>
                <a:ea typeface="+mj-ea"/>
                <a:cs typeface="+mj-cs"/>
              </a:rPr>
              <a:t>Dr. Collier summarizes the causes of arrested development.</a:t>
            </a:r>
          </a:p>
        </p:txBody>
      </p:sp>
      <p:pic>
        <p:nvPicPr>
          <p:cNvPr id="3" name="Picture 2">
            <a:extLst>
              <a:ext uri="{FF2B5EF4-FFF2-40B4-BE49-F238E27FC236}">
                <a16:creationId xmlns:a16="http://schemas.microsoft.com/office/drawing/2014/main" id="{B196EE7D-DDC0-752E-4317-22CFB388AA01}"/>
              </a:ext>
            </a:extLst>
          </p:cNvPr>
          <p:cNvPicPr>
            <a:picLocks noChangeAspect="1"/>
          </p:cNvPicPr>
          <p:nvPr/>
        </p:nvPicPr>
        <p:blipFill rotWithShape="1">
          <a:blip r:embed="rId2"/>
          <a:srcRect l="12542" t="20299" r="32209" b="13353"/>
          <a:stretch/>
        </p:blipFill>
        <p:spPr>
          <a:xfrm>
            <a:off x="5895751" y="1828687"/>
            <a:ext cx="5708649" cy="3170651"/>
          </a:xfrm>
          <a:prstGeom prst="rect">
            <a:avLst/>
          </a:prstGeom>
        </p:spPr>
      </p:pic>
    </p:spTree>
    <p:extLst>
      <p:ext uri="{BB962C8B-B14F-4D97-AF65-F5344CB8AC3E}">
        <p14:creationId xmlns:p14="http://schemas.microsoft.com/office/powerpoint/2010/main" val="39694509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C9825-4864-671E-FDEF-F7F7957223AA}"/>
              </a:ext>
            </a:extLst>
          </p:cNvPr>
          <p:cNvSpPr>
            <a:spLocks noGrp="1"/>
          </p:cNvSpPr>
          <p:nvPr>
            <p:ph type="title"/>
          </p:nvPr>
        </p:nvSpPr>
        <p:spPr>
          <a:xfrm>
            <a:off x="1713186" y="170327"/>
            <a:ext cx="9791426" cy="1734673"/>
          </a:xfrm>
        </p:spPr>
        <p:txBody>
          <a:bodyPr vert="horz" lIns="91440" tIns="45720" rIns="91440" bIns="45720" rtlCol="0" anchor="t">
            <a:noAutofit/>
          </a:bodyPr>
          <a:lstStyle/>
          <a:p>
            <a:r>
              <a:rPr lang="en-US" sz="6000" dirty="0">
                <a:latin typeface="Calibri" panose="020F0502020204030204" pitchFamily="34" charset="0"/>
                <a:cs typeface="Calibri" panose="020F0502020204030204" pitchFamily="34" charset="0"/>
              </a:rPr>
              <a:t>Alarming side effects of THC</a:t>
            </a:r>
          </a:p>
        </p:txBody>
      </p:sp>
      <p:graphicFrame>
        <p:nvGraphicFramePr>
          <p:cNvPr id="7" name="Text Placeholder 2">
            <a:extLst>
              <a:ext uri="{FF2B5EF4-FFF2-40B4-BE49-F238E27FC236}">
                <a16:creationId xmlns:a16="http://schemas.microsoft.com/office/drawing/2014/main" id="{250FA789-474E-C9C6-DF36-3620E5824913}"/>
              </a:ext>
            </a:extLst>
          </p:cNvPr>
          <p:cNvGraphicFramePr/>
          <p:nvPr>
            <p:extLst>
              <p:ext uri="{D42A27DB-BD31-4B8C-83A1-F6EECF244321}">
                <p14:modId xmlns:p14="http://schemas.microsoft.com/office/powerpoint/2010/main" val="3204857507"/>
              </p:ext>
            </p:extLst>
          </p:nvPr>
        </p:nvGraphicFramePr>
        <p:xfrm>
          <a:off x="3093290" y="1569237"/>
          <a:ext cx="8970102" cy="48641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9A3F313B-07C2-3090-B9ED-5B9FB1FEBC01}"/>
              </a:ext>
            </a:extLst>
          </p:cNvPr>
          <p:cNvPicPr>
            <a:picLocks noChangeAspect="1"/>
          </p:cNvPicPr>
          <p:nvPr/>
        </p:nvPicPr>
        <p:blipFill>
          <a:blip r:embed="rId7"/>
          <a:stretch>
            <a:fillRect/>
          </a:stretch>
        </p:blipFill>
        <p:spPr>
          <a:xfrm>
            <a:off x="164101" y="2096598"/>
            <a:ext cx="2742072" cy="1734673"/>
          </a:xfrm>
          <a:prstGeom prst="rect">
            <a:avLst/>
          </a:prstGeom>
        </p:spPr>
      </p:pic>
      <p:pic>
        <p:nvPicPr>
          <p:cNvPr id="9" name="Picture 8">
            <a:extLst>
              <a:ext uri="{FF2B5EF4-FFF2-40B4-BE49-F238E27FC236}">
                <a16:creationId xmlns:a16="http://schemas.microsoft.com/office/drawing/2014/main" id="{84E742F6-6400-C849-B33D-390AA66C4B89}"/>
              </a:ext>
            </a:extLst>
          </p:cNvPr>
          <p:cNvPicPr>
            <a:picLocks noChangeAspect="1"/>
          </p:cNvPicPr>
          <p:nvPr/>
        </p:nvPicPr>
        <p:blipFill rotWithShape="1">
          <a:blip r:embed="rId8"/>
          <a:srcRect l="5591" r="3204"/>
          <a:stretch/>
        </p:blipFill>
        <p:spPr>
          <a:xfrm>
            <a:off x="204430" y="3831271"/>
            <a:ext cx="2701743" cy="1543050"/>
          </a:xfrm>
          <a:prstGeom prst="rect">
            <a:avLst/>
          </a:prstGeom>
        </p:spPr>
      </p:pic>
    </p:spTree>
    <p:extLst>
      <p:ext uri="{BB962C8B-B14F-4D97-AF65-F5344CB8AC3E}">
        <p14:creationId xmlns:p14="http://schemas.microsoft.com/office/powerpoint/2010/main" val="774486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10589F1-33FA-1FB3-64CF-A0AF7A59C2C6}"/>
              </a:ext>
            </a:extLst>
          </p:cNvPr>
          <p:cNvSpPr>
            <a:spLocks noGrp="1"/>
          </p:cNvSpPr>
          <p:nvPr>
            <p:ph type="title"/>
          </p:nvPr>
        </p:nvSpPr>
        <p:spPr>
          <a:xfrm>
            <a:off x="638881" y="390525"/>
            <a:ext cx="10909640" cy="1510301"/>
          </a:xfrm>
        </p:spPr>
        <p:txBody>
          <a:bodyPr vert="horz" lIns="91440" tIns="45720" rIns="91440" bIns="45720" rtlCol="0" anchor="ctr">
            <a:normAutofit/>
          </a:bodyPr>
          <a:lstStyle/>
          <a:p>
            <a:pPr algn="ctr"/>
            <a:r>
              <a:rPr lang="en-US" sz="3600" kern="1200" dirty="0">
                <a:solidFill>
                  <a:srgbClr val="FFFFFF"/>
                </a:solidFill>
                <a:latin typeface="+mj-lt"/>
                <a:ea typeface="+mj-ea"/>
                <a:cs typeface="+mj-cs"/>
              </a:rPr>
              <a:t>So – use the brain and wire in good stuff during adolescence or you lose good brain function in adulthood</a:t>
            </a:r>
          </a:p>
        </p:txBody>
      </p:sp>
      <p:sp>
        <p:nvSpPr>
          <p:cNvPr id="12" name="sketch line">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1BC5582-D848-97AA-5C1B-B1898216AE8E}"/>
              </a:ext>
            </a:extLst>
          </p:cNvPr>
          <p:cNvPicPr>
            <a:picLocks noChangeAspect="1"/>
          </p:cNvPicPr>
          <p:nvPr/>
        </p:nvPicPr>
        <p:blipFill rotWithShape="1">
          <a:blip r:embed="rId2"/>
          <a:srcRect l="25431" t="11905" r="26724" b="14236"/>
          <a:stretch/>
        </p:blipFill>
        <p:spPr>
          <a:xfrm>
            <a:off x="3979860" y="3067050"/>
            <a:ext cx="4229232" cy="3019537"/>
          </a:xfrm>
          <a:prstGeom prst="rect">
            <a:avLst/>
          </a:prstGeom>
        </p:spPr>
      </p:pic>
    </p:spTree>
    <p:extLst>
      <p:ext uri="{BB962C8B-B14F-4D97-AF65-F5344CB8AC3E}">
        <p14:creationId xmlns:p14="http://schemas.microsoft.com/office/powerpoint/2010/main" val="3300612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EA5A797-298D-0CDD-BEC6-95D78C6AF5CB}"/>
              </a:ext>
            </a:extLst>
          </p:cNvPr>
          <p:cNvPicPr>
            <a:picLocks noChangeAspect="1"/>
          </p:cNvPicPr>
          <p:nvPr/>
        </p:nvPicPr>
        <p:blipFill rotWithShape="1">
          <a:blip r:embed="rId2"/>
          <a:srcRect l="19177" t="1" r="-3" b="7571"/>
          <a:stretch/>
        </p:blipFill>
        <p:spPr>
          <a:xfrm>
            <a:off x="9096139" y="1277061"/>
            <a:ext cx="2225039" cy="1781099"/>
          </a:xfrm>
          <a:prstGeom prst="rect">
            <a:avLst/>
          </a:prstGeom>
        </p:spPr>
      </p:pic>
      <p:sp>
        <p:nvSpPr>
          <p:cNvPr id="2" name="Title 1">
            <a:extLst>
              <a:ext uri="{FF2B5EF4-FFF2-40B4-BE49-F238E27FC236}">
                <a16:creationId xmlns:a16="http://schemas.microsoft.com/office/drawing/2014/main" id="{2B59CC05-5C35-6A24-0948-A3000A867F4F}"/>
              </a:ext>
            </a:extLst>
          </p:cNvPr>
          <p:cNvSpPr>
            <a:spLocks noGrp="1"/>
          </p:cNvSpPr>
          <p:nvPr>
            <p:ph type="title"/>
          </p:nvPr>
        </p:nvSpPr>
        <p:spPr>
          <a:xfrm>
            <a:off x="142240" y="264160"/>
            <a:ext cx="8372381" cy="1012901"/>
          </a:xfrm>
        </p:spPr>
        <p:txBody>
          <a:bodyPr vert="horz" lIns="91440" tIns="45720" rIns="91440" bIns="45720" rtlCol="0" anchor="ctr">
            <a:normAutofit fontScale="90000"/>
          </a:bodyPr>
          <a:lstStyle/>
          <a:p>
            <a:r>
              <a:rPr lang="en-US" sz="3200" dirty="0">
                <a:solidFill>
                  <a:srgbClr val="FEFFFF"/>
                </a:solidFill>
                <a:latin typeface="Calibri" panose="020F0502020204030204" pitchFamily="34" charset="0"/>
                <a:cs typeface="Calibri" panose="020F0502020204030204" pitchFamily="34" charset="0"/>
              </a:rPr>
              <a:t>Highly recommended lectures on THC use and the sources for much of the content in this PowerPoint</a:t>
            </a:r>
          </a:p>
        </p:txBody>
      </p:sp>
      <p:sp>
        <p:nvSpPr>
          <p:cNvPr id="3" name="Text Placeholder 2">
            <a:extLst>
              <a:ext uri="{FF2B5EF4-FFF2-40B4-BE49-F238E27FC236}">
                <a16:creationId xmlns:a16="http://schemas.microsoft.com/office/drawing/2014/main" id="{B5ED9BAA-C056-E250-FA1D-E47BA87F7B19}"/>
              </a:ext>
            </a:extLst>
          </p:cNvPr>
          <p:cNvSpPr>
            <a:spLocks noGrp="1"/>
          </p:cNvSpPr>
          <p:nvPr>
            <p:ph type="body" idx="1"/>
          </p:nvPr>
        </p:nvSpPr>
        <p:spPr>
          <a:xfrm>
            <a:off x="142240" y="1798320"/>
            <a:ext cx="7666458" cy="5059680"/>
          </a:xfrm>
        </p:spPr>
        <p:txBody>
          <a:bodyPr vert="horz" lIns="91440" tIns="45720" rIns="91440" bIns="45720" rtlCol="0">
            <a:normAutofit/>
          </a:bodyPr>
          <a:lstStyle/>
          <a:p>
            <a:pPr>
              <a:lnSpc>
                <a:spcPct val="90000"/>
              </a:lnSpc>
            </a:pPr>
            <a:r>
              <a:rPr kumimoji="0" lang="en-US" b="0" i="0" u="none" strike="noStrike" cap="none" spc="0" normalizeH="0" baseline="0" noProof="0" dirty="0">
                <a:ln>
                  <a:noFill/>
                </a:ln>
                <a:solidFill>
                  <a:srgbClr val="FEFFFF"/>
                </a:solidFill>
                <a:effectLst/>
                <a:uLnTx/>
                <a:uFillTx/>
                <a:latin typeface="Calibri" panose="020F0502020204030204" pitchFamily="34" charset="0"/>
                <a:cs typeface="Calibri" panose="020F0502020204030204" pitchFamily="34" charset="0"/>
              </a:rPr>
              <a:t>Please click the link below to listen to addiction medicine physician Dr. Ruth </a:t>
            </a:r>
            <a:r>
              <a:rPr kumimoji="0" lang="en-US" b="0" i="0" u="none" strike="noStrike" cap="none" spc="0" normalizeH="0" baseline="0" noProof="0" dirty="0" err="1">
                <a:ln>
                  <a:noFill/>
                </a:ln>
                <a:solidFill>
                  <a:srgbClr val="FEFFFF"/>
                </a:solidFill>
                <a:effectLst/>
                <a:uLnTx/>
                <a:uFillTx/>
                <a:latin typeface="Calibri" panose="020F0502020204030204" pitchFamily="34" charset="0"/>
                <a:cs typeface="Calibri" panose="020F0502020204030204" pitchFamily="34" charset="0"/>
              </a:rPr>
              <a:t>Potee’s</a:t>
            </a:r>
            <a:r>
              <a:rPr kumimoji="0" lang="en-US" b="0" i="0" u="none" strike="noStrike" cap="none" spc="0" normalizeH="0" baseline="0" noProof="0" dirty="0">
                <a:ln>
                  <a:noFill/>
                </a:ln>
                <a:solidFill>
                  <a:srgbClr val="FEFFFF"/>
                </a:solidFill>
                <a:effectLst/>
                <a:uLnTx/>
                <a:uFillTx/>
                <a:latin typeface="Calibri" panose="020F0502020204030204" pitchFamily="34" charset="0"/>
                <a:cs typeface="Calibri" panose="020F0502020204030204" pitchFamily="34" charset="0"/>
              </a:rPr>
              <a:t> fantastic school talk on addiction and the teenage brain:</a:t>
            </a:r>
          </a:p>
          <a:p>
            <a:pPr>
              <a:lnSpc>
                <a:spcPct val="90000"/>
              </a:lnSpc>
            </a:pPr>
            <a:r>
              <a:rPr lang="en-US" dirty="0">
                <a:solidFill>
                  <a:srgbClr val="FEFFFF"/>
                </a:solidFill>
                <a:latin typeface="Calibri" panose="020F0502020204030204" pitchFamily="34" charset="0"/>
                <a:cs typeface="Calibri" panose="020F0502020204030204" pitchFamily="34" charset="0"/>
                <a:hlinkClick r:id="rId3"/>
              </a:rPr>
              <a:t>https://www.youtube.com/watch?v=25mK4yXzOkQ&amp;ab_channel=1623Studios</a:t>
            </a:r>
            <a:endParaRPr lang="en-US" dirty="0">
              <a:solidFill>
                <a:srgbClr val="FEFFFF"/>
              </a:solidFill>
              <a:latin typeface="Calibri" panose="020F0502020204030204" pitchFamily="34" charset="0"/>
              <a:cs typeface="Calibri" panose="020F0502020204030204" pitchFamily="34" charset="0"/>
            </a:endParaRPr>
          </a:p>
          <a:p>
            <a:pPr>
              <a:lnSpc>
                <a:spcPct val="90000"/>
              </a:lnSpc>
              <a:buFont typeface="Wingdings 3" charset="2"/>
              <a:buChar char=""/>
            </a:pPr>
            <a:endParaRPr lang="en-US" dirty="0">
              <a:solidFill>
                <a:srgbClr val="FEFFFF"/>
              </a:solidFill>
              <a:latin typeface="Calibri" panose="020F0502020204030204" pitchFamily="34" charset="0"/>
              <a:cs typeface="Calibri" panose="020F0502020204030204" pitchFamily="34" charset="0"/>
            </a:endParaRPr>
          </a:p>
          <a:p>
            <a:pPr>
              <a:lnSpc>
                <a:spcPct val="90000"/>
              </a:lnSpc>
            </a:pPr>
            <a:r>
              <a:rPr lang="en-US" dirty="0">
                <a:solidFill>
                  <a:srgbClr val="FEFFFF"/>
                </a:solidFill>
                <a:latin typeface="Calibri" panose="020F0502020204030204" pitchFamily="34" charset="0"/>
                <a:cs typeface="Calibri" panose="020F0502020204030204" pitchFamily="34" charset="0"/>
              </a:rPr>
              <a:t>Please click the link below to listen to Stanford neuroscientist. Dr. Andrew Huberman’s superlative lecture on the dangers of THC use. It the best and most thorough discussions on the topic that I have heard. </a:t>
            </a:r>
          </a:p>
          <a:p>
            <a:pPr>
              <a:lnSpc>
                <a:spcPct val="90000"/>
              </a:lnSpc>
            </a:pPr>
            <a:r>
              <a:rPr lang="en-US" dirty="0">
                <a:solidFill>
                  <a:srgbClr val="FEFFFF"/>
                </a:solidFill>
                <a:latin typeface="Calibri" panose="020F0502020204030204" pitchFamily="34" charset="0"/>
                <a:cs typeface="Calibri" panose="020F0502020204030204" pitchFamily="34" charset="0"/>
                <a:hlinkClick r:id="rId4"/>
              </a:rPr>
              <a:t>https://www.youtube.com/watch?v=gXvuJu1kt48&amp;ab_channel=AndrewHuberman</a:t>
            </a:r>
            <a:endParaRPr lang="en-US" dirty="0">
              <a:solidFill>
                <a:srgbClr val="FEFFFF"/>
              </a:solidFill>
              <a:latin typeface="Calibri" panose="020F0502020204030204" pitchFamily="34" charset="0"/>
              <a:cs typeface="Calibri" panose="020F0502020204030204" pitchFamily="34" charset="0"/>
            </a:endParaRPr>
          </a:p>
          <a:p>
            <a:pPr>
              <a:lnSpc>
                <a:spcPct val="90000"/>
              </a:lnSpc>
            </a:pPr>
            <a:endParaRPr lang="en-US" dirty="0">
              <a:solidFill>
                <a:srgbClr val="FEFFFF"/>
              </a:solidFill>
              <a:latin typeface="Calibri" panose="020F0502020204030204" pitchFamily="34" charset="0"/>
              <a:cs typeface="Calibri" panose="020F0502020204030204" pitchFamily="34" charset="0"/>
            </a:endParaRPr>
          </a:p>
          <a:p>
            <a:pPr>
              <a:lnSpc>
                <a:spcPct val="90000"/>
              </a:lnSpc>
            </a:pPr>
            <a:r>
              <a:rPr lang="en-US" dirty="0">
                <a:solidFill>
                  <a:srgbClr val="FEFFFF"/>
                </a:solidFill>
                <a:latin typeface="Calibri" panose="020F0502020204030204" pitchFamily="34" charset="0"/>
                <a:cs typeface="Calibri" panose="020F0502020204030204" pitchFamily="34" charset="0"/>
              </a:rPr>
              <a:t>Cannabis, It’s Complicated by Kim Porter who is an excellent advocate against teen use of THC.  Please click the link below to listen:</a:t>
            </a:r>
          </a:p>
          <a:p>
            <a:pPr>
              <a:lnSpc>
                <a:spcPct val="90000"/>
              </a:lnSpc>
            </a:pPr>
            <a:r>
              <a:rPr lang="en-US" dirty="0">
                <a:solidFill>
                  <a:srgbClr val="FEFFFF"/>
                </a:solidFill>
                <a:latin typeface="Calibri" panose="020F0502020204030204" pitchFamily="34" charset="0"/>
                <a:cs typeface="Calibri" panose="020F0502020204030204" pitchFamily="34" charset="0"/>
                <a:hlinkClick r:id="rId5"/>
              </a:rPr>
              <a:t>https://www.youtube.com/watch?v=fdguiE_dTu0&amp;t=2s&amp;ab_channel=BeaPartoftheConversation</a:t>
            </a:r>
            <a:endParaRPr lang="en-US" dirty="0">
              <a:solidFill>
                <a:srgbClr val="FEFFFF"/>
              </a:solidFill>
              <a:latin typeface="Calibri" panose="020F0502020204030204" pitchFamily="34" charset="0"/>
              <a:cs typeface="Calibri" panose="020F0502020204030204" pitchFamily="34" charset="0"/>
            </a:endParaRPr>
          </a:p>
          <a:p>
            <a:pPr>
              <a:lnSpc>
                <a:spcPct val="90000"/>
              </a:lnSpc>
            </a:pPr>
            <a:endParaRPr lang="en-US" dirty="0">
              <a:solidFill>
                <a:srgbClr val="FEFFFF"/>
              </a:solidFill>
              <a:latin typeface="Calibri" panose="020F0502020204030204" pitchFamily="34" charset="0"/>
              <a:cs typeface="Calibri" panose="020F0502020204030204" pitchFamily="34" charset="0"/>
            </a:endParaRPr>
          </a:p>
          <a:p>
            <a:pPr>
              <a:lnSpc>
                <a:spcPct val="90000"/>
              </a:lnSpc>
              <a:buFont typeface="Wingdings 3" charset="2"/>
              <a:buChar char=""/>
            </a:pPr>
            <a:endParaRPr lang="en-US" dirty="0">
              <a:solidFill>
                <a:srgbClr val="FEFFFF"/>
              </a:solidFill>
            </a:endParaRPr>
          </a:p>
        </p:txBody>
      </p:sp>
      <p:pic>
        <p:nvPicPr>
          <p:cNvPr id="5" name="Picture 4">
            <a:extLst>
              <a:ext uri="{FF2B5EF4-FFF2-40B4-BE49-F238E27FC236}">
                <a16:creationId xmlns:a16="http://schemas.microsoft.com/office/drawing/2014/main" id="{67F52BB4-3745-1D3F-9050-820C68702BA7}"/>
              </a:ext>
            </a:extLst>
          </p:cNvPr>
          <p:cNvPicPr>
            <a:picLocks noChangeAspect="1"/>
          </p:cNvPicPr>
          <p:nvPr/>
        </p:nvPicPr>
        <p:blipFill rotWithShape="1">
          <a:blip r:embed="rId6"/>
          <a:srcRect l="29410" t="-10017" r="5201" b="10018"/>
          <a:stretch/>
        </p:blipFill>
        <p:spPr>
          <a:xfrm>
            <a:off x="9167259" y="2985460"/>
            <a:ext cx="2225039" cy="1927068"/>
          </a:xfrm>
          <a:prstGeom prst="rect">
            <a:avLst/>
          </a:prstGeom>
        </p:spPr>
      </p:pic>
      <p:pic>
        <p:nvPicPr>
          <p:cNvPr id="6" name="Picture 5">
            <a:extLst>
              <a:ext uri="{FF2B5EF4-FFF2-40B4-BE49-F238E27FC236}">
                <a16:creationId xmlns:a16="http://schemas.microsoft.com/office/drawing/2014/main" id="{FBD0B0E9-41D2-2D2A-188D-A10779EC7821}"/>
              </a:ext>
            </a:extLst>
          </p:cNvPr>
          <p:cNvPicPr>
            <a:picLocks noChangeAspect="1"/>
          </p:cNvPicPr>
          <p:nvPr/>
        </p:nvPicPr>
        <p:blipFill rotWithShape="1">
          <a:blip r:embed="rId7"/>
          <a:srcRect l="12617" r="16019"/>
          <a:stretch/>
        </p:blipFill>
        <p:spPr>
          <a:xfrm>
            <a:off x="9167259" y="5076566"/>
            <a:ext cx="2225039" cy="1544361"/>
          </a:xfrm>
          <a:prstGeom prst="rect">
            <a:avLst/>
          </a:prstGeom>
        </p:spPr>
      </p:pic>
    </p:spTree>
    <p:extLst>
      <p:ext uri="{BB962C8B-B14F-4D97-AF65-F5344CB8AC3E}">
        <p14:creationId xmlns:p14="http://schemas.microsoft.com/office/powerpoint/2010/main" val="33902556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C9825-4864-671E-FDEF-F7F7957223AA}"/>
              </a:ext>
            </a:extLst>
          </p:cNvPr>
          <p:cNvSpPr>
            <a:spLocks noGrp="1"/>
          </p:cNvSpPr>
          <p:nvPr>
            <p:ph type="title"/>
          </p:nvPr>
        </p:nvSpPr>
        <p:spPr>
          <a:xfrm>
            <a:off x="123016" y="714375"/>
            <a:ext cx="3747944" cy="5416062"/>
          </a:xfrm>
        </p:spPr>
        <p:txBody>
          <a:bodyPr vert="horz" lIns="91440" tIns="45720" rIns="91440" bIns="45720" rtlCol="0" anchor="t">
            <a:normAutofit/>
          </a:bodyPr>
          <a:lstStyle/>
          <a:p>
            <a:r>
              <a:rPr lang="en-US" sz="3200" dirty="0">
                <a:solidFill>
                  <a:schemeClr val="bg1"/>
                </a:solidFill>
                <a:latin typeface="Calibri" panose="020F0502020204030204" pitchFamily="34" charset="0"/>
                <a:cs typeface="Calibri" panose="020F0502020204030204" pitchFamily="34" charset="0"/>
              </a:rPr>
              <a:t>Alarming Side Effects of Chronic THC USE</a:t>
            </a:r>
            <a:br>
              <a:rPr lang="en-US" sz="3200" dirty="0">
                <a:solidFill>
                  <a:schemeClr val="bg1"/>
                </a:solidFill>
                <a:latin typeface="Calibri" panose="020F0502020204030204" pitchFamily="34" charset="0"/>
                <a:cs typeface="Calibri" panose="020F0502020204030204" pitchFamily="34" charset="0"/>
              </a:rPr>
            </a:br>
            <a:br>
              <a:rPr lang="en-US" sz="3200" dirty="0">
                <a:solidFill>
                  <a:schemeClr val="bg1"/>
                </a:solidFill>
                <a:latin typeface="Calibri" panose="020F0502020204030204" pitchFamily="34" charset="0"/>
                <a:cs typeface="Calibri" panose="020F0502020204030204" pitchFamily="34" charset="0"/>
              </a:rPr>
            </a:br>
            <a:r>
              <a:rPr lang="en-US" sz="1800" dirty="0">
                <a:solidFill>
                  <a:schemeClr val="bg1"/>
                </a:solidFill>
                <a:latin typeface="Calibri" panose="020F0502020204030204" pitchFamily="34" charset="0"/>
                <a:cs typeface="Calibri" panose="020F0502020204030204" pitchFamily="34" charset="0"/>
              </a:rPr>
              <a:t>*Chronic is defined as 2 or more times per week</a:t>
            </a:r>
          </a:p>
        </p:txBody>
      </p:sp>
      <p:graphicFrame>
        <p:nvGraphicFramePr>
          <p:cNvPr id="111" name="Text Placeholder 2">
            <a:extLst>
              <a:ext uri="{FF2B5EF4-FFF2-40B4-BE49-F238E27FC236}">
                <a16:creationId xmlns:a16="http://schemas.microsoft.com/office/drawing/2014/main" id="{B6036A40-AAAC-6FD4-D1A6-86CECDC9BE66}"/>
              </a:ext>
            </a:extLst>
          </p:cNvPr>
          <p:cNvGraphicFramePr/>
          <p:nvPr>
            <p:extLst>
              <p:ext uri="{D42A27DB-BD31-4B8C-83A1-F6EECF244321}">
                <p14:modId xmlns:p14="http://schemas.microsoft.com/office/powerpoint/2010/main" val="1212055406"/>
              </p:ext>
            </p:extLst>
          </p:nvPr>
        </p:nvGraphicFramePr>
        <p:xfrm>
          <a:off x="4307263" y="518160"/>
          <a:ext cx="7590097" cy="59856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5637E330-6E1A-3B17-2D61-9B37B2E6B23A}"/>
              </a:ext>
            </a:extLst>
          </p:cNvPr>
          <p:cNvPicPr>
            <a:picLocks noChangeAspect="1"/>
          </p:cNvPicPr>
          <p:nvPr/>
        </p:nvPicPr>
        <p:blipFill>
          <a:blip r:embed="rId7"/>
          <a:stretch>
            <a:fillRect/>
          </a:stretch>
        </p:blipFill>
        <p:spPr>
          <a:xfrm>
            <a:off x="117424" y="4034986"/>
            <a:ext cx="3847407" cy="2295177"/>
          </a:xfrm>
          <a:prstGeom prst="rect">
            <a:avLst/>
          </a:prstGeom>
        </p:spPr>
      </p:pic>
    </p:spTree>
    <p:extLst>
      <p:ext uri="{BB962C8B-B14F-4D97-AF65-F5344CB8AC3E}">
        <p14:creationId xmlns:p14="http://schemas.microsoft.com/office/powerpoint/2010/main" val="837558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A8F8799-BC47-68BA-99F8-C607515D35F6}"/>
              </a:ext>
            </a:extLst>
          </p:cNvPr>
          <p:cNvSpPr>
            <a:spLocks noGrp="1"/>
          </p:cNvSpPr>
          <p:nvPr>
            <p:ph type="title"/>
          </p:nvPr>
        </p:nvSpPr>
        <p:spPr>
          <a:xfrm>
            <a:off x="828675" y="494415"/>
            <a:ext cx="10534650" cy="1105786"/>
          </a:xfrm>
        </p:spPr>
        <p:txBody>
          <a:bodyPr vert="horz" lIns="91440" tIns="45720" rIns="91440" bIns="45720" rtlCol="0" anchor="b">
            <a:noAutofit/>
          </a:bodyPr>
          <a:lstStyle/>
          <a:p>
            <a:pPr algn="ctr"/>
            <a:r>
              <a:rPr lang="en-US" kern="1200" dirty="0">
                <a:solidFill>
                  <a:srgbClr val="FFFF00"/>
                </a:solidFill>
                <a:latin typeface="+mj-lt"/>
                <a:ea typeface="+mj-ea"/>
                <a:cs typeface="+mj-cs"/>
              </a:rPr>
              <a:t>Per addictionologist, Dr. Kevin McCauley, cannabis legalization is not without risks.</a:t>
            </a:r>
          </a:p>
        </p:txBody>
      </p:sp>
      <p:pic>
        <p:nvPicPr>
          <p:cNvPr id="3" name="Picture 2">
            <a:extLst>
              <a:ext uri="{FF2B5EF4-FFF2-40B4-BE49-F238E27FC236}">
                <a16:creationId xmlns:a16="http://schemas.microsoft.com/office/drawing/2014/main" id="{9D744FD4-4894-35AD-495A-0380574D97C8}"/>
              </a:ext>
            </a:extLst>
          </p:cNvPr>
          <p:cNvPicPr>
            <a:picLocks noChangeAspect="1"/>
          </p:cNvPicPr>
          <p:nvPr/>
        </p:nvPicPr>
        <p:blipFill rotWithShape="1">
          <a:blip r:embed="rId2"/>
          <a:srcRect l="12733" t="26509" r="20465" b="7170"/>
          <a:stretch/>
        </p:blipFill>
        <p:spPr>
          <a:xfrm>
            <a:off x="1153885" y="1753014"/>
            <a:ext cx="10287000" cy="4723482"/>
          </a:xfrm>
          <a:prstGeom prst="rect">
            <a:avLst/>
          </a:prstGeom>
        </p:spPr>
      </p:pic>
    </p:spTree>
    <p:extLst>
      <p:ext uri="{BB962C8B-B14F-4D97-AF65-F5344CB8AC3E}">
        <p14:creationId xmlns:p14="http://schemas.microsoft.com/office/powerpoint/2010/main" val="674566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F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33ABF3-24B5-EDF0-3DB0-62C85C120A15}"/>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anchor="ctr">
            <a:normAutofit/>
          </a:bodyPr>
          <a:lstStyle/>
          <a:p>
            <a:pPr algn="ctr"/>
            <a:r>
              <a:rPr lang="en-US" sz="2600" dirty="0">
                <a:solidFill>
                  <a:srgbClr val="FFFFFF"/>
                </a:solidFill>
              </a:rPr>
              <a:t>Cannabis Toxicity aka “Greening Out”</a:t>
            </a:r>
          </a:p>
        </p:txBody>
      </p:sp>
      <p:pic>
        <p:nvPicPr>
          <p:cNvPr id="3" name="Picture 2">
            <a:extLst>
              <a:ext uri="{FF2B5EF4-FFF2-40B4-BE49-F238E27FC236}">
                <a16:creationId xmlns:a16="http://schemas.microsoft.com/office/drawing/2014/main" id="{FFD117CC-BBE9-0C96-98D4-C3424F628E4D}"/>
              </a:ext>
            </a:extLst>
          </p:cNvPr>
          <p:cNvPicPr>
            <a:picLocks noChangeAspect="1"/>
          </p:cNvPicPr>
          <p:nvPr/>
        </p:nvPicPr>
        <p:blipFill rotWithShape="1">
          <a:blip r:embed="rId2"/>
          <a:srcRect l="9500" t="2452" r="29666" b="2814"/>
          <a:stretch/>
        </p:blipFill>
        <p:spPr>
          <a:xfrm>
            <a:off x="4190893" y="961812"/>
            <a:ext cx="6883613" cy="4930987"/>
          </a:xfrm>
          <a:prstGeom prst="rect">
            <a:avLst/>
          </a:prstGeom>
        </p:spPr>
      </p:pic>
    </p:spTree>
    <p:extLst>
      <p:ext uri="{BB962C8B-B14F-4D97-AF65-F5344CB8AC3E}">
        <p14:creationId xmlns:p14="http://schemas.microsoft.com/office/powerpoint/2010/main" val="752573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BB4D578A-F2C4-4EA9-A811-B48E66D63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87B055-AD0A-F8AC-80E4-926380B1DBD5}"/>
              </a:ext>
            </a:extLst>
          </p:cNvPr>
          <p:cNvSpPr>
            <a:spLocks noGrp="1"/>
          </p:cNvSpPr>
          <p:nvPr>
            <p:ph type="title"/>
          </p:nvPr>
        </p:nvSpPr>
        <p:spPr>
          <a:xfrm>
            <a:off x="1255057" y="5279509"/>
            <a:ext cx="9707911" cy="1450741"/>
          </a:xfrm>
        </p:spPr>
        <p:txBody>
          <a:bodyPr vert="horz" lIns="91440" tIns="45720" rIns="91440" bIns="45720" rtlCol="0" anchor="b">
            <a:normAutofit/>
          </a:bodyPr>
          <a:lstStyle/>
          <a:p>
            <a:pPr algn="ctr"/>
            <a:r>
              <a:rPr lang="en-US" sz="3300" dirty="0"/>
              <a:t>Medical health concerns with THC use per SAMHSA</a:t>
            </a:r>
          </a:p>
        </p:txBody>
      </p:sp>
      <p:pic>
        <p:nvPicPr>
          <p:cNvPr id="3" name="Picture 2">
            <a:extLst>
              <a:ext uri="{FF2B5EF4-FFF2-40B4-BE49-F238E27FC236}">
                <a16:creationId xmlns:a16="http://schemas.microsoft.com/office/drawing/2014/main" id="{4DC3478F-ADD6-DA09-9080-C798B229EF1F}"/>
              </a:ext>
            </a:extLst>
          </p:cNvPr>
          <p:cNvPicPr>
            <a:picLocks noChangeAspect="1"/>
          </p:cNvPicPr>
          <p:nvPr/>
        </p:nvPicPr>
        <p:blipFill rotWithShape="1">
          <a:blip r:embed="rId2"/>
          <a:srcRect l="11738" t="14319" r="23767" b="8969"/>
          <a:stretch/>
        </p:blipFill>
        <p:spPr>
          <a:xfrm>
            <a:off x="893460" y="365389"/>
            <a:ext cx="10431104" cy="5738248"/>
          </a:xfrm>
          <a:prstGeom prst="rect">
            <a:avLst/>
          </a:prstGeom>
        </p:spPr>
      </p:pic>
      <p:pic>
        <p:nvPicPr>
          <p:cNvPr id="5" name="Picture 4">
            <a:extLst>
              <a:ext uri="{FF2B5EF4-FFF2-40B4-BE49-F238E27FC236}">
                <a16:creationId xmlns:a16="http://schemas.microsoft.com/office/drawing/2014/main" id="{5371125E-1548-2D73-4C74-9D383BBE8AA9}"/>
              </a:ext>
            </a:extLst>
          </p:cNvPr>
          <p:cNvPicPr>
            <a:picLocks noChangeAspect="1"/>
          </p:cNvPicPr>
          <p:nvPr/>
        </p:nvPicPr>
        <p:blipFill>
          <a:blip r:embed="rId3"/>
          <a:stretch>
            <a:fillRect/>
          </a:stretch>
        </p:blipFill>
        <p:spPr>
          <a:xfrm>
            <a:off x="9778844" y="358564"/>
            <a:ext cx="1545720" cy="722749"/>
          </a:xfrm>
          <a:prstGeom prst="rect">
            <a:avLst/>
          </a:prstGeom>
        </p:spPr>
      </p:pic>
    </p:spTree>
    <p:extLst>
      <p:ext uri="{BB962C8B-B14F-4D97-AF65-F5344CB8AC3E}">
        <p14:creationId xmlns:p14="http://schemas.microsoft.com/office/powerpoint/2010/main" val="2028054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A9D6299-8FF7-46A9-5EFF-D29DCEC5EB08}"/>
              </a:ext>
            </a:extLst>
          </p:cNvPr>
          <p:cNvPicPr>
            <a:picLocks noChangeAspect="1"/>
          </p:cNvPicPr>
          <p:nvPr/>
        </p:nvPicPr>
        <p:blipFill rotWithShape="1">
          <a:blip r:embed="rId2">
            <a:alphaModFix amt="40000"/>
          </a:blip>
          <a:srcRect l="19120" r="24201" b="1"/>
          <a:stretch/>
        </p:blipFill>
        <p:spPr>
          <a:xfrm>
            <a:off x="20" y="10"/>
            <a:ext cx="8450297" cy="6857990"/>
          </a:xfrm>
          <a:prstGeom prst="rect">
            <a:avLst/>
          </a:prstGeom>
        </p:spPr>
      </p:pic>
      <p:sp>
        <p:nvSpPr>
          <p:cNvPr id="2" name="Title 1">
            <a:extLst>
              <a:ext uri="{FF2B5EF4-FFF2-40B4-BE49-F238E27FC236}">
                <a16:creationId xmlns:a16="http://schemas.microsoft.com/office/drawing/2014/main" id="{D09B22F3-54D7-435C-8C73-441EA5F8A0B8}"/>
              </a:ext>
            </a:extLst>
          </p:cNvPr>
          <p:cNvSpPr>
            <a:spLocks noGrp="1"/>
          </p:cNvSpPr>
          <p:nvPr>
            <p:ph type="title"/>
          </p:nvPr>
        </p:nvSpPr>
        <p:spPr>
          <a:xfrm>
            <a:off x="345440" y="182880"/>
            <a:ext cx="10180319" cy="2286000"/>
          </a:xfrm>
        </p:spPr>
        <p:txBody>
          <a:bodyPr vert="horz" lIns="91440" tIns="45720" rIns="91440" bIns="45720" rtlCol="0" anchor="ctr">
            <a:noAutofit/>
          </a:bodyPr>
          <a:lstStyle/>
          <a:p>
            <a:pPr marL="0" marR="0" lvl="0" indent="0" fontAlgn="auto">
              <a:spcAft>
                <a:spcPts val="0"/>
              </a:spcAft>
              <a:tabLst/>
              <a:defRPr/>
            </a:pPr>
            <a:br>
              <a:rPr kumimoji="0" lang="en-US" sz="4400" b="0" i="0" u="none" strike="noStrike" kern="1200" cap="none" spc="0" normalizeH="0" baseline="0" noProof="0" dirty="0">
                <a:ln>
                  <a:noFill/>
                </a:ln>
                <a:solidFill>
                  <a:srgbClr val="FFFF00"/>
                </a:solidFill>
                <a:effectLst/>
                <a:uLnTx/>
                <a:uFillTx/>
                <a:latin typeface="+mj-lt"/>
                <a:ea typeface="+mj-ea"/>
                <a:cs typeface="+mj-cs"/>
              </a:rPr>
            </a:br>
            <a:br>
              <a:rPr kumimoji="0" lang="en-US" sz="4400" b="0" i="0" u="none" strike="noStrike" kern="1200" cap="none" spc="0" normalizeH="0" baseline="0" noProof="0" dirty="0">
                <a:ln>
                  <a:noFill/>
                </a:ln>
                <a:solidFill>
                  <a:srgbClr val="FFFF00"/>
                </a:solidFill>
                <a:effectLst/>
                <a:uLnTx/>
                <a:uFillTx/>
                <a:latin typeface="+mj-lt"/>
                <a:ea typeface="+mj-ea"/>
                <a:cs typeface="+mj-cs"/>
              </a:rPr>
            </a:br>
            <a:endParaRPr lang="en-US" sz="4400" kern="1200" dirty="0">
              <a:solidFill>
                <a:srgbClr val="FFFF00"/>
              </a:solidFill>
              <a:latin typeface="+mj-lt"/>
              <a:ea typeface="+mj-ea"/>
              <a:cs typeface="+mj-cs"/>
            </a:endParaRPr>
          </a:p>
        </p:txBody>
      </p:sp>
      <p:sp>
        <p:nvSpPr>
          <p:cNvPr id="3" name="Text Placeholder 2">
            <a:extLst>
              <a:ext uri="{FF2B5EF4-FFF2-40B4-BE49-F238E27FC236}">
                <a16:creationId xmlns:a16="http://schemas.microsoft.com/office/drawing/2014/main" id="{6EBD2E59-D778-1D2D-59FF-F7E6F6353FC4}"/>
              </a:ext>
            </a:extLst>
          </p:cNvPr>
          <p:cNvSpPr>
            <a:spLocks noGrp="1"/>
          </p:cNvSpPr>
          <p:nvPr>
            <p:ph type="body" idx="1"/>
          </p:nvPr>
        </p:nvSpPr>
        <p:spPr>
          <a:xfrm>
            <a:off x="206505" y="1666240"/>
            <a:ext cx="6019321" cy="5374640"/>
          </a:xfrm>
        </p:spPr>
        <p:txBody>
          <a:bodyPr vert="horz" lIns="91440" tIns="45720" rIns="91440" bIns="45720" rtlCol="0">
            <a:normAutofit/>
          </a:bodyPr>
          <a:lstStyle/>
          <a:p>
            <a:pPr indent="-228600">
              <a:buFont typeface="Arial" panose="020B0604020202020204" pitchFamily="34" charset="0"/>
              <a:buChar char="•"/>
            </a:pPr>
            <a:r>
              <a:rPr lang="en-US" b="0" i="0" dirty="0">
                <a:solidFill>
                  <a:srgbClr val="FFFFFF"/>
                </a:solidFill>
                <a:effectLst/>
              </a:rPr>
              <a:t>Cannabinoid hyperemesis syndrome (CHS) is a condition in which a patient experiences cyclical nausea, vomiting, and abdominal pain after using cannabis. It can in rare cases, kill you. </a:t>
            </a:r>
          </a:p>
          <a:p>
            <a:pPr indent="-228600">
              <a:buFont typeface="Arial" panose="020B0604020202020204" pitchFamily="34" charset="0"/>
              <a:buChar char="•"/>
            </a:pPr>
            <a:r>
              <a:rPr lang="en-US" b="0" i="0" dirty="0">
                <a:solidFill>
                  <a:srgbClr val="FFFFFF"/>
                </a:solidFill>
                <a:effectLst/>
              </a:rPr>
              <a:t>This disorder is characterized by 1) several years of preceding cannabis use, predating the onset of illness; 2) a cyclical pattern of hyperemesis every few weeks to months, at which time the patient is still using cannabis and 3) resolution of the symptoms after cessation of cannabis use, confirmed by a negative urine drug screen. </a:t>
            </a:r>
          </a:p>
          <a:p>
            <a:pPr indent="-228600">
              <a:buFont typeface="Arial" panose="020B0604020202020204" pitchFamily="34" charset="0"/>
              <a:buChar char="•"/>
            </a:pPr>
            <a:r>
              <a:rPr lang="en-US" b="0" i="0" dirty="0">
                <a:solidFill>
                  <a:srgbClr val="FFFFFF"/>
                </a:solidFill>
                <a:effectLst/>
              </a:rPr>
              <a:t>The almost pathognomic aspect of a patient's presenting history is that their symptoms are relieved by hot baths or shower or hot peppers.</a:t>
            </a:r>
          </a:p>
          <a:p>
            <a:pPr indent="-228600">
              <a:buFont typeface="Arial" panose="020B0604020202020204" pitchFamily="34" charset="0"/>
              <a:buChar char="•"/>
            </a:pPr>
            <a:r>
              <a:rPr lang="en-US" dirty="0">
                <a:solidFill>
                  <a:srgbClr val="FFFFFF"/>
                </a:solidFill>
              </a:rPr>
              <a:t>Please click the link below to hear this mother’s story of the tragic loss of her son to CHS:</a:t>
            </a:r>
          </a:p>
          <a:p>
            <a:pPr indent="-228600">
              <a:buFont typeface="Arial" panose="020B0604020202020204" pitchFamily="34" charset="0"/>
              <a:buChar char="•"/>
            </a:pPr>
            <a:r>
              <a:rPr lang="en-US" dirty="0">
                <a:solidFill>
                  <a:srgbClr val="FFFFFF"/>
                </a:solidFill>
                <a:hlinkClick r:id="rId3"/>
              </a:rPr>
              <a:t>https://www.youtube.com/watch?v=E1laVfwz1yQ&amp;ab_channel=YahooNews</a:t>
            </a:r>
            <a:endParaRPr lang="en-US" dirty="0">
              <a:solidFill>
                <a:srgbClr val="FFFFFF"/>
              </a:solidFill>
            </a:endParaRPr>
          </a:p>
          <a:p>
            <a:pPr indent="-228600">
              <a:buFont typeface="Arial" panose="020B0604020202020204" pitchFamily="34" charset="0"/>
              <a:buChar char="•"/>
            </a:pPr>
            <a:endParaRPr lang="en-US" sz="1400" dirty="0">
              <a:solidFill>
                <a:srgbClr val="FFFFFF"/>
              </a:solidFill>
            </a:endParaRPr>
          </a:p>
        </p:txBody>
      </p:sp>
      <p:pic>
        <p:nvPicPr>
          <p:cNvPr id="10" name="Picture 9">
            <a:extLst>
              <a:ext uri="{FF2B5EF4-FFF2-40B4-BE49-F238E27FC236}">
                <a16:creationId xmlns:a16="http://schemas.microsoft.com/office/drawing/2014/main" id="{523E893D-E40F-C691-CA20-0D5AA2770E43}"/>
              </a:ext>
            </a:extLst>
          </p:cNvPr>
          <p:cNvPicPr>
            <a:picLocks noChangeAspect="1"/>
          </p:cNvPicPr>
          <p:nvPr/>
        </p:nvPicPr>
        <p:blipFill rotWithShape="1">
          <a:blip r:embed="rId4"/>
          <a:srcRect l="24200" r="13198" b="-2"/>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5" name="Picture 4">
            <a:extLst>
              <a:ext uri="{FF2B5EF4-FFF2-40B4-BE49-F238E27FC236}">
                <a16:creationId xmlns:a16="http://schemas.microsoft.com/office/drawing/2014/main" id="{27A9D932-18E1-FAD4-7F7C-59CB6CAE0284}"/>
              </a:ext>
            </a:extLst>
          </p:cNvPr>
          <p:cNvPicPr>
            <a:picLocks noChangeAspect="1"/>
          </p:cNvPicPr>
          <p:nvPr/>
        </p:nvPicPr>
        <p:blipFill>
          <a:blip r:embed="rId5"/>
          <a:stretch>
            <a:fillRect/>
          </a:stretch>
        </p:blipFill>
        <p:spPr>
          <a:xfrm>
            <a:off x="1700403" y="182881"/>
            <a:ext cx="8791194" cy="1381760"/>
          </a:xfrm>
          <a:prstGeom prst="rect">
            <a:avLst/>
          </a:prstGeom>
        </p:spPr>
      </p:pic>
    </p:spTree>
    <p:extLst>
      <p:ext uri="{BB962C8B-B14F-4D97-AF65-F5344CB8AC3E}">
        <p14:creationId xmlns:p14="http://schemas.microsoft.com/office/powerpoint/2010/main" val="3784907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3E64F-8C83-06FD-178E-F4F18AF9CF68}"/>
              </a:ext>
            </a:extLst>
          </p:cNvPr>
          <p:cNvSpPr>
            <a:spLocks noGrp="1"/>
          </p:cNvSpPr>
          <p:nvPr>
            <p:ph type="title"/>
          </p:nvPr>
        </p:nvSpPr>
        <p:spPr>
          <a:xfrm>
            <a:off x="156562" y="4689479"/>
            <a:ext cx="10785758" cy="1701161"/>
          </a:xfrm>
        </p:spPr>
        <p:txBody>
          <a:bodyPr vert="horz" lIns="91440" tIns="45720" rIns="91440" bIns="45720" rtlCol="0" anchor="b">
            <a:normAutofit/>
          </a:bodyPr>
          <a:lstStyle/>
          <a:p>
            <a:pPr algn="ctr">
              <a:lnSpc>
                <a:spcPct val="90000"/>
              </a:lnSpc>
            </a:pPr>
            <a:r>
              <a:rPr lang="en-US" sz="3100" dirty="0">
                <a:latin typeface="Calibri" panose="020F0502020204030204" pitchFamily="34" charset="0"/>
                <a:cs typeface="Calibri" panose="020F0502020204030204" pitchFamily="34" charset="0"/>
              </a:rPr>
              <a:t>This is really scary! But to be fair, is not widely researched</a:t>
            </a:r>
            <a:r>
              <a:rPr lang="en-US" sz="3100" dirty="0">
                <a:solidFill>
                  <a:srgbClr val="FFFFFF"/>
                </a:solidFill>
                <a:latin typeface="Calibri" panose="020F0502020204030204" pitchFamily="34" charset="0"/>
                <a:cs typeface="Calibri" panose="020F0502020204030204" pitchFamily="34" charset="0"/>
              </a:rPr>
              <a:t>. </a:t>
            </a:r>
          </a:p>
        </p:txBody>
      </p:sp>
      <p:pic>
        <p:nvPicPr>
          <p:cNvPr id="3" name="Picture 2">
            <a:extLst>
              <a:ext uri="{FF2B5EF4-FFF2-40B4-BE49-F238E27FC236}">
                <a16:creationId xmlns:a16="http://schemas.microsoft.com/office/drawing/2014/main" id="{3A7C5719-886F-522E-10F9-6702DFD6CCE4}"/>
              </a:ext>
            </a:extLst>
          </p:cNvPr>
          <p:cNvPicPr>
            <a:picLocks noChangeAspect="1"/>
          </p:cNvPicPr>
          <p:nvPr/>
        </p:nvPicPr>
        <p:blipFill rotWithShape="1">
          <a:blip r:embed="rId2"/>
          <a:srcRect l="11000" r="10666"/>
          <a:stretch/>
        </p:blipFill>
        <p:spPr>
          <a:xfrm>
            <a:off x="1749708" y="279290"/>
            <a:ext cx="8002174" cy="4699110"/>
          </a:xfrm>
          <a:prstGeom prst="rect">
            <a:avLst/>
          </a:prstGeom>
        </p:spPr>
      </p:pic>
    </p:spTree>
    <p:extLst>
      <p:ext uri="{BB962C8B-B14F-4D97-AF65-F5344CB8AC3E}">
        <p14:creationId xmlns:p14="http://schemas.microsoft.com/office/powerpoint/2010/main" val="269568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C6C70-6A2E-A891-FBFD-6F3CF5AD1705}"/>
              </a:ext>
            </a:extLst>
          </p:cNvPr>
          <p:cNvSpPr>
            <a:spLocks noGrp="1"/>
          </p:cNvSpPr>
          <p:nvPr>
            <p:ph type="title"/>
          </p:nvPr>
        </p:nvSpPr>
        <p:spPr>
          <a:xfrm>
            <a:off x="540711" y="714375"/>
            <a:ext cx="3483840" cy="5416063"/>
          </a:xfrm>
        </p:spPr>
        <p:txBody>
          <a:bodyPr vert="horz" lIns="91440" tIns="45720" rIns="91440" bIns="45720" rtlCol="0" anchor="t">
            <a:normAutofit/>
          </a:bodyPr>
          <a:lstStyle/>
          <a:p>
            <a:r>
              <a:rPr lang="en-US" dirty="0">
                <a:latin typeface="Calibri" panose="020F0502020204030204" pitchFamily="34" charset="0"/>
                <a:cs typeface="Calibri" panose="020F0502020204030204" pitchFamily="34" charset="0"/>
              </a:rPr>
              <a:t>THC Facts</a:t>
            </a:r>
          </a:p>
        </p:txBody>
      </p:sp>
      <p:grpSp>
        <p:nvGrpSpPr>
          <p:cNvPr id="4" name="Group 3">
            <a:extLst>
              <a:ext uri="{FF2B5EF4-FFF2-40B4-BE49-F238E27FC236}">
                <a16:creationId xmlns:a16="http://schemas.microsoft.com/office/drawing/2014/main" id="{3DAC0CB6-534B-A790-C31C-2C0CDC85F149}"/>
              </a:ext>
            </a:extLst>
          </p:cNvPr>
          <p:cNvGrpSpPr/>
          <p:nvPr/>
        </p:nvGrpSpPr>
        <p:grpSpPr>
          <a:xfrm>
            <a:off x="4220938" y="457200"/>
            <a:ext cx="7788182" cy="6228310"/>
            <a:chOff x="4330893" y="467130"/>
            <a:chExt cx="7617267" cy="6228310"/>
          </a:xfrm>
        </p:grpSpPr>
        <p:sp>
          <p:nvSpPr>
            <p:cNvPr id="6" name="Freeform: Shape 5">
              <a:extLst>
                <a:ext uri="{FF2B5EF4-FFF2-40B4-BE49-F238E27FC236}">
                  <a16:creationId xmlns:a16="http://schemas.microsoft.com/office/drawing/2014/main" id="{72F3774D-C8C8-2946-DF30-194160848E22}"/>
                </a:ext>
              </a:extLst>
            </p:cNvPr>
            <p:cNvSpPr/>
            <p:nvPr/>
          </p:nvSpPr>
          <p:spPr>
            <a:xfrm>
              <a:off x="4344103" y="467130"/>
              <a:ext cx="7604057" cy="1447269"/>
            </a:xfrm>
            <a:custGeom>
              <a:avLst/>
              <a:gdLst>
                <a:gd name="connsiteX0" fmla="*/ 0 w 7604057"/>
                <a:gd name="connsiteY0" fmla="*/ 228986 h 1373890"/>
                <a:gd name="connsiteX1" fmla="*/ 228986 w 7604057"/>
                <a:gd name="connsiteY1" fmla="*/ 0 h 1373890"/>
                <a:gd name="connsiteX2" fmla="*/ 7375071 w 7604057"/>
                <a:gd name="connsiteY2" fmla="*/ 0 h 1373890"/>
                <a:gd name="connsiteX3" fmla="*/ 7604057 w 7604057"/>
                <a:gd name="connsiteY3" fmla="*/ 228986 h 1373890"/>
                <a:gd name="connsiteX4" fmla="*/ 7604057 w 7604057"/>
                <a:gd name="connsiteY4" fmla="*/ 1144904 h 1373890"/>
                <a:gd name="connsiteX5" fmla="*/ 7375071 w 7604057"/>
                <a:gd name="connsiteY5" fmla="*/ 1373890 h 1373890"/>
                <a:gd name="connsiteX6" fmla="*/ 228986 w 7604057"/>
                <a:gd name="connsiteY6" fmla="*/ 1373890 h 1373890"/>
                <a:gd name="connsiteX7" fmla="*/ 0 w 7604057"/>
                <a:gd name="connsiteY7" fmla="*/ 1144904 h 1373890"/>
                <a:gd name="connsiteX8" fmla="*/ 0 w 7604057"/>
                <a:gd name="connsiteY8" fmla="*/ 228986 h 137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4057" h="1373890">
                  <a:moveTo>
                    <a:pt x="0" y="228986"/>
                  </a:moveTo>
                  <a:cubicBezTo>
                    <a:pt x="0" y="102521"/>
                    <a:pt x="102521" y="0"/>
                    <a:pt x="228986" y="0"/>
                  </a:cubicBezTo>
                  <a:lnTo>
                    <a:pt x="7375071" y="0"/>
                  </a:lnTo>
                  <a:cubicBezTo>
                    <a:pt x="7501536" y="0"/>
                    <a:pt x="7604057" y="102521"/>
                    <a:pt x="7604057" y="228986"/>
                  </a:cubicBezTo>
                  <a:lnTo>
                    <a:pt x="7604057" y="1144904"/>
                  </a:lnTo>
                  <a:cubicBezTo>
                    <a:pt x="7604057" y="1271369"/>
                    <a:pt x="7501536" y="1373890"/>
                    <a:pt x="7375071" y="1373890"/>
                  </a:cubicBezTo>
                  <a:lnTo>
                    <a:pt x="228986" y="1373890"/>
                  </a:lnTo>
                  <a:cubicBezTo>
                    <a:pt x="102521" y="1373890"/>
                    <a:pt x="0" y="1271369"/>
                    <a:pt x="0" y="1144904"/>
                  </a:cubicBezTo>
                  <a:lnTo>
                    <a:pt x="0" y="228986"/>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28028" tIns="128028" rIns="128028" bIns="128028" numCol="1" spcCol="1270" anchor="ctr" anchorCtr="0">
              <a:noAutofit/>
            </a:bodyPr>
            <a:lstStyle/>
            <a:p>
              <a:pPr marL="0" lvl="0" indent="0" algn="l" defTabSz="711200">
                <a:lnSpc>
                  <a:spcPct val="90000"/>
                </a:lnSpc>
                <a:spcBef>
                  <a:spcPct val="0"/>
                </a:spcBef>
                <a:spcAft>
                  <a:spcPct val="35000"/>
                </a:spcAft>
                <a:buNone/>
              </a:pPr>
              <a:r>
                <a:rPr lang="en-US" sz="3600" kern="1200" dirty="0">
                  <a:latin typeface="Calibri" panose="020F0502020204030204" pitchFamily="34" charset="0"/>
                  <a:cs typeface="Calibri" panose="020F0502020204030204" pitchFamily="34" charset="0"/>
                </a:rPr>
                <a:t>30 – 50% more addictive than nicotine</a:t>
              </a:r>
            </a:p>
          </p:txBody>
        </p:sp>
        <p:sp>
          <p:nvSpPr>
            <p:cNvPr id="7" name="Freeform: Shape 6">
              <a:extLst>
                <a:ext uri="{FF2B5EF4-FFF2-40B4-BE49-F238E27FC236}">
                  <a16:creationId xmlns:a16="http://schemas.microsoft.com/office/drawing/2014/main" id="{A95E814E-B1B7-2B6A-708F-C3D648319F1C}"/>
                </a:ext>
              </a:extLst>
            </p:cNvPr>
            <p:cNvSpPr/>
            <p:nvPr/>
          </p:nvSpPr>
          <p:spPr>
            <a:xfrm>
              <a:off x="4330893" y="1934318"/>
              <a:ext cx="7604057" cy="1400051"/>
            </a:xfrm>
            <a:custGeom>
              <a:avLst/>
              <a:gdLst>
                <a:gd name="connsiteX0" fmla="*/ 0 w 7604057"/>
                <a:gd name="connsiteY0" fmla="*/ 228986 h 1373890"/>
                <a:gd name="connsiteX1" fmla="*/ 228986 w 7604057"/>
                <a:gd name="connsiteY1" fmla="*/ 0 h 1373890"/>
                <a:gd name="connsiteX2" fmla="*/ 7375071 w 7604057"/>
                <a:gd name="connsiteY2" fmla="*/ 0 h 1373890"/>
                <a:gd name="connsiteX3" fmla="*/ 7604057 w 7604057"/>
                <a:gd name="connsiteY3" fmla="*/ 228986 h 1373890"/>
                <a:gd name="connsiteX4" fmla="*/ 7604057 w 7604057"/>
                <a:gd name="connsiteY4" fmla="*/ 1144904 h 1373890"/>
                <a:gd name="connsiteX5" fmla="*/ 7375071 w 7604057"/>
                <a:gd name="connsiteY5" fmla="*/ 1373890 h 1373890"/>
                <a:gd name="connsiteX6" fmla="*/ 228986 w 7604057"/>
                <a:gd name="connsiteY6" fmla="*/ 1373890 h 1373890"/>
                <a:gd name="connsiteX7" fmla="*/ 0 w 7604057"/>
                <a:gd name="connsiteY7" fmla="*/ 1144904 h 1373890"/>
                <a:gd name="connsiteX8" fmla="*/ 0 w 7604057"/>
                <a:gd name="connsiteY8" fmla="*/ 228986 h 137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4057" h="1373890">
                  <a:moveTo>
                    <a:pt x="0" y="228986"/>
                  </a:moveTo>
                  <a:cubicBezTo>
                    <a:pt x="0" y="102521"/>
                    <a:pt x="102521" y="0"/>
                    <a:pt x="228986" y="0"/>
                  </a:cubicBezTo>
                  <a:lnTo>
                    <a:pt x="7375071" y="0"/>
                  </a:lnTo>
                  <a:cubicBezTo>
                    <a:pt x="7501536" y="0"/>
                    <a:pt x="7604057" y="102521"/>
                    <a:pt x="7604057" y="228986"/>
                  </a:cubicBezTo>
                  <a:lnTo>
                    <a:pt x="7604057" y="1144904"/>
                  </a:lnTo>
                  <a:cubicBezTo>
                    <a:pt x="7604057" y="1271369"/>
                    <a:pt x="7501536" y="1373890"/>
                    <a:pt x="7375071" y="1373890"/>
                  </a:cubicBezTo>
                  <a:lnTo>
                    <a:pt x="228986" y="1373890"/>
                  </a:lnTo>
                  <a:cubicBezTo>
                    <a:pt x="102521" y="1373890"/>
                    <a:pt x="0" y="1271369"/>
                    <a:pt x="0" y="1144904"/>
                  </a:cubicBezTo>
                  <a:lnTo>
                    <a:pt x="0" y="228986"/>
                  </a:ln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28028" tIns="128028" rIns="128028" bIns="128028" numCol="1" spcCol="1270" anchor="ctr" anchorCtr="0">
              <a:noAutofit/>
            </a:bodyPr>
            <a:lstStyle/>
            <a:p>
              <a:pPr marL="0" lvl="0" indent="0" algn="l" defTabSz="711200">
                <a:lnSpc>
                  <a:spcPct val="90000"/>
                </a:lnSpc>
                <a:spcBef>
                  <a:spcPct val="0"/>
                </a:spcBef>
                <a:spcAft>
                  <a:spcPct val="35000"/>
                </a:spcAft>
                <a:buNone/>
              </a:pPr>
              <a:r>
                <a:rPr lang="en-US" sz="1600" b="0" i="0" kern="1200" dirty="0">
                  <a:latin typeface="Calibri" panose="020F0502020204030204" pitchFamily="34" charset="0"/>
                  <a:cs typeface="Calibri" panose="020F0502020204030204" pitchFamily="34" charset="0"/>
                </a:rPr>
                <a:t>Anandamide was the first </a:t>
              </a:r>
              <a:r>
                <a:rPr lang="en-US" sz="1600" b="0" i="0" kern="1200" dirty="0">
                  <a:solidFill>
                    <a:schemeClr val="tx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endocannabinoid</a:t>
              </a:r>
              <a:r>
                <a:rPr lang="en-US" sz="1600" b="0" i="0" kern="1200" dirty="0">
                  <a:latin typeface="Calibri" panose="020F0502020204030204" pitchFamily="34" charset="0"/>
                  <a:cs typeface="Calibri" panose="020F0502020204030204" pitchFamily="34" charset="0"/>
                </a:rPr>
                <a:t> to be discovered and participates in the body's</a:t>
              </a:r>
              <a:r>
                <a:rPr lang="en-US" sz="1600" b="0" i="0" kern="1200" dirty="0">
                  <a:solidFill>
                    <a:schemeClr val="tx1"/>
                  </a:solidFill>
                  <a:latin typeface="Calibri" panose="020F0502020204030204" pitchFamily="34" charset="0"/>
                  <a:cs typeface="Calibri" panose="020F0502020204030204" pitchFamily="34" charset="0"/>
                </a:rPr>
                <a:t> </a:t>
              </a:r>
              <a:r>
                <a:rPr lang="en-US" sz="1600" b="0" i="0" kern="1200" dirty="0">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endocannabinoid system</a:t>
              </a:r>
              <a:r>
                <a:rPr lang="en-US" sz="1600" b="0" i="0" kern="1200" dirty="0">
                  <a:solidFill>
                    <a:schemeClr val="tx1"/>
                  </a:solidFill>
                  <a:latin typeface="Calibri" panose="020F0502020204030204" pitchFamily="34" charset="0"/>
                  <a:cs typeface="Calibri" panose="020F0502020204030204" pitchFamily="34" charset="0"/>
                </a:rPr>
                <a:t> </a:t>
              </a:r>
              <a:r>
                <a:rPr lang="en-US" sz="1600" b="0" i="0" kern="1200" dirty="0">
                  <a:latin typeface="Calibri" panose="020F0502020204030204" pitchFamily="34" charset="0"/>
                  <a:cs typeface="Calibri" panose="020F0502020204030204" pitchFamily="34" charset="0"/>
                </a:rPr>
                <a:t>by binding to</a:t>
              </a:r>
              <a:r>
                <a:rPr lang="en-US" sz="1600" b="0" i="0" kern="1200" dirty="0">
                  <a:solidFill>
                    <a:schemeClr val="tx1"/>
                  </a:solidFill>
                  <a:latin typeface="Calibri" panose="020F0502020204030204" pitchFamily="34" charset="0"/>
                  <a:cs typeface="Calibri" panose="020F0502020204030204" pitchFamily="34" charset="0"/>
                </a:rPr>
                <a:t> </a:t>
              </a:r>
              <a:r>
                <a:rPr lang="en-US" sz="1600" b="0" i="0" kern="1200" dirty="0">
                  <a:solidFill>
                    <a:schemeClr val="tx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cannabinoid receptor</a:t>
              </a:r>
              <a:r>
                <a:rPr lang="en-US" sz="1600" b="0" i="0" kern="1200" dirty="0">
                  <a:latin typeface="Calibri" panose="020F0502020204030204" pitchFamily="34" charset="0"/>
                  <a:cs typeface="Calibri" panose="020F0502020204030204" pitchFamily="34" charset="0"/>
                </a:rPr>
                <a:t>. This helps determine what gets pruned in the brain in adolescence. THC mimics and blocks this process and hence hampers brain maturation in teens.</a:t>
              </a:r>
              <a:endParaRPr lang="en-US" sz="1600" kern="1200" dirty="0">
                <a:latin typeface="Calibri" panose="020F0502020204030204" pitchFamily="34" charset="0"/>
                <a:cs typeface="Calibri" panose="020F0502020204030204" pitchFamily="34" charset="0"/>
              </a:endParaRPr>
            </a:p>
          </p:txBody>
        </p:sp>
        <p:sp>
          <p:nvSpPr>
            <p:cNvPr id="8" name="Freeform: Shape 7">
              <a:extLst>
                <a:ext uri="{FF2B5EF4-FFF2-40B4-BE49-F238E27FC236}">
                  <a16:creationId xmlns:a16="http://schemas.microsoft.com/office/drawing/2014/main" id="{CD7DCA8E-F70A-FDBD-41AC-3EF0C862E087}"/>
                </a:ext>
              </a:extLst>
            </p:cNvPr>
            <p:cNvSpPr/>
            <p:nvPr/>
          </p:nvSpPr>
          <p:spPr>
            <a:xfrm>
              <a:off x="4344103" y="3380451"/>
              <a:ext cx="7604057" cy="1373890"/>
            </a:xfrm>
            <a:custGeom>
              <a:avLst/>
              <a:gdLst>
                <a:gd name="connsiteX0" fmla="*/ 0 w 7604057"/>
                <a:gd name="connsiteY0" fmla="*/ 228986 h 1373890"/>
                <a:gd name="connsiteX1" fmla="*/ 228986 w 7604057"/>
                <a:gd name="connsiteY1" fmla="*/ 0 h 1373890"/>
                <a:gd name="connsiteX2" fmla="*/ 7375071 w 7604057"/>
                <a:gd name="connsiteY2" fmla="*/ 0 h 1373890"/>
                <a:gd name="connsiteX3" fmla="*/ 7604057 w 7604057"/>
                <a:gd name="connsiteY3" fmla="*/ 228986 h 1373890"/>
                <a:gd name="connsiteX4" fmla="*/ 7604057 w 7604057"/>
                <a:gd name="connsiteY4" fmla="*/ 1144904 h 1373890"/>
                <a:gd name="connsiteX5" fmla="*/ 7375071 w 7604057"/>
                <a:gd name="connsiteY5" fmla="*/ 1373890 h 1373890"/>
                <a:gd name="connsiteX6" fmla="*/ 228986 w 7604057"/>
                <a:gd name="connsiteY6" fmla="*/ 1373890 h 1373890"/>
                <a:gd name="connsiteX7" fmla="*/ 0 w 7604057"/>
                <a:gd name="connsiteY7" fmla="*/ 1144904 h 1373890"/>
                <a:gd name="connsiteX8" fmla="*/ 0 w 7604057"/>
                <a:gd name="connsiteY8" fmla="*/ 228986 h 137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4057" h="1373890">
                  <a:moveTo>
                    <a:pt x="0" y="228986"/>
                  </a:moveTo>
                  <a:cubicBezTo>
                    <a:pt x="0" y="102521"/>
                    <a:pt x="102521" y="0"/>
                    <a:pt x="228986" y="0"/>
                  </a:cubicBezTo>
                  <a:lnTo>
                    <a:pt x="7375071" y="0"/>
                  </a:lnTo>
                  <a:cubicBezTo>
                    <a:pt x="7501536" y="0"/>
                    <a:pt x="7604057" y="102521"/>
                    <a:pt x="7604057" y="228986"/>
                  </a:cubicBezTo>
                  <a:lnTo>
                    <a:pt x="7604057" y="1144904"/>
                  </a:lnTo>
                  <a:cubicBezTo>
                    <a:pt x="7604057" y="1271369"/>
                    <a:pt x="7501536" y="1373890"/>
                    <a:pt x="7375071" y="1373890"/>
                  </a:cubicBezTo>
                  <a:lnTo>
                    <a:pt x="228986" y="1373890"/>
                  </a:lnTo>
                  <a:cubicBezTo>
                    <a:pt x="102521" y="1373890"/>
                    <a:pt x="0" y="1271369"/>
                    <a:pt x="0" y="1144904"/>
                  </a:cubicBezTo>
                  <a:lnTo>
                    <a:pt x="0" y="228986"/>
                  </a:lnTo>
                  <a:close/>
                </a:path>
              </a:pathLst>
            </a:cu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28028" tIns="128028" rIns="128028" bIns="128028" numCol="1" spcCol="1270" anchor="ctr" anchorCtr="0">
              <a:noAutofit/>
            </a:bodyPr>
            <a:lstStyle/>
            <a:p>
              <a:pPr marL="0" lvl="0" indent="0" algn="l" defTabSz="7112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For each year a teen delays THC use, there is an 8% decreased chance of becoming addicted to the substance as an adult.</a:t>
              </a:r>
              <a:r>
                <a:rPr lang="en-US" sz="2800" b="0" i="0" kern="1200" dirty="0">
                  <a:latin typeface="Calibri" panose="020F0502020204030204" pitchFamily="34" charset="0"/>
                  <a:cs typeface="Calibri" panose="020F0502020204030204" pitchFamily="34" charset="0"/>
                </a:rPr>
                <a:t> </a:t>
              </a:r>
              <a:endParaRPr lang="en-US" sz="2800" kern="1200" dirty="0">
                <a:latin typeface="Calibri" panose="020F0502020204030204" pitchFamily="34" charset="0"/>
                <a:cs typeface="Calibri" panose="020F0502020204030204" pitchFamily="34" charset="0"/>
              </a:endParaRPr>
            </a:p>
          </p:txBody>
        </p:sp>
        <p:sp>
          <p:nvSpPr>
            <p:cNvPr id="22" name="Freeform: Shape 21">
              <a:extLst>
                <a:ext uri="{FF2B5EF4-FFF2-40B4-BE49-F238E27FC236}">
                  <a16:creationId xmlns:a16="http://schemas.microsoft.com/office/drawing/2014/main" id="{95C2AEDE-D630-249B-AAA7-E9F047CE9723}"/>
                </a:ext>
              </a:extLst>
            </p:cNvPr>
            <p:cNvSpPr/>
            <p:nvPr/>
          </p:nvSpPr>
          <p:spPr>
            <a:xfrm>
              <a:off x="4344103" y="4800422"/>
              <a:ext cx="7604057" cy="1895018"/>
            </a:xfrm>
            <a:custGeom>
              <a:avLst/>
              <a:gdLst>
                <a:gd name="connsiteX0" fmla="*/ 0 w 7604057"/>
                <a:gd name="connsiteY0" fmla="*/ 228986 h 1373890"/>
                <a:gd name="connsiteX1" fmla="*/ 228986 w 7604057"/>
                <a:gd name="connsiteY1" fmla="*/ 0 h 1373890"/>
                <a:gd name="connsiteX2" fmla="*/ 7375071 w 7604057"/>
                <a:gd name="connsiteY2" fmla="*/ 0 h 1373890"/>
                <a:gd name="connsiteX3" fmla="*/ 7604057 w 7604057"/>
                <a:gd name="connsiteY3" fmla="*/ 228986 h 1373890"/>
                <a:gd name="connsiteX4" fmla="*/ 7604057 w 7604057"/>
                <a:gd name="connsiteY4" fmla="*/ 1144904 h 1373890"/>
                <a:gd name="connsiteX5" fmla="*/ 7375071 w 7604057"/>
                <a:gd name="connsiteY5" fmla="*/ 1373890 h 1373890"/>
                <a:gd name="connsiteX6" fmla="*/ 228986 w 7604057"/>
                <a:gd name="connsiteY6" fmla="*/ 1373890 h 1373890"/>
                <a:gd name="connsiteX7" fmla="*/ 0 w 7604057"/>
                <a:gd name="connsiteY7" fmla="*/ 1144904 h 1373890"/>
                <a:gd name="connsiteX8" fmla="*/ 0 w 7604057"/>
                <a:gd name="connsiteY8" fmla="*/ 228986 h 137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4057" h="1373890">
                  <a:moveTo>
                    <a:pt x="0" y="228986"/>
                  </a:moveTo>
                  <a:cubicBezTo>
                    <a:pt x="0" y="102521"/>
                    <a:pt x="102521" y="0"/>
                    <a:pt x="228986" y="0"/>
                  </a:cubicBezTo>
                  <a:lnTo>
                    <a:pt x="7375071" y="0"/>
                  </a:lnTo>
                  <a:cubicBezTo>
                    <a:pt x="7501536" y="0"/>
                    <a:pt x="7604057" y="102521"/>
                    <a:pt x="7604057" y="228986"/>
                  </a:cubicBezTo>
                  <a:lnTo>
                    <a:pt x="7604057" y="1144904"/>
                  </a:lnTo>
                  <a:cubicBezTo>
                    <a:pt x="7604057" y="1271369"/>
                    <a:pt x="7501536" y="1373890"/>
                    <a:pt x="7375071" y="1373890"/>
                  </a:cubicBezTo>
                  <a:lnTo>
                    <a:pt x="228986" y="1373890"/>
                  </a:lnTo>
                  <a:cubicBezTo>
                    <a:pt x="102521" y="1373890"/>
                    <a:pt x="0" y="1271369"/>
                    <a:pt x="0" y="1144904"/>
                  </a:cubicBezTo>
                  <a:lnTo>
                    <a:pt x="0" y="228986"/>
                  </a:lnTo>
                  <a:close/>
                </a:path>
              </a:pathLst>
            </a:cu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28028" tIns="128028" rIns="128028" bIns="128028" numCol="1" spcCol="1270" anchor="ctr" anchorCtr="0">
              <a:noAutofit/>
            </a:bodyPr>
            <a:lstStyle/>
            <a:p>
              <a:pPr marL="0" lvl="0" indent="0" algn="l" defTabSz="711200">
                <a:lnSpc>
                  <a:spcPct val="90000"/>
                </a:lnSpc>
                <a:spcBef>
                  <a:spcPct val="0"/>
                </a:spcBef>
                <a:spcAft>
                  <a:spcPct val="35000"/>
                </a:spcAft>
                <a:buNone/>
              </a:pPr>
              <a:r>
                <a:rPr lang="en-US" kern="1200" dirty="0">
                  <a:latin typeface="Calibri" panose="020F0502020204030204" pitchFamily="34" charset="0"/>
                  <a:cs typeface="Calibri" panose="020F0502020204030204" pitchFamily="34" charset="0"/>
                </a:rPr>
                <a:t>There are two cannabinoid receptors: </a:t>
              </a:r>
              <a:r>
                <a:rPr lang="en-US" b="0" i="0" kern="1200" dirty="0">
                  <a:latin typeface="Calibri" panose="020F0502020204030204" pitchFamily="34" charset="0"/>
                  <a:cs typeface="Calibri" panose="020F0502020204030204" pitchFamily="34" charset="0"/>
                </a:rPr>
                <a:t>CB</a:t>
              </a:r>
              <a:r>
                <a:rPr lang="en-US" b="0" i="0" kern="1200" baseline="-25000" dirty="0">
                  <a:latin typeface="Calibri" panose="020F0502020204030204" pitchFamily="34" charset="0"/>
                  <a:cs typeface="Calibri" panose="020F0502020204030204" pitchFamily="34" charset="0"/>
                </a:rPr>
                <a:t>1</a:t>
              </a:r>
              <a:r>
                <a:rPr lang="en-US" kern="1200" dirty="0">
                  <a:latin typeface="Calibri" panose="020F0502020204030204" pitchFamily="34" charset="0"/>
                  <a:cs typeface="Calibri" panose="020F0502020204030204" pitchFamily="34" charset="0"/>
                </a:rPr>
                <a:t> and </a:t>
              </a:r>
              <a:r>
                <a:rPr lang="en-US" b="0" i="0" kern="1200" dirty="0">
                  <a:latin typeface="Calibri" panose="020F0502020204030204" pitchFamily="34" charset="0"/>
                  <a:cs typeface="Calibri" panose="020F0502020204030204" pitchFamily="34" charset="0"/>
                </a:rPr>
                <a:t>CB</a:t>
              </a:r>
              <a:r>
                <a:rPr lang="en-US" b="0" i="0" kern="1200" baseline="-25000" dirty="0">
                  <a:latin typeface="Calibri" panose="020F0502020204030204" pitchFamily="34" charset="0"/>
                  <a:cs typeface="Calibri" panose="020F0502020204030204" pitchFamily="34" charset="0"/>
                </a:rPr>
                <a:t>2</a:t>
              </a:r>
              <a:r>
                <a:rPr lang="en-US" b="0" i="0" kern="1200" dirty="0">
                  <a:latin typeface="Calibri" panose="020F0502020204030204" pitchFamily="34" charset="0"/>
                  <a:cs typeface="Calibri" panose="020F0502020204030204" pitchFamily="34" charset="0"/>
                </a:rPr>
                <a:t> .The CB</a:t>
              </a:r>
              <a:r>
                <a:rPr lang="en-US" b="0" i="0" kern="1200" baseline="-25000" dirty="0">
                  <a:latin typeface="Calibri" panose="020F0502020204030204" pitchFamily="34" charset="0"/>
                  <a:cs typeface="Calibri" panose="020F0502020204030204" pitchFamily="34" charset="0"/>
                </a:rPr>
                <a:t>1</a:t>
              </a:r>
              <a:r>
                <a:rPr lang="en-US" b="0" i="0" kern="1200" dirty="0">
                  <a:latin typeface="Calibri" panose="020F0502020204030204" pitchFamily="34" charset="0"/>
                  <a:cs typeface="Calibri" panose="020F0502020204030204" pitchFamily="34" charset="0"/>
                </a:rPr>
                <a:t> receptor is one of the most abundant G protein-coupled receptors (GPCRs) in the CNS and is found in particularly high levels in the neocortex, hippocampus, basal ganglia, cerebellum and brainstem. The CB</a:t>
              </a:r>
              <a:r>
                <a:rPr lang="en-US" b="0" i="0" kern="1200" baseline="-25000" dirty="0">
                  <a:latin typeface="Calibri" panose="020F0502020204030204" pitchFamily="34" charset="0"/>
                  <a:cs typeface="Calibri" panose="020F0502020204030204" pitchFamily="34" charset="0"/>
                </a:rPr>
                <a:t>2</a:t>
              </a:r>
              <a:r>
                <a:rPr lang="en-US" b="0" i="0" kern="1200" dirty="0">
                  <a:latin typeface="Calibri" panose="020F0502020204030204" pitchFamily="34" charset="0"/>
                  <a:cs typeface="Calibri" panose="020F0502020204030204" pitchFamily="34" charset="0"/>
                </a:rPr>
                <a:t> receptor exhibits a more defined pattern of expression in the brain than CB</a:t>
              </a:r>
              <a:r>
                <a:rPr lang="en-US" b="0" i="0" kern="1200" baseline="-25000" dirty="0">
                  <a:latin typeface="Calibri" panose="020F0502020204030204" pitchFamily="34" charset="0"/>
                  <a:cs typeface="Calibri" panose="020F0502020204030204" pitchFamily="34" charset="0"/>
                </a:rPr>
                <a:t>1</a:t>
              </a:r>
              <a:r>
                <a:rPr lang="en-US" b="0" i="0" kern="1200" dirty="0">
                  <a:latin typeface="Calibri" panose="020F0502020204030204" pitchFamily="34" charset="0"/>
                  <a:cs typeface="Calibri" panose="020F0502020204030204" pitchFamily="34" charset="0"/>
                </a:rPr>
                <a:t> receptors, and is found predominantly in cells and tissues of the immune system </a:t>
              </a:r>
              <a:endParaRPr lang="en-US" kern="1200" dirty="0">
                <a:latin typeface="Calibri" panose="020F0502020204030204" pitchFamily="34" charset="0"/>
                <a:cs typeface="Calibri" panose="020F0502020204030204" pitchFamily="34" charset="0"/>
              </a:endParaRPr>
            </a:p>
          </p:txBody>
        </p:sp>
      </p:grpSp>
      <p:pic>
        <p:nvPicPr>
          <p:cNvPr id="36" name="Picture 35">
            <a:extLst>
              <a:ext uri="{FF2B5EF4-FFF2-40B4-BE49-F238E27FC236}">
                <a16:creationId xmlns:a16="http://schemas.microsoft.com/office/drawing/2014/main" id="{D2E5AD7F-EF41-776D-8154-D147E08D130A}"/>
              </a:ext>
            </a:extLst>
          </p:cNvPr>
          <p:cNvPicPr>
            <a:picLocks noChangeAspect="1"/>
          </p:cNvPicPr>
          <p:nvPr/>
        </p:nvPicPr>
        <p:blipFill rotWithShape="1">
          <a:blip r:embed="rId5"/>
          <a:srcRect l="20668"/>
          <a:stretch/>
        </p:blipFill>
        <p:spPr>
          <a:xfrm>
            <a:off x="-7515" y="3953027"/>
            <a:ext cx="4059079" cy="2891785"/>
          </a:xfrm>
          <a:prstGeom prst="rect">
            <a:avLst/>
          </a:prstGeom>
        </p:spPr>
      </p:pic>
    </p:spTree>
    <p:extLst>
      <p:ext uri="{BB962C8B-B14F-4D97-AF65-F5344CB8AC3E}">
        <p14:creationId xmlns:p14="http://schemas.microsoft.com/office/powerpoint/2010/main" val="6205677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D880886B-02ED-4317-9236-CB60C22CF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5A0513-2238-0330-81D5-1E299846EA38}"/>
              </a:ext>
            </a:extLst>
          </p:cNvPr>
          <p:cNvSpPr>
            <a:spLocks noGrp="1"/>
          </p:cNvSpPr>
          <p:nvPr>
            <p:ph type="title"/>
          </p:nvPr>
        </p:nvSpPr>
        <p:spPr>
          <a:xfrm>
            <a:off x="640080" y="4419600"/>
            <a:ext cx="10908792" cy="3556000"/>
          </a:xfrm>
        </p:spPr>
        <p:txBody>
          <a:bodyPr vert="horz" lIns="91440" tIns="45720" rIns="91440" bIns="45720" rtlCol="0" anchor="ctr">
            <a:normAutofit/>
          </a:bodyPr>
          <a:lstStyle/>
          <a:p>
            <a:pPr algn="ctr"/>
            <a:r>
              <a:rPr lang="en-US" sz="3600" kern="1200" dirty="0">
                <a:solidFill>
                  <a:schemeClr val="tx1"/>
                </a:solidFill>
                <a:latin typeface="+mj-lt"/>
                <a:ea typeface="+mj-ea"/>
                <a:cs typeface="+mj-cs"/>
              </a:rPr>
              <a:t>Summary of Adverse Effects of THC er </a:t>
            </a:r>
            <a:r>
              <a:rPr lang="en-US" sz="3600" kern="1200" dirty="0" err="1">
                <a:solidFill>
                  <a:schemeClr val="tx1"/>
                </a:solidFill>
                <a:latin typeface="+mj-lt"/>
                <a:ea typeface="+mj-ea"/>
                <a:cs typeface="+mj-cs"/>
              </a:rPr>
              <a:t>Volcov</a:t>
            </a:r>
            <a:r>
              <a:rPr lang="en-US" sz="3600" kern="1200" dirty="0">
                <a:solidFill>
                  <a:schemeClr val="tx1"/>
                </a:solidFill>
                <a:latin typeface="+mj-lt"/>
                <a:ea typeface="+mj-ea"/>
                <a:cs typeface="+mj-cs"/>
              </a:rPr>
              <a:t> et al., 2024 with Level of Confidence</a:t>
            </a:r>
          </a:p>
        </p:txBody>
      </p:sp>
      <p:pic>
        <p:nvPicPr>
          <p:cNvPr id="4" name="Picture 3">
            <a:extLst>
              <a:ext uri="{FF2B5EF4-FFF2-40B4-BE49-F238E27FC236}">
                <a16:creationId xmlns:a16="http://schemas.microsoft.com/office/drawing/2014/main" id="{561251C0-A134-5A55-F15F-368DC83FD067}"/>
              </a:ext>
            </a:extLst>
          </p:cNvPr>
          <p:cNvPicPr>
            <a:picLocks noChangeAspect="1"/>
          </p:cNvPicPr>
          <p:nvPr/>
        </p:nvPicPr>
        <p:blipFill rotWithShape="1">
          <a:blip r:embed="rId2"/>
          <a:srcRect t="2723" r="5435" b="64"/>
          <a:stretch/>
        </p:blipFill>
        <p:spPr>
          <a:xfrm>
            <a:off x="142246" y="814224"/>
            <a:ext cx="5764568" cy="4194796"/>
          </a:xfrm>
          <a:custGeom>
            <a:avLst/>
            <a:gdLst/>
            <a:ahLst/>
            <a:cxnLst/>
            <a:rect l="l" t="t" r="r" b="b"/>
            <a:pathLst>
              <a:path w="6002835" h="4194796">
                <a:moveTo>
                  <a:pt x="0" y="0"/>
                </a:moveTo>
                <a:lnTo>
                  <a:pt x="5999418" y="0"/>
                </a:lnTo>
                <a:lnTo>
                  <a:pt x="5996190" y="32760"/>
                </a:lnTo>
                <a:cubicBezTo>
                  <a:pt x="5998706" y="293110"/>
                  <a:pt x="5983874" y="553460"/>
                  <a:pt x="5997116" y="813682"/>
                </a:cubicBezTo>
                <a:cubicBezTo>
                  <a:pt x="6007314" y="1015047"/>
                  <a:pt x="6000824" y="1216284"/>
                  <a:pt x="5997116" y="1417522"/>
                </a:cubicBezTo>
                <a:cubicBezTo>
                  <a:pt x="5989967" y="1803471"/>
                  <a:pt x="6000824" y="2188911"/>
                  <a:pt x="5996190" y="2574351"/>
                </a:cubicBezTo>
                <a:cubicBezTo>
                  <a:pt x="5994204" y="2745205"/>
                  <a:pt x="5996454" y="2915805"/>
                  <a:pt x="6000824" y="3086660"/>
                </a:cubicBezTo>
                <a:cubicBezTo>
                  <a:pt x="6007180" y="3330611"/>
                  <a:pt x="5997382" y="3574689"/>
                  <a:pt x="5986656" y="3818514"/>
                </a:cubicBezTo>
                <a:cubicBezTo>
                  <a:pt x="5983054" y="3885559"/>
                  <a:pt x="5982107" y="3952684"/>
                  <a:pt x="5983808" y="4019746"/>
                </a:cubicBezTo>
                <a:lnTo>
                  <a:pt x="5993788" y="4173418"/>
                </a:lnTo>
                <a:lnTo>
                  <a:pt x="5955106" y="4175101"/>
                </a:lnTo>
                <a:cubicBezTo>
                  <a:pt x="5890100" y="4175133"/>
                  <a:pt x="5825078" y="4173227"/>
                  <a:pt x="5760087" y="4171956"/>
                </a:cubicBezTo>
                <a:cubicBezTo>
                  <a:pt x="5521345" y="4167509"/>
                  <a:pt x="5282477" y="4171956"/>
                  <a:pt x="5044242" y="4149213"/>
                </a:cubicBezTo>
                <a:cubicBezTo>
                  <a:pt x="4979506" y="4143051"/>
                  <a:pt x="4914326" y="4139111"/>
                  <a:pt x="4849272" y="4139890"/>
                </a:cubicBezTo>
                <a:cubicBezTo>
                  <a:pt x="4784218" y="4140668"/>
                  <a:pt x="4719291" y="4146163"/>
                  <a:pt x="4655063" y="4158869"/>
                </a:cubicBezTo>
                <a:cubicBezTo>
                  <a:pt x="4447578" y="4199146"/>
                  <a:pt x="4239457" y="4201688"/>
                  <a:pt x="4029811" y="4185424"/>
                </a:cubicBezTo>
                <a:cubicBezTo>
                  <a:pt x="3943792" y="4178690"/>
                  <a:pt x="3857774" y="4167509"/>
                  <a:pt x="3771375" y="4169669"/>
                </a:cubicBezTo>
                <a:cubicBezTo>
                  <a:pt x="3623225" y="4173608"/>
                  <a:pt x="3474948" y="4165603"/>
                  <a:pt x="3326672" y="4167636"/>
                </a:cubicBezTo>
                <a:cubicBezTo>
                  <a:pt x="3322669" y="4168208"/>
                  <a:pt x="3318578" y="4167674"/>
                  <a:pt x="3314855" y="4166111"/>
                </a:cubicBezTo>
                <a:cubicBezTo>
                  <a:pt x="3278008" y="4140827"/>
                  <a:pt x="3237604" y="4150610"/>
                  <a:pt x="3199487" y="4157217"/>
                </a:cubicBezTo>
                <a:cubicBezTo>
                  <a:pt x="3072810" y="4179198"/>
                  <a:pt x="2946260" y="4189998"/>
                  <a:pt x="2817550" y="4172972"/>
                </a:cubicBezTo>
                <a:cubicBezTo>
                  <a:pt x="2694647" y="4155146"/>
                  <a:pt x="2569990" y="4152923"/>
                  <a:pt x="2446541" y="4166365"/>
                </a:cubicBezTo>
                <a:cubicBezTo>
                  <a:pt x="2276791" y="4186186"/>
                  <a:pt x="2107677" y="4181993"/>
                  <a:pt x="1938308" y="4166365"/>
                </a:cubicBezTo>
                <a:cubicBezTo>
                  <a:pt x="1869570" y="4160013"/>
                  <a:pt x="1799815" y="4149213"/>
                  <a:pt x="1731712" y="4165095"/>
                </a:cubicBezTo>
                <a:cubicBezTo>
                  <a:pt x="1647854" y="4184535"/>
                  <a:pt x="1564250" y="4178182"/>
                  <a:pt x="1480137" y="4173862"/>
                </a:cubicBezTo>
                <a:cubicBezTo>
                  <a:pt x="1373663" y="4168271"/>
                  <a:pt x="1267442" y="4152135"/>
                  <a:pt x="1160586" y="4164841"/>
                </a:cubicBezTo>
                <a:cubicBezTo>
                  <a:pt x="1111161" y="4170685"/>
                  <a:pt x="1062116" y="4179961"/>
                  <a:pt x="1012055" y="4177547"/>
                </a:cubicBezTo>
                <a:cubicBezTo>
                  <a:pt x="873562" y="4171194"/>
                  <a:pt x="735196" y="4163697"/>
                  <a:pt x="596449" y="4164841"/>
                </a:cubicBezTo>
                <a:cubicBezTo>
                  <a:pt x="538383" y="4165222"/>
                  <a:pt x="480699" y="4167128"/>
                  <a:pt x="422887" y="4171321"/>
                </a:cubicBezTo>
                <a:cubicBezTo>
                  <a:pt x="315015" y="4179198"/>
                  <a:pt x="207524" y="4168525"/>
                  <a:pt x="100033" y="4164714"/>
                </a:cubicBezTo>
                <a:lnTo>
                  <a:pt x="0" y="4169195"/>
                </a:lnTo>
                <a:close/>
              </a:path>
            </a:pathLst>
          </a:custGeom>
        </p:spPr>
      </p:pic>
      <p:pic>
        <p:nvPicPr>
          <p:cNvPr id="3" name="Picture 2">
            <a:extLst>
              <a:ext uri="{FF2B5EF4-FFF2-40B4-BE49-F238E27FC236}">
                <a16:creationId xmlns:a16="http://schemas.microsoft.com/office/drawing/2014/main" id="{565EA786-BADC-B5FF-8F45-166CA840194E}"/>
              </a:ext>
            </a:extLst>
          </p:cNvPr>
          <p:cNvPicPr>
            <a:picLocks noChangeAspect="1"/>
          </p:cNvPicPr>
          <p:nvPr/>
        </p:nvPicPr>
        <p:blipFill rotWithShape="1">
          <a:blip r:embed="rId3"/>
          <a:srcRect l="33645" t="7037" r="27213" b="11826"/>
          <a:stretch/>
        </p:blipFill>
        <p:spPr>
          <a:xfrm>
            <a:off x="6285188" y="147702"/>
            <a:ext cx="5544313" cy="5315367"/>
          </a:xfrm>
          <a:custGeom>
            <a:avLst/>
            <a:gdLst/>
            <a:ahLst/>
            <a:cxnLst/>
            <a:rect l="l" t="t" r="r" b="b"/>
            <a:pathLst>
              <a:path w="6009490" h="4186171">
                <a:moveTo>
                  <a:pt x="9049" y="0"/>
                </a:moveTo>
                <a:lnTo>
                  <a:pt x="6009490" y="0"/>
                </a:lnTo>
                <a:lnTo>
                  <a:pt x="6009490" y="4168273"/>
                </a:lnTo>
                <a:lnTo>
                  <a:pt x="5803951" y="4172925"/>
                </a:lnTo>
                <a:cubicBezTo>
                  <a:pt x="5729787" y="4171950"/>
                  <a:pt x="5655658" y="4168322"/>
                  <a:pt x="5581704" y="4162045"/>
                </a:cubicBezTo>
                <a:cubicBezTo>
                  <a:pt x="5474340" y="4154041"/>
                  <a:pt x="5366086" y="4142987"/>
                  <a:pt x="5259485" y="4163316"/>
                </a:cubicBezTo>
                <a:cubicBezTo>
                  <a:pt x="5142465" y="4185805"/>
                  <a:pt x="5025571" y="4185932"/>
                  <a:pt x="4907534" y="4180215"/>
                </a:cubicBezTo>
                <a:cubicBezTo>
                  <a:pt x="4806650" y="4175387"/>
                  <a:pt x="4706147" y="4149975"/>
                  <a:pt x="4604501" y="4176784"/>
                </a:cubicBezTo>
                <a:cubicBezTo>
                  <a:pt x="4594387" y="4178258"/>
                  <a:pt x="4584082" y="4177826"/>
                  <a:pt x="4574133" y="4175514"/>
                </a:cubicBezTo>
                <a:cubicBezTo>
                  <a:pt x="4462958" y="4160140"/>
                  <a:pt x="4351020" y="4172718"/>
                  <a:pt x="4239463" y="4168398"/>
                </a:cubicBezTo>
                <a:cubicBezTo>
                  <a:pt x="4188005" y="4166365"/>
                  <a:pt x="4135530" y="4167509"/>
                  <a:pt x="4084706" y="4162045"/>
                </a:cubicBezTo>
                <a:cubicBezTo>
                  <a:pt x="3968067" y="4149594"/>
                  <a:pt x="3851682" y="4142987"/>
                  <a:pt x="3736314" y="4172337"/>
                </a:cubicBezTo>
                <a:cubicBezTo>
                  <a:pt x="3702643" y="4180253"/>
                  <a:pt x="3668235" y="4184509"/>
                  <a:pt x="3633650" y="4185043"/>
                </a:cubicBezTo>
                <a:cubicBezTo>
                  <a:pt x="3520696" y="4189109"/>
                  <a:pt x="3408122" y="4181358"/>
                  <a:pt x="3295549" y="4175005"/>
                </a:cubicBezTo>
                <a:cubicBezTo>
                  <a:pt x="3217408" y="4170558"/>
                  <a:pt x="3139394" y="4160902"/>
                  <a:pt x="3061127" y="4169034"/>
                </a:cubicBezTo>
                <a:cubicBezTo>
                  <a:pt x="3015640" y="4173735"/>
                  <a:pt x="2969772" y="4173735"/>
                  <a:pt x="2924285" y="4169034"/>
                </a:cubicBezTo>
                <a:cubicBezTo>
                  <a:pt x="2840452" y="4159212"/>
                  <a:pt x="2755870" y="4157382"/>
                  <a:pt x="2671694" y="4163570"/>
                </a:cubicBezTo>
                <a:cubicBezTo>
                  <a:pt x="2546033" y="4174370"/>
                  <a:pt x="2420500" y="4183391"/>
                  <a:pt x="2294459" y="4166238"/>
                </a:cubicBezTo>
                <a:cubicBezTo>
                  <a:pt x="2222976" y="4155006"/>
                  <a:pt x="2150298" y="4153685"/>
                  <a:pt x="2078460" y="4162300"/>
                </a:cubicBezTo>
                <a:cubicBezTo>
                  <a:pt x="1907313" y="4186314"/>
                  <a:pt x="1735785" y="4178563"/>
                  <a:pt x="1564257" y="4168653"/>
                </a:cubicBezTo>
                <a:cubicBezTo>
                  <a:pt x="1449650" y="4161918"/>
                  <a:pt x="1334536" y="4149594"/>
                  <a:pt x="1220183" y="4165857"/>
                </a:cubicBezTo>
                <a:cubicBezTo>
                  <a:pt x="1074321" y="4186186"/>
                  <a:pt x="928331" y="4179452"/>
                  <a:pt x="782087" y="4173481"/>
                </a:cubicBezTo>
                <a:cubicBezTo>
                  <a:pt x="674723" y="4169034"/>
                  <a:pt x="567232" y="4155565"/>
                  <a:pt x="459614" y="4172210"/>
                </a:cubicBezTo>
                <a:cubicBezTo>
                  <a:pt x="448535" y="4173722"/>
                  <a:pt x="437265" y="4172591"/>
                  <a:pt x="426706" y="4168907"/>
                </a:cubicBezTo>
                <a:cubicBezTo>
                  <a:pt x="385869" y="4155464"/>
                  <a:pt x="342085" y="4153660"/>
                  <a:pt x="300283" y="4163697"/>
                </a:cubicBezTo>
                <a:cubicBezTo>
                  <a:pt x="223159" y="4180596"/>
                  <a:pt x="146162" y="4187965"/>
                  <a:pt x="67640" y="4172591"/>
                </a:cubicBezTo>
                <a:lnTo>
                  <a:pt x="14015" y="4169393"/>
                </a:lnTo>
                <a:lnTo>
                  <a:pt x="28554" y="3856095"/>
                </a:lnTo>
                <a:cubicBezTo>
                  <a:pt x="30458" y="3735660"/>
                  <a:pt x="27412" y="3615306"/>
                  <a:pt x="15626" y="3495237"/>
                </a:cubicBezTo>
                <a:cubicBezTo>
                  <a:pt x="-847" y="3348740"/>
                  <a:pt x="-4304" y="3201174"/>
                  <a:pt x="5296" y="3054118"/>
                </a:cubicBezTo>
                <a:cubicBezTo>
                  <a:pt x="11786" y="2969961"/>
                  <a:pt x="18539" y="2885804"/>
                  <a:pt x="22776" y="2801522"/>
                </a:cubicBezTo>
                <a:cubicBezTo>
                  <a:pt x="28180" y="2681630"/>
                  <a:pt x="25173" y="2561524"/>
                  <a:pt x="13771" y="2442014"/>
                </a:cubicBezTo>
                <a:cubicBezTo>
                  <a:pt x="4237" y="2350879"/>
                  <a:pt x="3177" y="2259120"/>
                  <a:pt x="10593" y="2167807"/>
                </a:cubicBezTo>
                <a:cubicBezTo>
                  <a:pt x="25690" y="2012336"/>
                  <a:pt x="9931" y="1856863"/>
                  <a:pt x="5032" y="1701516"/>
                </a:cubicBezTo>
                <a:cubicBezTo>
                  <a:pt x="-3577" y="1415742"/>
                  <a:pt x="20393" y="1130095"/>
                  <a:pt x="9666" y="844320"/>
                </a:cubicBezTo>
                <a:cubicBezTo>
                  <a:pt x="3841" y="702958"/>
                  <a:pt x="16420" y="561723"/>
                  <a:pt x="9666" y="420361"/>
                </a:cubicBezTo>
                <a:cubicBezTo>
                  <a:pt x="4105" y="319805"/>
                  <a:pt x="397" y="219250"/>
                  <a:pt x="4105" y="118568"/>
                </a:cubicBezTo>
                <a:cubicBezTo>
                  <a:pt x="5164" y="91109"/>
                  <a:pt x="5826" y="63523"/>
                  <a:pt x="9534" y="36446"/>
                </a:cubicBezTo>
                <a:close/>
              </a:path>
            </a:pathLst>
          </a:custGeom>
        </p:spPr>
      </p:pic>
      <p:sp>
        <p:nvSpPr>
          <p:cNvPr id="28" name="sketch line">
            <a:extLst>
              <a:ext uri="{FF2B5EF4-FFF2-40B4-BE49-F238E27FC236}">
                <a16:creationId xmlns:a16="http://schemas.microsoft.com/office/drawing/2014/main" id="{28C31856-6ABF-41FD-B683-B06E5FFF9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8439"/>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44501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8EE79AB-CA82-9B98-0277-EFF31C85E434}"/>
              </a:ext>
            </a:extLst>
          </p:cNvPr>
          <p:cNvSpPr>
            <a:spLocks noGrp="1"/>
          </p:cNvSpPr>
          <p:nvPr>
            <p:ph type="title"/>
          </p:nvPr>
        </p:nvSpPr>
        <p:spPr>
          <a:xfrm>
            <a:off x="254000" y="2214880"/>
            <a:ext cx="3681505" cy="3624132"/>
          </a:xfrm>
        </p:spPr>
        <p:txBody>
          <a:bodyPr vert="horz" lIns="91440" tIns="45720" rIns="91440" bIns="45720" rtlCol="0" anchor="t">
            <a:normAutofit/>
          </a:bodyPr>
          <a:lstStyle/>
          <a:p>
            <a:r>
              <a:rPr lang="en-US" sz="3700" kern="1200" dirty="0">
                <a:solidFill>
                  <a:srgbClr val="FFFFFF"/>
                </a:solidFill>
                <a:latin typeface="+mj-lt"/>
                <a:ea typeface="+mj-ea"/>
                <a:cs typeface="+mj-cs"/>
              </a:rPr>
              <a:t>The earlier a teen uses THC, the greater risk of a lifetime addiction. </a:t>
            </a:r>
          </a:p>
        </p:txBody>
      </p:sp>
      <p:pic>
        <p:nvPicPr>
          <p:cNvPr id="3" name="Picture 2">
            <a:extLst>
              <a:ext uri="{FF2B5EF4-FFF2-40B4-BE49-F238E27FC236}">
                <a16:creationId xmlns:a16="http://schemas.microsoft.com/office/drawing/2014/main" id="{170F8B23-1C5E-D9A3-B5F9-955572EC8422}"/>
              </a:ext>
            </a:extLst>
          </p:cNvPr>
          <p:cNvPicPr>
            <a:picLocks noChangeAspect="1"/>
          </p:cNvPicPr>
          <p:nvPr/>
        </p:nvPicPr>
        <p:blipFill rotWithShape="1">
          <a:blip r:embed="rId2"/>
          <a:srcRect l="26293" t="10008" r="27242" b="12963"/>
          <a:stretch/>
        </p:blipFill>
        <p:spPr>
          <a:xfrm>
            <a:off x="4502428" y="658917"/>
            <a:ext cx="7225748" cy="5540166"/>
          </a:xfrm>
          <a:prstGeom prst="rect">
            <a:avLst/>
          </a:prstGeom>
        </p:spPr>
      </p:pic>
    </p:spTree>
    <p:extLst>
      <p:ext uri="{BB962C8B-B14F-4D97-AF65-F5344CB8AC3E}">
        <p14:creationId xmlns:p14="http://schemas.microsoft.com/office/powerpoint/2010/main" val="26492527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lowchart: Document 7">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585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1EF360-93C5-0B39-3BCC-CA0A8BD1F5DA}"/>
              </a:ext>
            </a:extLst>
          </p:cNvPr>
          <p:cNvSpPr>
            <a:spLocks noGrp="1"/>
          </p:cNvSpPr>
          <p:nvPr>
            <p:ph type="title"/>
          </p:nvPr>
        </p:nvSpPr>
        <p:spPr>
          <a:xfrm>
            <a:off x="838200" y="171162"/>
            <a:ext cx="2840182" cy="2371148"/>
          </a:xfrm>
        </p:spPr>
        <p:txBody>
          <a:bodyPr vert="horz" lIns="91440" tIns="45720" rIns="91440" bIns="45720" rtlCol="0">
            <a:normAutofit/>
          </a:bodyPr>
          <a:lstStyle/>
          <a:p>
            <a:r>
              <a:rPr lang="en-US" sz="3200" kern="1200">
                <a:solidFill>
                  <a:srgbClr val="FFFFFF"/>
                </a:solidFill>
                <a:latin typeface="+mj-lt"/>
                <a:ea typeface="+mj-ea"/>
                <a:cs typeface="+mj-cs"/>
              </a:rPr>
              <a:t>Getting Vapes is Easy</a:t>
            </a:r>
          </a:p>
        </p:txBody>
      </p:sp>
      <p:pic>
        <p:nvPicPr>
          <p:cNvPr id="3" name="Picture 2">
            <a:extLst>
              <a:ext uri="{FF2B5EF4-FFF2-40B4-BE49-F238E27FC236}">
                <a16:creationId xmlns:a16="http://schemas.microsoft.com/office/drawing/2014/main" id="{6CE2CBE1-7430-94C1-0D42-D01CE0DF72DC}"/>
              </a:ext>
            </a:extLst>
          </p:cNvPr>
          <p:cNvPicPr>
            <a:picLocks noChangeAspect="1"/>
          </p:cNvPicPr>
          <p:nvPr/>
        </p:nvPicPr>
        <p:blipFill rotWithShape="1">
          <a:blip r:embed="rId2"/>
          <a:srcRect l="10834" t="6792" r="30833" b="2090"/>
          <a:stretch/>
        </p:blipFill>
        <p:spPr>
          <a:xfrm>
            <a:off x="4207933" y="789757"/>
            <a:ext cx="7347537" cy="5279461"/>
          </a:xfrm>
          <a:prstGeom prst="rect">
            <a:avLst/>
          </a:prstGeom>
        </p:spPr>
      </p:pic>
    </p:spTree>
    <p:extLst>
      <p:ext uri="{BB962C8B-B14F-4D97-AF65-F5344CB8AC3E}">
        <p14:creationId xmlns:p14="http://schemas.microsoft.com/office/powerpoint/2010/main" val="17504164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Rectangle 10">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1636FA-D0A4-440E-83D9-1D5EF6544480}"/>
              </a:ext>
            </a:extLst>
          </p:cNvPr>
          <p:cNvSpPr>
            <a:spLocks noGrp="1"/>
          </p:cNvSpPr>
          <p:nvPr>
            <p:ph type="title"/>
          </p:nvPr>
        </p:nvSpPr>
        <p:spPr>
          <a:xfrm>
            <a:off x="2875280" y="353160"/>
            <a:ext cx="7457440" cy="898581"/>
          </a:xfrm>
        </p:spPr>
        <p:txBody>
          <a:bodyPr vert="horz" lIns="91440" tIns="45720" rIns="91440" bIns="45720" rtlCol="0" anchor="ctr">
            <a:normAutofit/>
          </a:bodyPr>
          <a:lstStyle/>
          <a:p>
            <a:r>
              <a:rPr lang="en-US" sz="4000" dirty="0">
                <a:solidFill>
                  <a:srgbClr val="FFFFFF"/>
                </a:solidFill>
              </a:rPr>
              <a:t>THC and its cousin, CBD</a:t>
            </a:r>
          </a:p>
        </p:txBody>
      </p:sp>
      <p:pic>
        <p:nvPicPr>
          <p:cNvPr id="3" name="Picture 2">
            <a:extLst>
              <a:ext uri="{FF2B5EF4-FFF2-40B4-BE49-F238E27FC236}">
                <a16:creationId xmlns:a16="http://schemas.microsoft.com/office/drawing/2014/main" id="{8804B7F6-2DD6-BAC6-4F12-0B6CBDF8FC7D}"/>
              </a:ext>
            </a:extLst>
          </p:cNvPr>
          <p:cNvPicPr>
            <a:picLocks noChangeAspect="1"/>
          </p:cNvPicPr>
          <p:nvPr/>
        </p:nvPicPr>
        <p:blipFill rotWithShape="1">
          <a:blip r:embed="rId2"/>
          <a:srcRect l="12500" t="4107" r="30666" b="2090"/>
          <a:stretch/>
        </p:blipFill>
        <p:spPr>
          <a:xfrm>
            <a:off x="572182" y="2174240"/>
            <a:ext cx="5274654" cy="4004610"/>
          </a:xfrm>
          <a:prstGeom prst="rect">
            <a:avLst/>
          </a:prstGeom>
        </p:spPr>
      </p:pic>
      <p:pic>
        <p:nvPicPr>
          <p:cNvPr id="4" name="Picture 3">
            <a:extLst>
              <a:ext uri="{FF2B5EF4-FFF2-40B4-BE49-F238E27FC236}">
                <a16:creationId xmlns:a16="http://schemas.microsoft.com/office/drawing/2014/main" id="{8A01B7D1-68F3-B6CD-04B1-105850610CE6}"/>
              </a:ext>
            </a:extLst>
          </p:cNvPr>
          <p:cNvPicPr>
            <a:picLocks noChangeAspect="1"/>
          </p:cNvPicPr>
          <p:nvPr/>
        </p:nvPicPr>
        <p:blipFill rotWithShape="1">
          <a:blip r:embed="rId3"/>
          <a:srcRect l="10500" t="1005" r="31333" b="2091"/>
          <a:stretch/>
        </p:blipFill>
        <p:spPr>
          <a:xfrm>
            <a:off x="6345165" y="2060296"/>
            <a:ext cx="5379475" cy="4122518"/>
          </a:xfrm>
          <a:prstGeom prst="rect">
            <a:avLst/>
          </a:prstGeom>
        </p:spPr>
      </p:pic>
    </p:spTree>
    <p:extLst>
      <p:ext uri="{BB962C8B-B14F-4D97-AF65-F5344CB8AC3E}">
        <p14:creationId xmlns:p14="http://schemas.microsoft.com/office/powerpoint/2010/main" val="4137161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938354D-B3AA-84EE-49F0-51FD6DDEBC32}"/>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E-sigs and THC</a:t>
            </a:r>
          </a:p>
        </p:txBody>
      </p:sp>
      <p:pic>
        <p:nvPicPr>
          <p:cNvPr id="3" name="Picture 2">
            <a:extLst>
              <a:ext uri="{FF2B5EF4-FFF2-40B4-BE49-F238E27FC236}">
                <a16:creationId xmlns:a16="http://schemas.microsoft.com/office/drawing/2014/main" id="{FD2F51F9-E98A-8FE4-F555-F99F029FA7F7}"/>
              </a:ext>
            </a:extLst>
          </p:cNvPr>
          <p:cNvPicPr>
            <a:picLocks noChangeAspect="1"/>
          </p:cNvPicPr>
          <p:nvPr/>
        </p:nvPicPr>
        <p:blipFill rotWithShape="1">
          <a:blip r:embed="rId2"/>
          <a:srcRect l="29797" t="43388" r="32583" b="10691"/>
          <a:stretch/>
        </p:blipFill>
        <p:spPr>
          <a:xfrm>
            <a:off x="4435288" y="1385216"/>
            <a:ext cx="7225748" cy="4961328"/>
          </a:xfrm>
          <a:prstGeom prst="rect">
            <a:avLst/>
          </a:prstGeom>
        </p:spPr>
      </p:pic>
    </p:spTree>
    <p:extLst>
      <p:ext uri="{BB962C8B-B14F-4D97-AF65-F5344CB8AC3E}">
        <p14:creationId xmlns:p14="http://schemas.microsoft.com/office/powerpoint/2010/main" val="9944105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1D13B-8786-6E8C-E95B-613252DEEB3D}"/>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4600" dirty="0"/>
              <a:t>THC is legalizing everywhere with negative consequences </a:t>
            </a:r>
          </a:p>
        </p:txBody>
      </p:sp>
      <p:pic>
        <p:nvPicPr>
          <p:cNvPr id="4" name="Picture 3">
            <a:extLst>
              <a:ext uri="{FF2B5EF4-FFF2-40B4-BE49-F238E27FC236}">
                <a16:creationId xmlns:a16="http://schemas.microsoft.com/office/drawing/2014/main" id="{A939ABE3-DBF9-CFF2-8F2C-940360AB0930}"/>
              </a:ext>
            </a:extLst>
          </p:cNvPr>
          <p:cNvPicPr>
            <a:picLocks noChangeAspect="1"/>
          </p:cNvPicPr>
          <p:nvPr/>
        </p:nvPicPr>
        <p:blipFill>
          <a:blip r:embed="rId2"/>
          <a:stretch>
            <a:fillRect/>
          </a:stretch>
        </p:blipFill>
        <p:spPr>
          <a:xfrm>
            <a:off x="6452009" y="2795016"/>
            <a:ext cx="5096512" cy="3605784"/>
          </a:xfrm>
          <a:prstGeom prst="rect">
            <a:avLst/>
          </a:prstGeom>
        </p:spPr>
      </p:pic>
      <p:pic>
        <p:nvPicPr>
          <p:cNvPr id="3" name="Picture 2">
            <a:extLst>
              <a:ext uri="{FF2B5EF4-FFF2-40B4-BE49-F238E27FC236}">
                <a16:creationId xmlns:a16="http://schemas.microsoft.com/office/drawing/2014/main" id="{965915E6-9FB7-C9B4-958F-F32749C98253}"/>
              </a:ext>
            </a:extLst>
          </p:cNvPr>
          <p:cNvPicPr>
            <a:picLocks noChangeAspect="1"/>
          </p:cNvPicPr>
          <p:nvPr/>
        </p:nvPicPr>
        <p:blipFill rotWithShape="1">
          <a:blip r:embed="rId3"/>
          <a:srcRect l="10834" t="283" r="30500" b="2452"/>
          <a:stretch/>
        </p:blipFill>
        <p:spPr>
          <a:xfrm>
            <a:off x="1162567" y="2795016"/>
            <a:ext cx="4727934" cy="3605784"/>
          </a:xfrm>
          <a:prstGeom prst="rect">
            <a:avLst/>
          </a:prstGeom>
        </p:spPr>
      </p:pic>
    </p:spTree>
    <p:extLst>
      <p:ext uri="{BB962C8B-B14F-4D97-AF65-F5344CB8AC3E}">
        <p14:creationId xmlns:p14="http://schemas.microsoft.com/office/powerpoint/2010/main" val="8151012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8972B-BFF8-E7FA-50EB-73833D94B60D}"/>
              </a:ext>
            </a:extLst>
          </p:cNvPr>
          <p:cNvSpPr>
            <a:spLocks noGrp="1"/>
          </p:cNvSpPr>
          <p:nvPr>
            <p:ph type="title"/>
          </p:nvPr>
        </p:nvSpPr>
        <p:spPr>
          <a:xfrm>
            <a:off x="1083732" y="4628519"/>
            <a:ext cx="10112587" cy="958911"/>
          </a:xfrm>
        </p:spPr>
        <p:txBody>
          <a:bodyPr vert="horz" lIns="91440" tIns="45720" rIns="91440" bIns="45720" rtlCol="0" anchor="b">
            <a:normAutofit/>
          </a:bodyPr>
          <a:lstStyle/>
          <a:p>
            <a:pPr>
              <a:lnSpc>
                <a:spcPct val="90000"/>
              </a:lnSpc>
            </a:pPr>
            <a:r>
              <a:rPr lang="en-US" sz="2400" dirty="0">
                <a:solidFill>
                  <a:srgbClr val="FFFFFF"/>
                </a:solidFill>
                <a:latin typeface="Calibri" panose="020F0502020204030204" pitchFamily="34" charset="0"/>
                <a:cs typeface="Calibri" panose="020F0502020204030204" pitchFamily="34" charset="0"/>
              </a:rPr>
              <a:t>The Endocannabinoid System. Higher concentrations of CB1 in the brain and CB2 in the body</a:t>
            </a:r>
            <a:r>
              <a:rPr lang="en-US" sz="2400" dirty="0">
                <a:solidFill>
                  <a:srgbClr val="FFFFFF"/>
                </a:solidFill>
              </a:rPr>
              <a:t>. </a:t>
            </a:r>
          </a:p>
        </p:txBody>
      </p:sp>
      <p:pic>
        <p:nvPicPr>
          <p:cNvPr id="3" name="Picture 2">
            <a:extLst>
              <a:ext uri="{FF2B5EF4-FFF2-40B4-BE49-F238E27FC236}">
                <a16:creationId xmlns:a16="http://schemas.microsoft.com/office/drawing/2014/main" id="{50DBD8F1-38F5-4FBB-BABB-3BA904A82134}"/>
              </a:ext>
            </a:extLst>
          </p:cNvPr>
          <p:cNvPicPr>
            <a:picLocks noChangeAspect="1"/>
          </p:cNvPicPr>
          <p:nvPr/>
        </p:nvPicPr>
        <p:blipFill rotWithShape="1">
          <a:blip r:embed="rId2"/>
          <a:srcRect l="13103" r="11551" b="2963"/>
          <a:stretch/>
        </p:blipFill>
        <p:spPr>
          <a:xfrm>
            <a:off x="2582298" y="274039"/>
            <a:ext cx="6470990" cy="3833591"/>
          </a:xfrm>
          <a:prstGeom prst="rect">
            <a:avLst/>
          </a:prstGeom>
        </p:spPr>
      </p:pic>
    </p:spTree>
    <p:extLst>
      <p:ext uri="{BB962C8B-B14F-4D97-AF65-F5344CB8AC3E}">
        <p14:creationId xmlns:p14="http://schemas.microsoft.com/office/powerpoint/2010/main" val="1829010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609E3-EABB-4791-B5C1-B36D4592CA45}"/>
              </a:ext>
            </a:extLst>
          </p:cNvPr>
          <p:cNvSpPr>
            <a:spLocks noGrp="1"/>
          </p:cNvSpPr>
          <p:nvPr>
            <p:ph type="title"/>
          </p:nvPr>
        </p:nvSpPr>
        <p:spPr>
          <a:xfrm>
            <a:off x="256307" y="497841"/>
            <a:ext cx="5564432" cy="3764027"/>
          </a:xfrm>
        </p:spPr>
        <p:txBody>
          <a:bodyPr vert="horz" lIns="91440" tIns="45720" rIns="91440" bIns="45720" rtlCol="0" anchor="b">
            <a:normAutofit/>
          </a:bodyPr>
          <a:lstStyle/>
          <a:p>
            <a:pPr>
              <a:lnSpc>
                <a:spcPct val="90000"/>
              </a:lnSpc>
            </a:pPr>
            <a:r>
              <a:rPr lang="en-US" sz="2200" dirty="0">
                <a:solidFill>
                  <a:srgbClr val="FEFFFF"/>
                </a:solidFill>
                <a:latin typeface="Calibri" panose="020F0502020204030204" pitchFamily="34" charset="0"/>
                <a:cs typeface="Calibri" panose="020F0502020204030204" pitchFamily="34" charset="0"/>
              </a:rPr>
              <a:t>To teens: The longer you delay using the better. Avoidance is even better. Genetics, trauma, and age you start all add up to determine the likelihood you will become chronically addicted as an adult. </a:t>
            </a:r>
            <a:br>
              <a:rPr lang="en-US" sz="2200" dirty="0">
                <a:solidFill>
                  <a:srgbClr val="FEFFFF"/>
                </a:solidFill>
                <a:latin typeface="Calibri" panose="020F0502020204030204" pitchFamily="34" charset="0"/>
                <a:cs typeface="Calibri" panose="020F0502020204030204" pitchFamily="34" charset="0"/>
              </a:rPr>
            </a:br>
            <a:br>
              <a:rPr lang="en-US" sz="2200" dirty="0">
                <a:solidFill>
                  <a:srgbClr val="FEFFFF"/>
                </a:solidFill>
                <a:latin typeface="Calibri" panose="020F0502020204030204" pitchFamily="34" charset="0"/>
                <a:cs typeface="Calibri" panose="020F0502020204030204" pitchFamily="34" charset="0"/>
              </a:rPr>
            </a:br>
            <a:r>
              <a:rPr lang="en-US" sz="2200" dirty="0">
                <a:solidFill>
                  <a:srgbClr val="FEFFFF"/>
                </a:solidFill>
                <a:latin typeface="Calibri" panose="020F0502020204030204" pitchFamily="34" charset="0"/>
                <a:cs typeface="Calibri" panose="020F0502020204030204" pitchFamily="34" charset="0"/>
              </a:rPr>
              <a:t>Many people use THC to quell the pain of trauma which works initially but, as in the Grim Reaper, always demands payment later, which far too often, is a lifetime of addiction and the problems it creates.</a:t>
            </a:r>
          </a:p>
        </p:txBody>
      </p:sp>
      <p:pic>
        <p:nvPicPr>
          <p:cNvPr id="5" name="Picture 4">
            <a:extLst>
              <a:ext uri="{FF2B5EF4-FFF2-40B4-BE49-F238E27FC236}">
                <a16:creationId xmlns:a16="http://schemas.microsoft.com/office/drawing/2014/main" id="{98E71A7B-3F95-79BE-9EAB-F6487EE7C05E}"/>
              </a:ext>
            </a:extLst>
          </p:cNvPr>
          <p:cNvPicPr>
            <a:picLocks noChangeAspect="1"/>
          </p:cNvPicPr>
          <p:nvPr/>
        </p:nvPicPr>
        <p:blipFill rotWithShape="1">
          <a:blip r:embed="rId2"/>
          <a:srcRect l="16773" r="18471" b="12035"/>
          <a:stretch/>
        </p:blipFill>
        <p:spPr>
          <a:xfrm>
            <a:off x="6090121" y="8013"/>
            <a:ext cx="6101879" cy="3633959"/>
          </a:xfrm>
          <a:prstGeom prst="rect">
            <a:avLst/>
          </a:prstGeom>
        </p:spPr>
      </p:pic>
      <p:pic>
        <p:nvPicPr>
          <p:cNvPr id="6" name="Picture 5">
            <a:extLst>
              <a:ext uri="{FF2B5EF4-FFF2-40B4-BE49-F238E27FC236}">
                <a16:creationId xmlns:a16="http://schemas.microsoft.com/office/drawing/2014/main" id="{20CB088F-51FE-0C42-C1FC-C9B056DFE2A6}"/>
              </a:ext>
            </a:extLst>
          </p:cNvPr>
          <p:cNvPicPr>
            <a:picLocks noChangeAspect="1"/>
          </p:cNvPicPr>
          <p:nvPr/>
        </p:nvPicPr>
        <p:blipFill>
          <a:blip r:embed="rId3"/>
          <a:stretch>
            <a:fillRect/>
          </a:stretch>
        </p:blipFill>
        <p:spPr>
          <a:xfrm>
            <a:off x="7129389" y="3856681"/>
            <a:ext cx="3857883" cy="2889689"/>
          </a:xfrm>
          <a:prstGeom prst="rect">
            <a:avLst/>
          </a:prstGeom>
        </p:spPr>
      </p:pic>
    </p:spTree>
    <p:extLst>
      <p:ext uri="{BB962C8B-B14F-4D97-AF65-F5344CB8AC3E}">
        <p14:creationId xmlns:p14="http://schemas.microsoft.com/office/powerpoint/2010/main" val="873224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4B72F9-DB76-744C-B3F2-95356BF85E83}"/>
              </a:ext>
            </a:extLst>
          </p:cNvPr>
          <p:cNvSpPr>
            <a:spLocks noGrp="1"/>
          </p:cNvSpPr>
          <p:nvPr>
            <p:ph type="title"/>
          </p:nvPr>
        </p:nvSpPr>
        <p:spPr>
          <a:xfrm>
            <a:off x="556532" y="643467"/>
            <a:ext cx="11210925" cy="744836"/>
          </a:xfrm>
        </p:spPr>
        <p:txBody>
          <a:bodyPr>
            <a:normAutofit/>
          </a:bodyPr>
          <a:lstStyle/>
          <a:p>
            <a:pPr algn="ctr"/>
            <a:r>
              <a:rPr lang="en-US" sz="3200">
                <a:solidFill>
                  <a:schemeClr val="bg1"/>
                </a:solidFill>
              </a:rPr>
              <a:t>Increase in Adolescent Vaping of High Potency THC</a:t>
            </a:r>
          </a:p>
        </p:txBody>
      </p:sp>
      <p:pic>
        <p:nvPicPr>
          <p:cNvPr id="3" name="Picture 2">
            <a:extLst>
              <a:ext uri="{FF2B5EF4-FFF2-40B4-BE49-F238E27FC236}">
                <a16:creationId xmlns:a16="http://schemas.microsoft.com/office/drawing/2014/main" id="{83850F94-2C7D-971A-FA77-A689121DA957}"/>
              </a:ext>
            </a:extLst>
          </p:cNvPr>
          <p:cNvPicPr>
            <a:picLocks noChangeAspect="1"/>
          </p:cNvPicPr>
          <p:nvPr/>
        </p:nvPicPr>
        <p:blipFill rotWithShape="1">
          <a:blip r:embed="rId2"/>
          <a:srcRect l="9000" t="17820" r="30166" b="4260"/>
          <a:stretch/>
        </p:blipFill>
        <p:spPr>
          <a:xfrm>
            <a:off x="2367027" y="1675227"/>
            <a:ext cx="7457945" cy="4394199"/>
          </a:xfrm>
          <a:prstGeom prst="rect">
            <a:avLst/>
          </a:prstGeom>
        </p:spPr>
      </p:pic>
    </p:spTree>
    <p:extLst>
      <p:ext uri="{BB962C8B-B14F-4D97-AF65-F5344CB8AC3E}">
        <p14:creationId xmlns:p14="http://schemas.microsoft.com/office/powerpoint/2010/main" val="10884303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9FFC5-0EB2-CD29-470D-5712F7642B96}"/>
              </a:ext>
            </a:extLst>
          </p:cNvPr>
          <p:cNvSpPr>
            <a:spLocks noGrp="1"/>
          </p:cNvSpPr>
          <p:nvPr>
            <p:ph type="title"/>
          </p:nvPr>
        </p:nvSpPr>
        <p:spPr>
          <a:xfrm>
            <a:off x="396240" y="213360"/>
            <a:ext cx="11108371" cy="1691640"/>
          </a:xfrm>
        </p:spPr>
        <p:txBody>
          <a:bodyPr/>
          <a:lstStyle/>
          <a:p>
            <a:r>
              <a:rPr lang="en-US" dirty="0">
                <a:latin typeface="Calibri" panose="020F0502020204030204" pitchFamily="34" charset="0"/>
                <a:cs typeface="Calibri" panose="020F0502020204030204" pitchFamily="34" charset="0"/>
              </a:rPr>
              <a:t>Entering the highway to addiction far too young!</a:t>
            </a:r>
          </a:p>
        </p:txBody>
      </p:sp>
      <p:pic>
        <p:nvPicPr>
          <p:cNvPr id="3" name="Picture 2">
            <a:extLst>
              <a:ext uri="{FF2B5EF4-FFF2-40B4-BE49-F238E27FC236}">
                <a16:creationId xmlns:a16="http://schemas.microsoft.com/office/drawing/2014/main" id="{D9EC1C2D-D40A-73A4-9C68-D30DFCBC98CC}"/>
              </a:ext>
            </a:extLst>
          </p:cNvPr>
          <p:cNvPicPr>
            <a:picLocks noChangeAspect="1"/>
          </p:cNvPicPr>
          <p:nvPr/>
        </p:nvPicPr>
        <p:blipFill rotWithShape="1">
          <a:blip r:embed="rId2"/>
          <a:srcRect l="17167" t="6068" r="11667" b="4621"/>
          <a:stretch/>
        </p:blipFill>
        <p:spPr>
          <a:xfrm>
            <a:off x="2448560" y="1105984"/>
            <a:ext cx="9574923" cy="5538656"/>
          </a:xfrm>
          <a:prstGeom prst="rect">
            <a:avLst/>
          </a:prstGeom>
        </p:spPr>
      </p:pic>
    </p:spTree>
    <p:extLst>
      <p:ext uri="{BB962C8B-B14F-4D97-AF65-F5344CB8AC3E}">
        <p14:creationId xmlns:p14="http://schemas.microsoft.com/office/powerpoint/2010/main" val="13402790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Rectangle 11">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625455-2610-A55D-B5E4-D6C866F486B6}"/>
              </a:ext>
            </a:extLst>
          </p:cNvPr>
          <p:cNvSpPr>
            <a:spLocks noGrp="1"/>
          </p:cNvSpPr>
          <p:nvPr>
            <p:ph type="title"/>
          </p:nvPr>
        </p:nvSpPr>
        <p:spPr>
          <a:xfrm>
            <a:off x="699714" y="353160"/>
            <a:ext cx="10506766" cy="898581"/>
          </a:xfrm>
        </p:spPr>
        <p:txBody>
          <a:bodyPr vert="horz" lIns="91440" tIns="45720" rIns="91440" bIns="45720" rtlCol="0" anchor="ctr">
            <a:normAutofit/>
          </a:bodyPr>
          <a:lstStyle/>
          <a:p>
            <a:r>
              <a:rPr lang="en-US" sz="2800" dirty="0">
                <a:solidFill>
                  <a:srgbClr val="FFFFFF"/>
                </a:solidFill>
              </a:rPr>
              <a:t>Use of substance in teens wires the developing teen brain for addiction. THC sellers know that if they get you early, they have a customer for life</a:t>
            </a:r>
            <a:r>
              <a:rPr lang="en-US" sz="1900" dirty="0">
                <a:solidFill>
                  <a:srgbClr val="FFFFFF"/>
                </a:solidFill>
              </a:rPr>
              <a:t>. </a:t>
            </a:r>
          </a:p>
        </p:txBody>
      </p:sp>
      <p:pic>
        <p:nvPicPr>
          <p:cNvPr id="3" name="Picture 2">
            <a:extLst>
              <a:ext uri="{FF2B5EF4-FFF2-40B4-BE49-F238E27FC236}">
                <a16:creationId xmlns:a16="http://schemas.microsoft.com/office/drawing/2014/main" id="{CBA6CEBE-A8E1-0EAE-546B-E7A539E62146}"/>
              </a:ext>
            </a:extLst>
          </p:cNvPr>
          <p:cNvPicPr>
            <a:picLocks noChangeAspect="1"/>
          </p:cNvPicPr>
          <p:nvPr/>
        </p:nvPicPr>
        <p:blipFill rotWithShape="1">
          <a:blip r:embed="rId2"/>
          <a:srcRect l="16034" r="17760"/>
          <a:stretch/>
        </p:blipFill>
        <p:spPr>
          <a:xfrm>
            <a:off x="203200" y="1951670"/>
            <a:ext cx="6553200" cy="4553170"/>
          </a:xfrm>
          <a:prstGeom prst="rect">
            <a:avLst/>
          </a:prstGeom>
        </p:spPr>
      </p:pic>
      <p:pic>
        <p:nvPicPr>
          <p:cNvPr id="5" name="Picture 4">
            <a:extLst>
              <a:ext uri="{FF2B5EF4-FFF2-40B4-BE49-F238E27FC236}">
                <a16:creationId xmlns:a16="http://schemas.microsoft.com/office/drawing/2014/main" id="{A672EC71-8032-CD68-A2B8-710D68FA38C3}"/>
              </a:ext>
            </a:extLst>
          </p:cNvPr>
          <p:cNvPicPr>
            <a:picLocks noChangeAspect="1"/>
          </p:cNvPicPr>
          <p:nvPr/>
        </p:nvPicPr>
        <p:blipFill>
          <a:blip r:embed="rId3"/>
          <a:stretch>
            <a:fillRect/>
          </a:stretch>
        </p:blipFill>
        <p:spPr>
          <a:xfrm>
            <a:off x="7015725" y="2154530"/>
            <a:ext cx="3772844" cy="3997831"/>
          </a:xfrm>
          <a:prstGeom prst="rect">
            <a:avLst/>
          </a:prstGeom>
        </p:spPr>
      </p:pic>
    </p:spTree>
    <p:extLst>
      <p:ext uri="{BB962C8B-B14F-4D97-AF65-F5344CB8AC3E}">
        <p14:creationId xmlns:p14="http://schemas.microsoft.com/office/powerpoint/2010/main" val="4693897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A51E5-B05B-4F48-3F6B-ABA8531E29B5}"/>
              </a:ext>
            </a:extLst>
          </p:cNvPr>
          <p:cNvSpPr>
            <a:spLocks noGrp="1"/>
          </p:cNvSpPr>
          <p:nvPr>
            <p:ph type="title"/>
          </p:nvPr>
        </p:nvSpPr>
        <p:spPr>
          <a:xfrm>
            <a:off x="1002467" y="4628519"/>
            <a:ext cx="8539466" cy="1207568"/>
          </a:xfrm>
        </p:spPr>
        <p:txBody>
          <a:bodyPr vert="horz" lIns="91440" tIns="45720" rIns="91440" bIns="45720" rtlCol="0" anchor="b">
            <a:normAutofit/>
          </a:bodyPr>
          <a:lstStyle/>
          <a:p>
            <a:pPr>
              <a:lnSpc>
                <a:spcPct val="90000"/>
              </a:lnSpc>
            </a:pPr>
            <a:r>
              <a:rPr lang="en-US" sz="3100" i="1" dirty="0">
                <a:solidFill>
                  <a:srgbClr val="FFFFFF"/>
                </a:solidFill>
                <a:latin typeface="Calibri" panose="020F0502020204030204" pitchFamily="34" charset="0"/>
                <a:cs typeface="Calibri" panose="020F0502020204030204" pitchFamily="34" charset="0"/>
              </a:rPr>
              <a:t>In 2009, THC use surpassed cigarette use in teens. </a:t>
            </a:r>
          </a:p>
        </p:txBody>
      </p:sp>
      <p:pic>
        <p:nvPicPr>
          <p:cNvPr id="3" name="Picture 2">
            <a:extLst>
              <a:ext uri="{FF2B5EF4-FFF2-40B4-BE49-F238E27FC236}">
                <a16:creationId xmlns:a16="http://schemas.microsoft.com/office/drawing/2014/main" id="{DA6EEA7F-89D8-433F-49EA-1C3AF754D143}"/>
              </a:ext>
            </a:extLst>
          </p:cNvPr>
          <p:cNvPicPr>
            <a:picLocks noChangeAspect="1"/>
          </p:cNvPicPr>
          <p:nvPr/>
        </p:nvPicPr>
        <p:blipFill rotWithShape="1">
          <a:blip r:embed="rId2"/>
          <a:srcRect l="16969" t="5639" r="13835" b="6077"/>
          <a:stretch/>
        </p:blipFill>
        <p:spPr>
          <a:xfrm>
            <a:off x="2639693" y="244252"/>
            <a:ext cx="6845570" cy="4017619"/>
          </a:xfrm>
          <a:prstGeom prst="rect">
            <a:avLst/>
          </a:prstGeom>
        </p:spPr>
      </p:pic>
    </p:spTree>
    <p:extLst>
      <p:ext uri="{BB962C8B-B14F-4D97-AF65-F5344CB8AC3E}">
        <p14:creationId xmlns:p14="http://schemas.microsoft.com/office/powerpoint/2010/main" val="29193468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85A1D-A771-8FAB-75C9-5DD73379D877}"/>
              </a:ext>
            </a:extLst>
          </p:cNvPr>
          <p:cNvSpPr>
            <a:spLocks noGrp="1"/>
          </p:cNvSpPr>
          <p:nvPr>
            <p:ph type="title"/>
          </p:nvPr>
        </p:nvSpPr>
        <p:spPr>
          <a:xfrm>
            <a:off x="100650" y="548641"/>
            <a:ext cx="4218499" cy="4032892"/>
          </a:xfrm>
        </p:spPr>
        <p:txBody>
          <a:bodyPr vert="horz" lIns="91440" tIns="45720" rIns="91440" bIns="45720" rtlCol="0" anchor="b">
            <a:normAutofit/>
          </a:bodyPr>
          <a:lstStyle/>
          <a:p>
            <a:pPr>
              <a:lnSpc>
                <a:spcPct val="90000"/>
              </a:lnSpc>
            </a:pPr>
            <a:r>
              <a:rPr lang="en-US" sz="2800" dirty="0">
                <a:solidFill>
                  <a:srgbClr val="FEFFFF"/>
                </a:solidFill>
                <a:latin typeface="Calibri" panose="020F0502020204030204" pitchFamily="34" charset="0"/>
                <a:cs typeface="Calibri" panose="020F0502020204030204" pitchFamily="34" charset="0"/>
              </a:rPr>
              <a:t>For teens: Since 2009, as your daily use increases, your perceived risk goes down. This is very dangerous - as you are sinking into quicksand, you fail to appreciate the increasing peril you are in.</a:t>
            </a:r>
          </a:p>
        </p:txBody>
      </p:sp>
      <p:pic>
        <p:nvPicPr>
          <p:cNvPr id="3" name="Picture 2">
            <a:extLst>
              <a:ext uri="{FF2B5EF4-FFF2-40B4-BE49-F238E27FC236}">
                <a16:creationId xmlns:a16="http://schemas.microsoft.com/office/drawing/2014/main" id="{4C860685-8391-FF21-6574-E4EC5088F4FD}"/>
              </a:ext>
            </a:extLst>
          </p:cNvPr>
          <p:cNvPicPr>
            <a:picLocks noChangeAspect="1"/>
          </p:cNvPicPr>
          <p:nvPr/>
        </p:nvPicPr>
        <p:blipFill rotWithShape="1">
          <a:blip r:embed="rId2"/>
          <a:srcRect l="13167" t="4622" r="15167" b="5344"/>
          <a:stretch/>
        </p:blipFill>
        <p:spPr>
          <a:xfrm>
            <a:off x="4978404" y="1457793"/>
            <a:ext cx="6903061" cy="3989265"/>
          </a:xfrm>
          <a:prstGeom prst="rect">
            <a:avLst/>
          </a:prstGeom>
        </p:spPr>
      </p:pic>
    </p:spTree>
    <p:extLst>
      <p:ext uri="{BB962C8B-B14F-4D97-AF65-F5344CB8AC3E}">
        <p14:creationId xmlns:p14="http://schemas.microsoft.com/office/powerpoint/2010/main" val="7046850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39341-B8A1-1786-3200-DA914E309E7B}"/>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anchor="ctr">
            <a:normAutofit/>
          </a:bodyPr>
          <a:lstStyle/>
          <a:p>
            <a:pPr algn="ctr"/>
            <a:r>
              <a:rPr lang="en-US" sz="2600" dirty="0">
                <a:solidFill>
                  <a:srgbClr val="FFFFFF"/>
                </a:solidFill>
              </a:rPr>
              <a:t>Start early and you risk being an addict for life!</a:t>
            </a:r>
          </a:p>
        </p:txBody>
      </p:sp>
      <p:pic>
        <p:nvPicPr>
          <p:cNvPr id="3" name="Picture 2">
            <a:extLst>
              <a:ext uri="{FF2B5EF4-FFF2-40B4-BE49-F238E27FC236}">
                <a16:creationId xmlns:a16="http://schemas.microsoft.com/office/drawing/2014/main" id="{76A72654-6F8F-5A3B-3F24-AA9B0850B048}"/>
              </a:ext>
            </a:extLst>
          </p:cNvPr>
          <p:cNvPicPr>
            <a:picLocks noChangeAspect="1"/>
          </p:cNvPicPr>
          <p:nvPr/>
        </p:nvPicPr>
        <p:blipFill rotWithShape="1">
          <a:blip r:embed="rId2"/>
          <a:srcRect l="10000" t="2091" r="31000" b="3898"/>
          <a:stretch/>
        </p:blipFill>
        <p:spPr>
          <a:xfrm>
            <a:off x="4268984" y="961812"/>
            <a:ext cx="6727431" cy="4930987"/>
          </a:xfrm>
          <a:prstGeom prst="rect">
            <a:avLst/>
          </a:prstGeom>
        </p:spPr>
      </p:pic>
    </p:spTree>
    <p:extLst>
      <p:ext uri="{BB962C8B-B14F-4D97-AF65-F5344CB8AC3E}">
        <p14:creationId xmlns:p14="http://schemas.microsoft.com/office/powerpoint/2010/main" val="13570270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Rectangle 10">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5" y="-1500"/>
            <a:ext cx="8119933" cy="6858001"/>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72" y="-3000"/>
            <a:ext cx="12201265" cy="6859501"/>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0"/>
            <a:ext cx="11718098" cy="68580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0D36D1-C3EF-92F9-D999-BA8A71E9C48D}"/>
              </a:ext>
            </a:extLst>
          </p:cNvPr>
          <p:cNvSpPr>
            <a:spLocks noGrp="1"/>
          </p:cNvSpPr>
          <p:nvPr>
            <p:ph type="title"/>
          </p:nvPr>
        </p:nvSpPr>
        <p:spPr>
          <a:xfrm>
            <a:off x="1142639" y="561203"/>
            <a:ext cx="9932691" cy="869567"/>
          </a:xfrm>
        </p:spPr>
        <p:txBody>
          <a:bodyPr vert="horz" lIns="91440" tIns="45720" rIns="91440" bIns="45720" rtlCol="0" anchor="b">
            <a:normAutofit fontScale="90000"/>
          </a:bodyPr>
          <a:lstStyle/>
          <a:p>
            <a:pPr algn="ctr"/>
            <a:r>
              <a:rPr lang="en-US" sz="3700" dirty="0">
                <a:solidFill>
                  <a:srgbClr val="FFFFFF"/>
                </a:solidFill>
              </a:rPr>
              <a:t>Today’s THC is not like what the good old hippies smoked</a:t>
            </a:r>
          </a:p>
        </p:txBody>
      </p:sp>
      <p:sp>
        <p:nvSpPr>
          <p:cNvPr id="19" name="Rectangle 18">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2888341"/>
            <a:ext cx="12203819" cy="3968158"/>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2D68242-E51E-FB2E-7CF9-6E6FF7ACCDD3}"/>
              </a:ext>
            </a:extLst>
          </p:cNvPr>
          <p:cNvPicPr>
            <a:picLocks noChangeAspect="1"/>
          </p:cNvPicPr>
          <p:nvPr/>
        </p:nvPicPr>
        <p:blipFill rotWithShape="1">
          <a:blip r:embed="rId2"/>
          <a:srcRect l="8016" r="7556"/>
          <a:stretch/>
        </p:blipFill>
        <p:spPr>
          <a:xfrm>
            <a:off x="438079" y="2380729"/>
            <a:ext cx="4971559" cy="3833901"/>
          </a:xfrm>
          <a:prstGeom prst="rect">
            <a:avLst/>
          </a:prstGeom>
        </p:spPr>
      </p:pic>
      <p:pic>
        <p:nvPicPr>
          <p:cNvPr id="3" name="Picture 2">
            <a:extLst>
              <a:ext uri="{FF2B5EF4-FFF2-40B4-BE49-F238E27FC236}">
                <a16:creationId xmlns:a16="http://schemas.microsoft.com/office/drawing/2014/main" id="{10B13381-B4A1-63A5-2C46-39722C874DF2}"/>
              </a:ext>
            </a:extLst>
          </p:cNvPr>
          <p:cNvPicPr>
            <a:picLocks noChangeAspect="1"/>
          </p:cNvPicPr>
          <p:nvPr/>
        </p:nvPicPr>
        <p:blipFill rotWithShape="1">
          <a:blip r:embed="rId3"/>
          <a:srcRect l="9000" t="2092" r="30500" b="-803"/>
          <a:stretch/>
        </p:blipFill>
        <p:spPr>
          <a:xfrm>
            <a:off x="5883891" y="2072640"/>
            <a:ext cx="5929249" cy="4450080"/>
          </a:xfrm>
          <a:prstGeom prst="rect">
            <a:avLst/>
          </a:prstGeom>
        </p:spPr>
      </p:pic>
    </p:spTree>
    <p:extLst>
      <p:ext uri="{BB962C8B-B14F-4D97-AF65-F5344CB8AC3E}">
        <p14:creationId xmlns:p14="http://schemas.microsoft.com/office/powerpoint/2010/main" val="14882686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1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AB6CDF-6D52-CE5A-E5E6-F590146A9333}"/>
              </a:ext>
            </a:extLst>
          </p:cNvPr>
          <p:cNvSpPr>
            <a:spLocks noGrp="1"/>
          </p:cNvSpPr>
          <p:nvPr>
            <p:ph type="title"/>
          </p:nvPr>
        </p:nvSpPr>
        <p:spPr>
          <a:xfrm>
            <a:off x="1028700" y="1967266"/>
            <a:ext cx="2628900" cy="2547257"/>
          </a:xfrm>
          <a:noFill/>
        </p:spPr>
        <p:txBody>
          <a:bodyPr anchor="ctr">
            <a:normAutofit/>
          </a:bodyPr>
          <a:lstStyle/>
          <a:p>
            <a:pPr algn="ctr"/>
            <a:r>
              <a:rPr lang="en-US" sz="2800" dirty="0">
                <a:solidFill>
                  <a:srgbClr val="FFFFFF"/>
                </a:solidFill>
              </a:rPr>
              <a:t>It just keeps getting stronger, hence, the impact on the brain and body greater.</a:t>
            </a:r>
          </a:p>
        </p:txBody>
      </p:sp>
      <p:pic>
        <p:nvPicPr>
          <p:cNvPr id="4" name="Picture 3">
            <a:extLst>
              <a:ext uri="{FF2B5EF4-FFF2-40B4-BE49-F238E27FC236}">
                <a16:creationId xmlns:a16="http://schemas.microsoft.com/office/drawing/2014/main" id="{421124F5-CD58-C5B2-1BF8-0196B4A2A457}"/>
              </a:ext>
            </a:extLst>
          </p:cNvPr>
          <p:cNvPicPr>
            <a:picLocks noChangeAspect="1"/>
          </p:cNvPicPr>
          <p:nvPr/>
        </p:nvPicPr>
        <p:blipFill rotWithShape="1">
          <a:blip r:embed="rId2"/>
          <a:srcRect l="18965" t="16194" r="27759" b="21511"/>
          <a:stretch/>
        </p:blipFill>
        <p:spPr>
          <a:xfrm>
            <a:off x="4345038" y="1362105"/>
            <a:ext cx="7643902" cy="4133790"/>
          </a:xfrm>
          <a:prstGeom prst="rect">
            <a:avLst/>
          </a:prstGeom>
        </p:spPr>
      </p:pic>
    </p:spTree>
    <p:extLst>
      <p:ext uri="{BB962C8B-B14F-4D97-AF65-F5344CB8AC3E}">
        <p14:creationId xmlns:p14="http://schemas.microsoft.com/office/powerpoint/2010/main" val="1123084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C8605-2FE2-066C-1D12-BA845BACED67}"/>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anchor="ctr">
            <a:normAutofit/>
          </a:bodyPr>
          <a:lstStyle/>
          <a:p>
            <a:pPr algn="ctr"/>
            <a:r>
              <a:rPr lang="en-US" sz="3200" dirty="0">
                <a:solidFill>
                  <a:schemeClr val="bg1"/>
                </a:solidFill>
              </a:rPr>
              <a:t>THC Potencies </a:t>
            </a:r>
          </a:p>
        </p:txBody>
      </p:sp>
      <p:pic>
        <p:nvPicPr>
          <p:cNvPr id="3" name="Picture 2">
            <a:extLst>
              <a:ext uri="{FF2B5EF4-FFF2-40B4-BE49-F238E27FC236}">
                <a16:creationId xmlns:a16="http://schemas.microsoft.com/office/drawing/2014/main" id="{F1F22DB5-1C8C-A78A-4326-07706AD443DF}"/>
              </a:ext>
            </a:extLst>
          </p:cNvPr>
          <p:cNvPicPr>
            <a:picLocks noChangeAspect="1"/>
          </p:cNvPicPr>
          <p:nvPr/>
        </p:nvPicPr>
        <p:blipFill rotWithShape="1">
          <a:blip r:embed="rId2"/>
          <a:srcRect l="10167" t="5344" r="30167" b="1729"/>
          <a:stretch/>
        </p:blipFill>
        <p:spPr>
          <a:xfrm>
            <a:off x="4191332" y="961812"/>
            <a:ext cx="6882734" cy="4930987"/>
          </a:xfrm>
          <a:prstGeom prst="rect">
            <a:avLst/>
          </a:prstGeom>
        </p:spPr>
      </p:pic>
    </p:spTree>
    <p:extLst>
      <p:ext uri="{BB962C8B-B14F-4D97-AF65-F5344CB8AC3E}">
        <p14:creationId xmlns:p14="http://schemas.microsoft.com/office/powerpoint/2010/main" val="1597980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lowchart: Document 7">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552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BB8EAF-9C1A-29D7-3BCA-B35ACFA1616B}"/>
              </a:ext>
            </a:extLst>
          </p:cNvPr>
          <p:cNvSpPr>
            <a:spLocks noGrp="1"/>
          </p:cNvSpPr>
          <p:nvPr>
            <p:ph type="title"/>
          </p:nvPr>
        </p:nvSpPr>
        <p:spPr>
          <a:xfrm>
            <a:off x="838200" y="171162"/>
            <a:ext cx="2840182" cy="2371148"/>
          </a:xfrm>
        </p:spPr>
        <p:txBody>
          <a:bodyPr>
            <a:normAutofit/>
          </a:bodyPr>
          <a:lstStyle/>
          <a:p>
            <a:r>
              <a:rPr lang="en-US" sz="3200">
                <a:solidFill>
                  <a:srgbClr val="FFFFFF"/>
                </a:solidFill>
              </a:rPr>
              <a:t>Hemp</a:t>
            </a:r>
          </a:p>
        </p:txBody>
      </p:sp>
      <p:pic>
        <p:nvPicPr>
          <p:cNvPr id="3" name="Picture 2">
            <a:extLst>
              <a:ext uri="{FF2B5EF4-FFF2-40B4-BE49-F238E27FC236}">
                <a16:creationId xmlns:a16="http://schemas.microsoft.com/office/drawing/2014/main" id="{6BE2BC9B-B656-5D32-7DDF-53FBA2771A88}"/>
              </a:ext>
            </a:extLst>
          </p:cNvPr>
          <p:cNvPicPr>
            <a:picLocks noChangeAspect="1"/>
          </p:cNvPicPr>
          <p:nvPr/>
        </p:nvPicPr>
        <p:blipFill rotWithShape="1">
          <a:blip r:embed="rId2"/>
          <a:srcRect l="10076" t="7449" r="30613" b="1746"/>
          <a:stretch/>
        </p:blipFill>
        <p:spPr>
          <a:xfrm>
            <a:off x="4207933" y="913223"/>
            <a:ext cx="7145867" cy="5032530"/>
          </a:xfrm>
          <a:prstGeom prst="rect">
            <a:avLst/>
          </a:prstGeom>
        </p:spPr>
      </p:pic>
    </p:spTree>
    <p:extLst>
      <p:ext uri="{BB962C8B-B14F-4D97-AF65-F5344CB8AC3E}">
        <p14:creationId xmlns:p14="http://schemas.microsoft.com/office/powerpoint/2010/main" val="27995766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D2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F89258-1851-6D31-293A-B07BB2A44CE9}"/>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3200" kern="1200" dirty="0">
                <a:solidFill>
                  <a:srgbClr val="FFFFFF"/>
                </a:solidFill>
                <a:latin typeface="+mj-lt"/>
                <a:ea typeface="+mj-ea"/>
                <a:cs typeface="+mj-cs"/>
              </a:rPr>
              <a:t>Delta-8 and Delta-10 THC</a:t>
            </a:r>
          </a:p>
        </p:txBody>
      </p:sp>
      <p:pic>
        <p:nvPicPr>
          <p:cNvPr id="3" name="Picture 2">
            <a:extLst>
              <a:ext uri="{FF2B5EF4-FFF2-40B4-BE49-F238E27FC236}">
                <a16:creationId xmlns:a16="http://schemas.microsoft.com/office/drawing/2014/main" id="{6CA27490-49A0-16FE-C70A-FD155642B84E}"/>
              </a:ext>
            </a:extLst>
          </p:cNvPr>
          <p:cNvPicPr>
            <a:picLocks noChangeAspect="1"/>
          </p:cNvPicPr>
          <p:nvPr/>
        </p:nvPicPr>
        <p:blipFill rotWithShape="1">
          <a:blip r:embed="rId2"/>
          <a:srcRect l="10833" t="2813" r="31334" b="4261"/>
          <a:stretch/>
        </p:blipFill>
        <p:spPr>
          <a:xfrm>
            <a:off x="4297020" y="961812"/>
            <a:ext cx="6671359" cy="4930987"/>
          </a:xfrm>
          <a:prstGeom prst="rect">
            <a:avLst/>
          </a:prstGeom>
        </p:spPr>
      </p:pic>
    </p:spTree>
    <p:extLst>
      <p:ext uri="{BB962C8B-B14F-4D97-AF65-F5344CB8AC3E}">
        <p14:creationId xmlns:p14="http://schemas.microsoft.com/office/powerpoint/2010/main" val="2644503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76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5B842B-979E-F33B-B4AA-296B682E1E54}"/>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anchor="ctr">
            <a:normAutofit/>
          </a:bodyPr>
          <a:lstStyle/>
          <a:p>
            <a:pPr algn="ctr"/>
            <a:r>
              <a:rPr lang="en-US" sz="3600" dirty="0">
                <a:solidFill>
                  <a:srgbClr val="FFFFFF"/>
                </a:solidFill>
              </a:rPr>
              <a:t>Kratom</a:t>
            </a:r>
          </a:p>
        </p:txBody>
      </p:sp>
      <p:pic>
        <p:nvPicPr>
          <p:cNvPr id="3" name="Picture 2">
            <a:extLst>
              <a:ext uri="{FF2B5EF4-FFF2-40B4-BE49-F238E27FC236}">
                <a16:creationId xmlns:a16="http://schemas.microsoft.com/office/drawing/2014/main" id="{5A1B733B-E499-4A8C-269F-E6887F827AB6}"/>
              </a:ext>
            </a:extLst>
          </p:cNvPr>
          <p:cNvPicPr>
            <a:picLocks noChangeAspect="1"/>
          </p:cNvPicPr>
          <p:nvPr/>
        </p:nvPicPr>
        <p:blipFill rotWithShape="1">
          <a:blip r:embed="rId2"/>
          <a:srcRect l="9483" t="5020" r="30909" b="2215"/>
          <a:stretch/>
        </p:blipFill>
        <p:spPr>
          <a:xfrm>
            <a:off x="3704891" y="586794"/>
            <a:ext cx="7940571" cy="5684411"/>
          </a:xfrm>
          <a:prstGeom prst="rect">
            <a:avLst/>
          </a:prstGeom>
        </p:spPr>
      </p:pic>
    </p:spTree>
    <p:extLst>
      <p:ext uri="{BB962C8B-B14F-4D97-AF65-F5344CB8AC3E}">
        <p14:creationId xmlns:p14="http://schemas.microsoft.com/office/powerpoint/2010/main" val="3928062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1748</TotalTime>
  <Words>1372</Words>
  <Application>Microsoft Office PowerPoint</Application>
  <PresentationFormat>Widescreen</PresentationFormat>
  <Paragraphs>73</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Times New Roman</vt:lpstr>
      <vt:lpstr>Wingdings 3</vt:lpstr>
      <vt:lpstr>Office Theme</vt:lpstr>
      <vt:lpstr>THC – The Good, the Bad, and the Ugly</vt:lpstr>
      <vt:lpstr>Highly recommended lectures on THC use and the sources for much of the content in this PowerPoint</vt:lpstr>
      <vt:lpstr>THC and its cousin, CBD</vt:lpstr>
      <vt:lpstr>Today’s THC is not like what the good old hippies smoked</vt:lpstr>
      <vt:lpstr>It just keeps getting stronger, hence, the impact on the brain and body greater.</vt:lpstr>
      <vt:lpstr>THC Potencies </vt:lpstr>
      <vt:lpstr>Hemp</vt:lpstr>
      <vt:lpstr>Delta-8 and Delta-10 THC</vt:lpstr>
      <vt:lpstr>Kratom</vt:lpstr>
      <vt:lpstr>The impact of THC on Brain Development   Using marijuana before age 18 may affect how the brain builds connections for functions like attention, memory, and learning. Marijuana's effects on attention, memory, and learning may last a long time or even be permanent</vt:lpstr>
      <vt:lpstr>   The Second Phase of Brain Growth  The second phase of brain growth starts at about 12 and continues to age 25. During this time, the brain prunes out little-used/unneeded neurons and the brain thus decreases from 200 billion to 100 billion neurons. During this time, pathways that are used myelinate to increase efficiency. So, ensure that a teen is learning and doing good things during this time as this will wire into what becomes the adult brain. </vt:lpstr>
      <vt:lpstr>The infant neuron and its dendritic tree shown on the left is quite simple and you can see how its dendritic three increases in complexity across the lifespan.</vt:lpstr>
      <vt:lpstr>As the brain develops gray matter or unmyelinated neurons become myelinated to become white matter. This slide nicely how much growth occurs across childhood into early adulthood. THC and other drugs arrest this growth process.</vt:lpstr>
      <vt:lpstr>Excessive dopamine flow triggered by THX addiction causes dendritic growth on the neuron which results in permanent changes in the brain. This explains why craving is an everlasting consequence that must be respected throughout the lifetime.</vt:lpstr>
      <vt:lpstr>Long Term Impact on the Developing Brain </vt:lpstr>
      <vt:lpstr>Dr. Collier notes that THC along with many other drugs slows or even arrests brain development, most specifically executive functioning which impacts your entire life.</vt:lpstr>
      <vt:lpstr>Dr. Collier summarizes the causes of arrested development.</vt:lpstr>
      <vt:lpstr>Alarming side effects of THC</vt:lpstr>
      <vt:lpstr>So – use the brain and wire in good stuff during adolescence or you lose good brain function in adulthood</vt:lpstr>
      <vt:lpstr>Alarming Side Effects of Chronic THC USE  *Chronic is defined as 2 or more times per week</vt:lpstr>
      <vt:lpstr>Per addictionologist, Dr. Kevin McCauley, cannabis legalization is not without risks.</vt:lpstr>
      <vt:lpstr>Cannabis Toxicity aka “Greening Out”</vt:lpstr>
      <vt:lpstr>Medical health concerns with THC use per SAMHSA</vt:lpstr>
      <vt:lpstr>  </vt:lpstr>
      <vt:lpstr>This is really scary! But to be fair, is not widely researched. </vt:lpstr>
      <vt:lpstr>THC Facts</vt:lpstr>
      <vt:lpstr>Summary of Adverse Effects of THC er Volcov et al., 2024 with Level of Confidence</vt:lpstr>
      <vt:lpstr>The earlier a teen uses THC, the greater risk of a lifetime addiction. </vt:lpstr>
      <vt:lpstr>Getting Vapes is Easy</vt:lpstr>
      <vt:lpstr>E-sigs and THC</vt:lpstr>
      <vt:lpstr>THC is legalizing everywhere with negative consequences </vt:lpstr>
      <vt:lpstr>The Endocannabinoid System. Higher concentrations of CB1 in the brain and CB2 in the body. </vt:lpstr>
      <vt:lpstr>To teens: The longer you delay using the better. Avoidance is even better. Genetics, trauma, and age you start all add up to determine the likelihood you will become chronically addicted as an adult.   Many people use THC to quell the pain of trauma which works initially but, as in the Grim Reaper, always demands payment later, which far too often, is a lifetime of addiction and the problems it creates.</vt:lpstr>
      <vt:lpstr>Increase in Adolescent Vaping of High Potency THC</vt:lpstr>
      <vt:lpstr>Entering the highway to addiction far too young!</vt:lpstr>
      <vt:lpstr>Use of substance in teens wires the developing teen brain for addiction. THC sellers know that if they get you early, they have a customer for life. </vt:lpstr>
      <vt:lpstr>In 2009, THC use surpassed cigarette use in teens. </vt:lpstr>
      <vt:lpstr>For teens: Since 2009, as your daily use increases, your perceived risk goes down. This is very dangerous - as you are sinking into quicksand, you fail to appreciate the increasing peril you are in.</vt:lpstr>
      <vt:lpstr>Start early and you risk being an addict for life!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THC – The Good, the Bad, and the Ugly</dc:title>
  <dc:creator>Jeffrey Hansen</dc:creator>
  <cp:lastModifiedBy>Jeffrey Hansen</cp:lastModifiedBy>
  <cp:revision>21</cp:revision>
  <dcterms:created xsi:type="dcterms:W3CDTF">2022-10-15T17:05:14Z</dcterms:created>
  <dcterms:modified xsi:type="dcterms:W3CDTF">2023-12-17T16:44:09Z</dcterms:modified>
</cp:coreProperties>
</file>