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57" r:id="rId4"/>
    <p:sldId id="258" r:id="rId5"/>
    <p:sldId id="259" r:id="rId6"/>
    <p:sldId id="267" r:id="rId7"/>
    <p:sldId id="273" r:id="rId8"/>
    <p:sldId id="272" r:id="rId9"/>
    <p:sldId id="270" r:id="rId10"/>
    <p:sldId id="260" r:id="rId11"/>
    <p:sldId id="275" r:id="rId12"/>
    <p:sldId id="274" r:id="rId13"/>
    <p:sldId id="261" r:id="rId14"/>
    <p:sldId id="268" r:id="rId15"/>
    <p:sldId id="269" r:id="rId16"/>
    <p:sldId id="265" r:id="rId17"/>
    <p:sldId id="263" r:id="rId18"/>
    <p:sldId id="264" r:id="rId19"/>
    <p:sldId id="266" r:id="rId20"/>
    <p:sldId id="277" r:id="rId21"/>
    <p:sldId id="279" r:id="rId22"/>
    <p:sldId id="276" r:id="rId23"/>
    <p:sldId id="278" r:id="rId24"/>
    <p:sldId id="280" r:id="rId25"/>
    <p:sldId id="281" r:id="rId26"/>
    <p:sldId id="282" r:id="rId27"/>
    <p:sldId id="283" r:id="rId28"/>
    <p:sldId id="284" r:id="rId29"/>
    <p:sldId id="28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DF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84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A046B-7DEC-848E-72A8-429D8116A1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152E22-3CE1-7FE7-7BCB-AEC3763574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C2B020-AEBC-0DD4-6DE1-F22933F40512}"/>
              </a:ext>
            </a:extLst>
          </p:cNvPr>
          <p:cNvSpPr>
            <a:spLocks noGrp="1"/>
          </p:cNvSpPr>
          <p:nvPr>
            <p:ph type="dt" sz="half" idx="10"/>
          </p:nvPr>
        </p:nvSpPr>
        <p:spPr/>
        <p:txBody>
          <a:bodyPr/>
          <a:lstStyle/>
          <a:p>
            <a:fld id="{5C2EC91F-27D9-49FF-8800-DF899E5D2410}" type="datetimeFigureOut">
              <a:rPr lang="en-US" smtClean="0"/>
              <a:t>12/17/2023</a:t>
            </a:fld>
            <a:endParaRPr lang="en-US"/>
          </a:p>
        </p:txBody>
      </p:sp>
      <p:sp>
        <p:nvSpPr>
          <p:cNvPr id="5" name="Footer Placeholder 4">
            <a:extLst>
              <a:ext uri="{FF2B5EF4-FFF2-40B4-BE49-F238E27FC236}">
                <a16:creationId xmlns:a16="http://schemas.microsoft.com/office/drawing/2014/main" id="{85548C88-C43B-578B-C9E6-A805F12FA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5F5F1E-179E-74F3-87DD-1C858CFEDD15}"/>
              </a:ext>
            </a:extLst>
          </p:cNvPr>
          <p:cNvSpPr>
            <a:spLocks noGrp="1"/>
          </p:cNvSpPr>
          <p:nvPr>
            <p:ph type="sldNum" sz="quarter" idx="12"/>
          </p:nvPr>
        </p:nvSpPr>
        <p:spPr/>
        <p:txBody>
          <a:bodyPr/>
          <a:lstStyle/>
          <a:p>
            <a:fld id="{438DEAF5-862F-4737-9670-FFE2DEB29D26}" type="slidenum">
              <a:rPr lang="en-US" smtClean="0"/>
              <a:t>‹#›</a:t>
            </a:fld>
            <a:endParaRPr lang="en-US"/>
          </a:p>
        </p:txBody>
      </p:sp>
    </p:spTree>
    <p:extLst>
      <p:ext uri="{BB962C8B-B14F-4D97-AF65-F5344CB8AC3E}">
        <p14:creationId xmlns:p14="http://schemas.microsoft.com/office/powerpoint/2010/main" val="3367985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929CA-264D-CEBB-73F4-DA75CE76C8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5F6E3D-4DA7-924A-706F-2767919620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17EF45-AE0D-B386-4F4D-29CBBABCD70F}"/>
              </a:ext>
            </a:extLst>
          </p:cNvPr>
          <p:cNvSpPr>
            <a:spLocks noGrp="1"/>
          </p:cNvSpPr>
          <p:nvPr>
            <p:ph type="dt" sz="half" idx="10"/>
          </p:nvPr>
        </p:nvSpPr>
        <p:spPr/>
        <p:txBody>
          <a:bodyPr/>
          <a:lstStyle/>
          <a:p>
            <a:fld id="{5C2EC91F-27D9-49FF-8800-DF899E5D2410}" type="datetimeFigureOut">
              <a:rPr lang="en-US" smtClean="0"/>
              <a:t>12/17/2023</a:t>
            </a:fld>
            <a:endParaRPr lang="en-US"/>
          </a:p>
        </p:txBody>
      </p:sp>
      <p:sp>
        <p:nvSpPr>
          <p:cNvPr id="5" name="Footer Placeholder 4">
            <a:extLst>
              <a:ext uri="{FF2B5EF4-FFF2-40B4-BE49-F238E27FC236}">
                <a16:creationId xmlns:a16="http://schemas.microsoft.com/office/drawing/2014/main" id="{2B9A6E72-1A2C-97FE-4269-A6A141D073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2DCA8C-BEE5-BBB9-8B75-E7783E2CEF10}"/>
              </a:ext>
            </a:extLst>
          </p:cNvPr>
          <p:cNvSpPr>
            <a:spLocks noGrp="1"/>
          </p:cNvSpPr>
          <p:nvPr>
            <p:ph type="sldNum" sz="quarter" idx="12"/>
          </p:nvPr>
        </p:nvSpPr>
        <p:spPr/>
        <p:txBody>
          <a:bodyPr/>
          <a:lstStyle/>
          <a:p>
            <a:fld id="{438DEAF5-862F-4737-9670-FFE2DEB29D26}" type="slidenum">
              <a:rPr lang="en-US" smtClean="0"/>
              <a:t>‹#›</a:t>
            </a:fld>
            <a:endParaRPr lang="en-US"/>
          </a:p>
        </p:txBody>
      </p:sp>
    </p:spTree>
    <p:extLst>
      <p:ext uri="{BB962C8B-B14F-4D97-AF65-F5344CB8AC3E}">
        <p14:creationId xmlns:p14="http://schemas.microsoft.com/office/powerpoint/2010/main" val="4045779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A5E7D6-F6DE-F890-4190-997BEB3A09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A1F24A-0880-D9F9-871E-F54EAA0BD9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7EBECD-B4F4-F1DC-6DA1-EFF8B4B4FFDB}"/>
              </a:ext>
            </a:extLst>
          </p:cNvPr>
          <p:cNvSpPr>
            <a:spLocks noGrp="1"/>
          </p:cNvSpPr>
          <p:nvPr>
            <p:ph type="dt" sz="half" idx="10"/>
          </p:nvPr>
        </p:nvSpPr>
        <p:spPr/>
        <p:txBody>
          <a:bodyPr/>
          <a:lstStyle/>
          <a:p>
            <a:fld id="{5C2EC91F-27D9-49FF-8800-DF899E5D2410}" type="datetimeFigureOut">
              <a:rPr lang="en-US" smtClean="0"/>
              <a:t>12/17/2023</a:t>
            </a:fld>
            <a:endParaRPr lang="en-US"/>
          </a:p>
        </p:txBody>
      </p:sp>
      <p:sp>
        <p:nvSpPr>
          <p:cNvPr id="5" name="Footer Placeholder 4">
            <a:extLst>
              <a:ext uri="{FF2B5EF4-FFF2-40B4-BE49-F238E27FC236}">
                <a16:creationId xmlns:a16="http://schemas.microsoft.com/office/drawing/2014/main" id="{B3E17214-4DEC-9412-C5DC-3D4F5BA5DC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692DF0-2498-A4CD-A6A8-703EEC813445}"/>
              </a:ext>
            </a:extLst>
          </p:cNvPr>
          <p:cNvSpPr>
            <a:spLocks noGrp="1"/>
          </p:cNvSpPr>
          <p:nvPr>
            <p:ph type="sldNum" sz="quarter" idx="12"/>
          </p:nvPr>
        </p:nvSpPr>
        <p:spPr/>
        <p:txBody>
          <a:bodyPr/>
          <a:lstStyle/>
          <a:p>
            <a:fld id="{438DEAF5-862F-4737-9670-FFE2DEB29D26}" type="slidenum">
              <a:rPr lang="en-US" smtClean="0"/>
              <a:t>‹#›</a:t>
            </a:fld>
            <a:endParaRPr lang="en-US"/>
          </a:p>
        </p:txBody>
      </p:sp>
    </p:spTree>
    <p:extLst>
      <p:ext uri="{BB962C8B-B14F-4D97-AF65-F5344CB8AC3E}">
        <p14:creationId xmlns:p14="http://schemas.microsoft.com/office/powerpoint/2010/main" val="3814178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9ABB4-8CB1-7AC8-5370-EEE3E9DFB1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E2D41B-17FA-DF9E-CD9C-CD63DB6351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B4CF67-C7FF-E772-77A9-74A7B8EEE05A}"/>
              </a:ext>
            </a:extLst>
          </p:cNvPr>
          <p:cNvSpPr>
            <a:spLocks noGrp="1"/>
          </p:cNvSpPr>
          <p:nvPr>
            <p:ph type="dt" sz="half" idx="10"/>
          </p:nvPr>
        </p:nvSpPr>
        <p:spPr/>
        <p:txBody>
          <a:bodyPr/>
          <a:lstStyle/>
          <a:p>
            <a:fld id="{5C2EC91F-27D9-49FF-8800-DF899E5D2410}" type="datetimeFigureOut">
              <a:rPr lang="en-US" smtClean="0"/>
              <a:t>12/17/2023</a:t>
            </a:fld>
            <a:endParaRPr lang="en-US"/>
          </a:p>
        </p:txBody>
      </p:sp>
      <p:sp>
        <p:nvSpPr>
          <p:cNvPr id="5" name="Footer Placeholder 4">
            <a:extLst>
              <a:ext uri="{FF2B5EF4-FFF2-40B4-BE49-F238E27FC236}">
                <a16:creationId xmlns:a16="http://schemas.microsoft.com/office/drawing/2014/main" id="{CBFDA5DA-F881-8E83-3910-6D5A37919A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C8E6DA-B6AB-8202-176A-D5C14C97982F}"/>
              </a:ext>
            </a:extLst>
          </p:cNvPr>
          <p:cNvSpPr>
            <a:spLocks noGrp="1"/>
          </p:cNvSpPr>
          <p:nvPr>
            <p:ph type="sldNum" sz="quarter" idx="12"/>
          </p:nvPr>
        </p:nvSpPr>
        <p:spPr/>
        <p:txBody>
          <a:bodyPr/>
          <a:lstStyle/>
          <a:p>
            <a:fld id="{438DEAF5-862F-4737-9670-FFE2DEB29D26}" type="slidenum">
              <a:rPr lang="en-US" smtClean="0"/>
              <a:t>‹#›</a:t>
            </a:fld>
            <a:endParaRPr lang="en-US"/>
          </a:p>
        </p:txBody>
      </p:sp>
    </p:spTree>
    <p:extLst>
      <p:ext uri="{BB962C8B-B14F-4D97-AF65-F5344CB8AC3E}">
        <p14:creationId xmlns:p14="http://schemas.microsoft.com/office/powerpoint/2010/main" val="1330365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7247D-0C5B-FCE5-1EAF-DEB1281B3F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E81238-D320-3FFC-C3E8-F4A9B52853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0FAD17-9DC3-C84C-5666-01DCD658E6A8}"/>
              </a:ext>
            </a:extLst>
          </p:cNvPr>
          <p:cNvSpPr>
            <a:spLocks noGrp="1"/>
          </p:cNvSpPr>
          <p:nvPr>
            <p:ph type="dt" sz="half" idx="10"/>
          </p:nvPr>
        </p:nvSpPr>
        <p:spPr/>
        <p:txBody>
          <a:bodyPr/>
          <a:lstStyle/>
          <a:p>
            <a:fld id="{5C2EC91F-27D9-49FF-8800-DF899E5D2410}" type="datetimeFigureOut">
              <a:rPr lang="en-US" smtClean="0"/>
              <a:t>12/17/2023</a:t>
            </a:fld>
            <a:endParaRPr lang="en-US"/>
          </a:p>
        </p:txBody>
      </p:sp>
      <p:sp>
        <p:nvSpPr>
          <p:cNvPr id="5" name="Footer Placeholder 4">
            <a:extLst>
              <a:ext uri="{FF2B5EF4-FFF2-40B4-BE49-F238E27FC236}">
                <a16:creationId xmlns:a16="http://schemas.microsoft.com/office/drawing/2014/main" id="{D62103A9-5E6E-E3FF-F638-AE06E34FAA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2473DE-8084-34C6-AF2C-B9B73E3741B3}"/>
              </a:ext>
            </a:extLst>
          </p:cNvPr>
          <p:cNvSpPr>
            <a:spLocks noGrp="1"/>
          </p:cNvSpPr>
          <p:nvPr>
            <p:ph type="sldNum" sz="quarter" idx="12"/>
          </p:nvPr>
        </p:nvSpPr>
        <p:spPr/>
        <p:txBody>
          <a:bodyPr/>
          <a:lstStyle/>
          <a:p>
            <a:fld id="{438DEAF5-862F-4737-9670-FFE2DEB29D26}" type="slidenum">
              <a:rPr lang="en-US" smtClean="0"/>
              <a:t>‹#›</a:t>
            </a:fld>
            <a:endParaRPr lang="en-US"/>
          </a:p>
        </p:txBody>
      </p:sp>
    </p:spTree>
    <p:extLst>
      <p:ext uri="{BB962C8B-B14F-4D97-AF65-F5344CB8AC3E}">
        <p14:creationId xmlns:p14="http://schemas.microsoft.com/office/powerpoint/2010/main" val="3301882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78EA0-6350-2979-B92C-5FA78618B4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C2684F-7ABC-8C47-EFF8-E7A841C502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DC53ED-7CC1-07B2-4DC0-B952BF8CEB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AD98AD-DD85-F520-F507-E2347E6B81F0}"/>
              </a:ext>
            </a:extLst>
          </p:cNvPr>
          <p:cNvSpPr>
            <a:spLocks noGrp="1"/>
          </p:cNvSpPr>
          <p:nvPr>
            <p:ph type="dt" sz="half" idx="10"/>
          </p:nvPr>
        </p:nvSpPr>
        <p:spPr/>
        <p:txBody>
          <a:bodyPr/>
          <a:lstStyle/>
          <a:p>
            <a:fld id="{5C2EC91F-27D9-49FF-8800-DF899E5D2410}" type="datetimeFigureOut">
              <a:rPr lang="en-US" smtClean="0"/>
              <a:t>12/17/2023</a:t>
            </a:fld>
            <a:endParaRPr lang="en-US"/>
          </a:p>
        </p:txBody>
      </p:sp>
      <p:sp>
        <p:nvSpPr>
          <p:cNvPr id="6" name="Footer Placeholder 5">
            <a:extLst>
              <a:ext uri="{FF2B5EF4-FFF2-40B4-BE49-F238E27FC236}">
                <a16:creationId xmlns:a16="http://schemas.microsoft.com/office/drawing/2014/main" id="{5D52EF0F-F7B4-B7D2-551E-6667503CF8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7540A4-F1CD-844D-887F-C9E903F8E7A6}"/>
              </a:ext>
            </a:extLst>
          </p:cNvPr>
          <p:cNvSpPr>
            <a:spLocks noGrp="1"/>
          </p:cNvSpPr>
          <p:nvPr>
            <p:ph type="sldNum" sz="quarter" idx="12"/>
          </p:nvPr>
        </p:nvSpPr>
        <p:spPr/>
        <p:txBody>
          <a:bodyPr/>
          <a:lstStyle/>
          <a:p>
            <a:fld id="{438DEAF5-862F-4737-9670-FFE2DEB29D26}" type="slidenum">
              <a:rPr lang="en-US" smtClean="0"/>
              <a:t>‹#›</a:t>
            </a:fld>
            <a:endParaRPr lang="en-US"/>
          </a:p>
        </p:txBody>
      </p:sp>
    </p:spTree>
    <p:extLst>
      <p:ext uri="{BB962C8B-B14F-4D97-AF65-F5344CB8AC3E}">
        <p14:creationId xmlns:p14="http://schemas.microsoft.com/office/powerpoint/2010/main" val="3934498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9C4EE-544E-601F-A7A2-C55E581787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514565-390D-4CE9-265C-BBF61FB3E1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A3F114-7FB9-709B-8378-C1B8C62E5F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2D8E82-8DC4-8B20-ADA0-86F7734CB8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693F4B-0417-1AFE-63AD-C60AEAD223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CD317E-3B53-AEB2-88B9-387B9E047433}"/>
              </a:ext>
            </a:extLst>
          </p:cNvPr>
          <p:cNvSpPr>
            <a:spLocks noGrp="1"/>
          </p:cNvSpPr>
          <p:nvPr>
            <p:ph type="dt" sz="half" idx="10"/>
          </p:nvPr>
        </p:nvSpPr>
        <p:spPr/>
        <p:txBody>
          <a:bodyPr/>
          <a:lstStyle/>
          <a:p>
            <a:fld id="{5C2EC91F-27D9-49FF-8800-DF899E5D2410}" type="datetimeFigureOut">
              <a:rPr lang="en-US" smtClean="0"/>
              <a:t>12/17/2023</a:t>
            </a:fld>
            <a:endParaRPr lang="en-US"/>
          </a:p>
        </p:txBody>
      </p:sp>
      <p:sp>
        <p:nvSpPr>
          <p:cNvPr id="8" name="Footer Placeholder 7">
            <a:extLst>
              <a:ext uri="{FF2B5EF4-FFF2-40B4-BE49-F238E27FC236}">
                <a16:creationId xmlns:a16="http://schemas.microsoft.com/office/drawing/2014/main" id="{AD8C843B-8C4C-61B3-3F64-F7F8CC3523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154833-CF32-E6B2-38AB-D6964EF8C0E8}"/>
              </a:ext>
            </a:extLst>
          </p:cNvPr>
          <p:cNvSpPr>
            <a:spLocks noGrp="1"/>
          </p:cNvSpPr>
          <p:nvPr>
            <p:ph type="sldNum" sz="quarter" idx="12"/>
          </p:nvPr>
        </p:nvSpPr>
        <p:spPr/>
        <p:txBody>
          <a:bodyPr/>
          <a:lstStyle/>
          <a:p>
            <a:fld id="{438DEAF5-862F-4737-9670-FFE2DEB29D26}" type="slidenum">
              <a:rPr lang="en-US" smtClean="0"/>
              <a:t>‹#›</a:t>
            </a:fld>
            <a:endParaRPr lang="en-US"/>
          </a:p>
        </p:txBody>
      </p:sp>
    </p:spTree>
    <p:extLst>
      <p:ext uri="{BB962C8B-B14F-4D97-AF65-F5344CB8AC3E}">
        <p14:creationId xmlns:p14="http://schemas.microsoft.com/office/powerpoint/2010/main" val="2973523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E60A6-E080-97EA-2FF8-89C0DD4975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FAE348-E3F5-1F40-EFBA-B9F5F2E13DCD}"/>
              </a:ext>
            </a:extLst>
          </p:cNvPr>
          <p:cNvSpPr>
            <a:spLocks noGrp="1"/>
          </p:cNvSpPr>
          <p:nvPr>
            <p:ph type="dt" sz="half" idx="10"/>
          </p:nvPr>
        </p:nvSpPr>
        <p:spPr/>
        <p:txBody>
          <a:bodyPr/>
          <a:lstStyle/>
          <a:p>
            <a:fld id="{5C2EC91F-27D9-49FF-8800-DF899E5D2410}" type="datetimeFigureOut">
              <a:rPr lang="en-US" smtClean="0"/>
              <a:t>12/17/2023</a:t>
            </a:fld>
            <a:endParaRPr lang="en-US"/>
          </a:p>
        </p:txBody>
      </p:sp>
      <p:sp>
        <p:nvSpPr>
          <p:cNvPr id="4" name="Footer Placeholder 3">
            <a:extLst>
              <a:ext uri="{FF2B5EF4-FFF2-40B4-BE49-F238E27FC236}">
                <a16:creationId xmlns:a16="http://schemas.microsoft.com/office/drawing/2014/main" id="{2AA185B0-6697-72ED-8015-602FF61B4E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1CAB1B-5D3A-3EB4-45F8-B14958E4CAB4}"/>
              </a:ext>
            </a:extLst>
          </p:cNvPr>
          <p:cNvSpPr>
            <a:spLocks noGrp="1"/>
          </p:cNvSpPr>
          <p:nvPr>
            <p:ph type="sldNum" sz="quarter" idx="12"/>
          </p:nvPr>
        </p:nvSpPr>
        <p:spPr/>
        <p:txBody>
          <a:bodyPr/>
          <a:lstStyle/>
          <a:p>
            <a:fld id="{438DEAF5-862F-4737-9670-FFE2DEB29D26}" type="slidenum">
              <a:rPr lang="en-US" smtClean="0"/>
              <a:t>‹#›</a:t>
            </a:fld>
            <a:endParaRPr lang="en-US"/>
          </a:p>
        </p:txBody>
      </p:sp>
    </p:spTree>
    <p:extLst>
      <p:ext uri="{BB962C8B-B14F-4D97-AF65-F5344CB8AC3E}">
        <p14:creationId xmlns:p14="http://schemas.microsoft.com/office/powerpoint/2010/main" val="2973070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72B595-F459-E251-7B4F-D9BC68AB8131}"/>
              </a:ext>
            </a:extLst>
          </p:cNvPr>
          <p:cNvSpPr>
            <a:spLocks noGrp="1"/>
          </p:cNvSpPr>
          <p:nvPr>
            <p:ph type="dt" sz="half" idx="10"/>
          </p:nvPr>
        </p:nvSpPr>
        <p:spPr/>
        <p:txBody>
          <a:bodyPr/>
          <a:lstStyle/>
          <a:p>
            <a:fld id="{5C2EC91F-27D9-49FF-8800-DF899E5D2410}" type="datetimeFigureOut">
              <a:rPr lang="en-US" smtClean="0"/>
              <a:t>12/17/2023</a:t>
            </a:fld>
            <a:endParaRPr lang="en-US"/>
          </a:p>
        </p:txBody>
      </p:sp>
      <p:sp>
        <p:nvSpPr>
          <p:cNvPr id="3" name="Footer Placeholder 2">
            <a:extLst>
              <a:ext uri="{FF2B5EF4-FFF2-40B4-BE49-F238E27FC236}">
                <a16:creationId xmlns:a16="http://schemas.microsoft.com/office/drawing/2014/main" id="{27B87F82-C5E1-EFB9-3FB0-D06808A8D5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FC94C2-E488-D11D-DB55-71539F117D81}"/>
              </a:ext>
            </a:extLst>
          </p:cNvPr>
          <p:cNvSpPr>
            <a:spLocks noGrp="1"/>
          </p:cNvSpPr>
          <p:nvPr>
            <p:ph type="sldNum" sz="quarter" idx="12"/>
          </p:nvPr>
        </p:nvSpPr>
        <p:spPr/>
        <p:txBody>
          <a:bodyPr/>
          <a:lstStyle/>
          <a:p>
            <a:fld id="{438DEAF5-862F-4737-9670-FFE2DEB29D26}" type="slidenum">
              <a:rPr lang="en-US" smtClean="0"/>
              <a:t>‹#›</a:t>
            </a:fld>
            <a:endParaRPr lang="en-US"/>
          </a:p>
        </p:txBody>
      </p:sp>
    </p:spTree>
    <p:extLst>
      <p:ext uri="{BB962C8B-B14F-4D97-AF65-F5344CB8AC3E}">
        <p14:creationId xmlns:p14="http://schemas.microsoft.com/office/powerpoint/2010/main" val="418546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AD038-2353-BA8F-13B6-C77D7B3E8A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EB7ED8-E85A-3F41-7CE8-D159113569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864130-D623-AE11-7502-DC72A9405F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A6FAF9-67C8-E4B9-DA01-7974BE7E2C9C}"/>
              </a:ext>
            </a:extLst>
          </p:cNvPr>
          <p:cNvSpPr>
            <a:spLocks noGrp="1"/>
          </p:cNvSpPr>
          <p:nvPr>
            <p:ph type="dt" sz="half" idx="10"/>
          </p:nvPr>
        </p:nvSpPr>
        <p:spPr/>
        <p:txBody>
          <a:bodyPr/>
          <a:lstStyle/>
          <a:p>
            <a:fld id="{5C2EC91F-27D9-49FF-8800-DF899E5D2410}" type="datetimeFigureOut">
              <a:rPr lang="en-US" smtClean="0"/>
              <a:t>12/17/2023</a:t>
            </a:fld>
            <a:endParaRPr lang="en-US"/>
          </a:p>
        </p:txBody>
      </p:sp>
      <p:sp>
        <p:nvSpPr>
          <p:cNvPr id="6" name="Footer Placeholder 5">
            <a:extLst>
              <a:ext uri="{FF2B5EF4-FFF2-40B4-BE49-F238E27FC236}">
                <a16:creationId xmlns:a16="http://schemas.microsoft.com/office/drawing/2014/main" id="{9A731081-47F5-9049-7679-5F39FAC69E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418790-8888-797D-F688-AE1270898837}"/>
              </a:ext>
            </a:extLst>
          </p:cNvPr>
          <p:cNvSpPr>
            <a:spLocks noGrp="1"/>
          </p:cNvSpPr>
          <p:nvPr>
            <p:ph type="sldNum" sz="quarter" idx="12"/>
          </p:nvPr>
        </p:nvSpPr>
        <p:spPr/>
        <p:txBody>
          <a:bodyPr/>
          <a:lstStyle/>
          <a:p>
            <a:fld id="{438DEAF5-862F-4737-9670-FFE2DEB29D26}" type="slidenum">
              <a:rPr lang="en-US" smtClean="0"/>
              <a:t>‹#›</a:t>
            </a:fld>
            <a:endParaRPr lang="en-US"/>
          </a:p>
        </p:txBody>
      </p:sp>
    </p:spTree>
    <p:extLst>
      <p:ext uri="{BB962C8B-B14F-4D97-AF65-F5344CB8AC3E}">
        <p14:creationId xmlns:p14="http://schemas.microsoft.com/office/powerpoint/2010/main" val="1961505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52EA-3DFE-C8A3-45C1-A6CA3399B2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1B69AE-C053-EFC4-D255-944FBE6C81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873854-FF3F-8BEE-550F-8EB0693C90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33D996-8947-5A76-9DAC-79AE332F7944}"/>
              </a:ext>
            </a:extLst>
          </p:cNvPr>
          <p:cNvSpPr>
            <a:spLocks noGrp="1"/>
          </p:cNvSpPr>
          <p:nvPr>
            <p:ph type="dt" sz="half" idx="10"/>
          </p:nvPr>
        </p:nvSpPr>
        <p:spPr/>
        <p:txBody>
          <a:bodyPr/>
          <a:lstStyle/>
          <a:p>
            <a:fld id="{5C2EC91F-27D9-49FF-8800-DF899E5D2410}" type="datetimeFigureOut">
              <a:rPr lang="en-US" smtClean="0"/>
              <a:t>12/17/2023</a:t>
            </a:fld>
            <a:endParaRPr lang="en-US"/>
          </a:p>
        </p:txBody>
      </p:sp>
      <p:sp>
        <p:nvSpPr>
          <p:cNvPr id="6" name="Footer Placeholder 5">
            <a:extLst>
              <a:ext uri="{FF2B5EF4-FFF2-40B4-BE49-F238E27FC236}">
                <a16:creationId xmlns:a16="http://schemas.microsoft.com/office/drawing/2014/main" id="{A320C551-8CCB-CD51-F1B7-9E0DC560DB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F743FF-7A97-C5F1-C6F3-142391EE3E24}"/>
              </a:ext>
            </a:extLst>
          </p:cNvPr>
          <p:cNvSpPr>
            <a:spLocks noGrp="1"/>
          </p:cNvSpPr>
          <p:nvPr>
            <p:ph type="sldNum" sz="quarter" idx="12"/>
          </p:nvPr>
        </p:nvSpPr>
        <p:spPr/>
        <p:txBody>
          <a:bodyPr/>
          <a:lstStyle/>
          <a:p>
            <a:fld id="{438DEAF5-862F-4737-9670-FFE2DEB29D26}" type="slidenum">
              <a:rPr lang="en-US" smtClean="0"/>
              <a:t>‹#›</a:t>
            </a:fld>
            <a:endParaRPr lang="en-US"/>
          </a:p>
        </p:txBody>
      </p:sp>
    </p:spTree>
    <p:extLst>
      <p:ext uri="{BB962C8B-B14F-4D97-AF65-F5344CB8AC3E}">
        <p14:creationId xmlns:p14="http://schemas.microsoft.com/office/powerpoint/2010/main" val="121362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0C29CF-E80E-231F-7475-4C70BDD51A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C6984D-0555-9D22-B893-9B4350BB2F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1FDFF2-AE14-A99E-BE16-708B9FF4B2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2EC91F-27D9-49FF-8800-DF899E5D2410}" type="datetimeFigureOut">
              <a:rPr lang="en-US" smtClean="0"/>
              <a:t>12/17/2023</a:t>
            </a:fld>
            <a:endParaRPr lang="en-US"/>
          </a:p>
        </p:txBody>
      </p:sp>
      <p:sp>
        <p:nvSpPr>
          <p:cNvPr id="5" name="Footer Placeholder 4">
            <a:extLst>
              <a:ext uri="{FF2B5EF4-FFF2-40B4-BE49-F238E27FC236}">
                <a16:creationId xmlns:a16="http://schemas.microsoft.com/office/drawing/2014/main" id="{DC753BC3-C05D-668B-5AD0-CB058137F5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B57E5D1-B03B-9F34-4C97-8EE325DAD2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8DEAF5-862F-4737-9670-FFE2DEB29D26}" type="slidenum">
              <a:rPr lang="en-US" smtClean="0"/>
              <a:t>‹#›</a:t>
            </a:fld>
            <a:endParaRPr lang="en-US"/>
          </a:p>
        </p:txBody>
      </p:sp>
    </p:spTree>
    <p:extLst>
      <p:ext uri="{BB962C8B-B14F-4D97-AF65-F5344CB8AC3E}">
        <p14:creationId xmlns:p14="http://schemas.microsoft.com/office/powerpoint/2010/main" val="15517841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www.ncbi.nlm.nih.gov/pmc/articles/PMC1323417/" TargetMode="External"/><Relationship Id="rId2" Type="http://schemas.openxmlformats.org/officeDocument/2006/relationships/hyperlink" Target="https://pubmed.ncbi.nlm.nih.gov/?term=Udermann%20BE%5BAuthor%5D"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6QLuBtkaKxA&amp;ab_channel=U.S.ArmyChaplainCorps" TargetMode="External"/><Relationship Id="rId2" Type="http://schemas.openxmlformats.org/officeDocument/2006/relationships/hyperlink" Target="https://www.youtube.com/watch?v=BzAVgMdCrjM&amp;ab_channel=TheAspenInstitute" TargetMode="Externa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en.wikipedia.org/wiki/Yale_University" TargetMode="External"/><Relationship Id="rId7" Type="http://schemas.openxmlformats.org/officeDocument/2006/relationships/image" Target="../media/image5.png"/><Relationship Id="rId2" Type="http://schemas.openxmlformats.org/officeDocument/2006/relationships/hyperlink" Target="https://en.wikipedia.org/wiki/Spirituality" TargetMode="External"/><Relationship Id="rId1" Type="http://schemas.openxmlformats.org/officeDocument/2006/relationships/slideLayout" Target="../slideLayouts/slideLayout3.xml"/><Relationship Id="rId6" Type="http://schemas.openxmlformats.org/officeDocument/2006/relationships/hyperlink" Target="https://en.wikipedia.org/wiki/University_of_Pennsylvania" TargetMode="External"/><Relationship Id="rId5" Type="http://schemas.openxmlformats.org/officeDocument/2006/relationships/hyperlink" Target="https://en.wikipedia.org/wiki/Positive_psychology" TargetMode="External"/><Relationship Id="rId4" Type="http://schemas.openxmlformats.org/officeDocument/2006/relationships/hyperlink" Target="https://en.wikipedia.org/wiki/Martin_Seligma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FEBC55F6-F212-7088-28D6-0F788928C261}"/>
              </a:ext>
            </a:extLst>
          </p:cNvPr>
          <p:cNvPicPr>
            <a:picLocks noChangeAspect="1"/>
          </p:cNvPicPr>
          <p:nvPr/>
        </p:nvPicPr>
        <p:blipFill rotWithShape="1">
          <a:blip r:embed="rId2">
            <a:alphaModFix/>
          </a:blip>
          <a:srcRect t="4964" r="2" b="10899"/>
          <a:stretch/>
        </p:blipFill>
        <p:spPr>
          <a:xfrm>
            <a:off x="4547937" y="-5"/>
            <a:ext cx="7644062" cy="3681406"/>
          </a:xfrm>
          <a:prstGeom prst="rect">
            <a:avLst/>
          </a:prstGeom>
        </p:spPr>
      </p:pic>
      <p:pic>
        <p:nvPicPr>
          <p:cNvPr id="8" name="Picture 7">
            <a:extLst>
              <a:ext uri="{FF2B5EF4-FFF2-40B4-BE49-F238E27FC236}">
                <a16:creationId xmlns:a16="http://schemas.microsoft.com/office/drawing/2014/main" id="{B70BF6EE-494A-1826-1FCB-DDCD3A9ECFBE}"/>
              </a:ext>
            </a:extLst>
          </p:cNvPr>
          <p:cNvPicPr>
            <a:picLocks noChangeAspect="1"/>
          </p:cNvPicPr>
          <p:nvPr/>
        </p:nvPicPr>
        <p:blipFill rotWithShape="1">
          <a:blip r:embed="rId3"/>
          <a:srcRect t="24970" r="-1" b="822"/>
          <a:stretch/>
        </p:blipFill>
        <p:spPr>
          <a:xfrm>
            <a:off x="4547938" y="3681409"/>
            <a:ext cx="7644062" cy="3176595"/>
          </a:xfrm>
          <a:prstGeom prst="rect">
            <a:avLst/>
          </a:prstGeom>
        </p:spPr>
      </p:pic>
      <p:sp>
        <p:nvSpPr>
          <p:cNvPr id="15" name="Rectangle 14">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E3FDC2-8BE1-166D-C32E-810F50367896}"/>
              </a:ext>
            </a:extLst>
          </p:cNvPr>
          <p:cNvSpPr>
            <a:spLocks noGrp="1"/>
          </p:cNvSpPr>
          <p:nvPr>
            <p:ph type="ctrTitle"/>
          </p:nvPr>
        </p:nvSpPr>
        <p:spPr>
          <a:xfrm>
            <a:off x="838200" y="1115219"/>
            <a:ext cx="5395912" cy="1681144"/>
          </a:xfrm>
        </p:spPr>
        <p:txBody>
          <a:bodyPr>
            <a:normAutofit/>
          </a:bodyPr>
          <a:lstStyle/>
          <a:p>
            <a:pPr algn="l"/>
            <a:r>
              <a:rPr lang="en-US" sz="5000" dirty="0">
                <a:solidFill>
                  <a:schemeClr val="bg1"/>
                </a:solidFill>
              </a:rPr>
              <a:t>Spirituality and Health</a:t>
            </a:r>
          </a:p>
        </p:txBody>
      </p:sp>
      <p:sp>
        <p:nvSpPr>
          <p:cNvPr id="3" name="Subtitle 2">
            <a:extLst>
              <a:ext uri="{FF2B5EF4-FFF2-40B4-BE49-F238E27FC236}">
                <a16:creationId xmlns:a16="http://schemas.microsoft.com/office/drawing/2014/main" id="{465A2A17-B43B-2DD7-2AF9-55A7500E543D}"/>
              </a:ext>
            </a:extLst>
          </p:cNvPr>
          <p:cNvSpPr>
            <a:spLocks noGrp="1"/>
          </p:cNvSpPr>
          <p:nvPr>
            <p:ph type="subTitle" idx="1"/>
          </p:nvPr>
        </p:nvSpPr>
        <p:spPr>
          <a:xfrm>
            <a:off x="838200" y="4880346"/>
            <a:ext cx="5395912" cy="1212107"/>
          </a:xfrm>
        </p:spPr>
        <p:txBody>
          <a:bodyPr>
            <a:normAutofit/>
          </a:bodyPr>
          <a:lstStyle/>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rPr>
              <a:t>Jeffrey E. Hansen, Ph.D.</a:t>
            </a:r>
          </a:p>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rPr>
              <a:t>Center for Connected Living, LLC</a:t>
            </a:r>
          </a:p>
          <a:p>
            <a:pPr algn="l"/>
            <a:endParaRPr lang="en-US" sz="2000" dirty="0">
              <a:solidFill>
                <a:schemeClr val="bg1"/>
              </a:solidFill>
            </a:endParaRPr>
          </a:p>
        </p:txBody>
      </p:sp>
      <p:cxnSp>
        <p:nvCxnSpPr>
          <p:cNvPr id="17" name="Straight Connector 16">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346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500"/>
                                  </p:stCondLst>
                                  <p:iterate>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700"/>
                                        <p:tgtEl>
                                          <p:spTgt spid="3">
                                            <p:txEl>
                                              <p:pRg st="1" end="1"/>
                                            </p:txEl>
                                          </p:spTgt>
                                        </p:tgtEl>
                                      </p:cBhvr>
                                    </p:animEffect>
                                  </p:childTnLst>
                                </p:cTn>
                              </p:par>
                              <p:par>
                                <p:cTn id="13" presetID="10" presetClass="entr" presetSubtype="0" fill="hold" grpId="0" nodeType="withEffect">
                                  <p:stCondLst>
                                    <p:cond delay="1000"/>
                                  </p:stCondLst>
                                  <p:iterate>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F66A575-7835-4400-BEDE-89F2EF034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0D8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851597-C92A-574D-ED0E-4747C6823BAD}"/>
              </a:ext>
            </a:extLst>
          </p:cNvPr>
          <p:cNvSpPr>
            <a:spLocks noGrp="1"/>
          </p:cNvSpPr>
          <p:nvPr>
            <p:ph type="title"/>
          </p:nvPr>
        </p:nvSpPr>
        <p:spPr>
          <a:xfrm>
            <a:off x="621629" y="640080"/>
            <a:ext cx="4225290" cy="5578816"/>
          </a:xfrm>
        </p:spPr>
        <p:txBody>
          <a:bodyPr>
            <a:normAutofit/>
          </a:bodyPr>
          <a:lstStyle/>
          <a:p>
            <a:pPr algn="ctr"/>
            <a:r>
              <a:rPr lang="en-US" dirty="0">
                <a:solidFill>
                  <a:srgbClr val="FFFFFF"/>
                </a:solidFill>
              </a:rPr>
              <a:t>Dr. Miller reports research that indicate that spirituality leads to greater cortical thickness.</a:t>
            </a:r>
          </a:p>
        </p:txBody>
      </p:sp>
      <p:pic>
        <p:nvPicPr>
          <p:cNvPr id="3" name="Picture 2">
            <a:extLst>
              <a:ext uri="{FF2B5EF4-FFF2-40B4-BE49-F238E27FC236}">
                <a16:creationId xmlns:a16="http://schemas.microsoft.com/office/drawing/2014/main" id="{3F26A2B6-362B-7117-0CFD-6E232B2544E0}"/>
              </a:ext>
            </a:extLst>
          </p:cNvPr>
          <p:cNvPicPr>
            <a:picLocks noChangeAspect="1"/>
          </p:cNvPicPr>
          <p:nvPr/>
        </p:nvPicPr>
        <p:blipFill rotWithShape="1">
          <a:blip r:embed="rId2"/>
          <a:srcRect l="28947" r="25793" b="1"/>
          <a:stretch/>
        </p:blipFill>
        <p:spPr>
          <a:xfrm>
            <a:off x="6096000" y="640080"/>
            <a:ext cx="5459470" cy="5578816"/>
          </a:xfrm>
          <a:prstGeom prst="rect">
            <a:avLst/>
          </a:prstGeom>
        </p:spPr>
      </p:pic>
    </p:spTree>
    <p:extLst>
      <p:ext uri="{BB962C8B-B14F-4D97-AF65-F5344CB8AC3E}">
        <p14:creationId xmlns:p14="http://schemas.microsoft.com/office/powerpoint/2010/main" val="299641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701AC0-8FCD-ECB3-DE61-C9352750B0F8}"/>
              </a:ext>
            </a:extLst>
          </p:cNvPr>
          <p:cNvSpPr>
            <a:spLocks noGrp="1"/>
          </p:cNvSpPr>
          <p:nvPr>
            <p:ph type="title"/>
          </p:nvPr>
        </p:nvSpPr>
        <p:spPr>
          <a:xfrm>
            <a:off x="-493058" y="643467"/>
            <a:ext cx="12260516" cy="744836"/>
          </a:xfrm>
        </p:spPr>
        <p:txBody>
          <a:bodyPr>
            <a:normAutofit/>
          </a:bodyPr>
          <a:lstStyle/>
          <a:p>
            <a:pPr algn="ctr"/>
            <a:r>
              <a:rPr lang="en-US" sz="3200" dirty="0">
                <a:solidFill>
                  <a:schemeClr val="bg1"/>
                </a:solidFill>
              </a:rPr>
              <a:t>Critical thickness increases with spirituality.</a:t>
            </a:r>
          </a:p>
        </p:txBody>
      </p:sp>
      <p:pic>
        <p:nvPicPr>
          <p:cNvPr id="3" name="Picture 2">
            <a:extLst>
              <a:ext uri="{FF2B5EF4-FFF2-40B4-BE49-F238E27FC236}">
                <a16:creationId xmlns:a16="http://schemas.microsoft.com/office/drawing/2014/main" id="{345C0A1C-E2C6-DD23-F1EE-28170E39A2C9}"/>
              </a:ext>
            </a:extLst>
          </p:cNvPr>
          <p:cNvPicPr>
            <a:picLocks noChangeAspect="1"/>
          </p:cNvPicPr>
          <p:nvPr/>
        </p:nvPicPr>
        <p:blipFill rotWithShape="1">
          <a:blip r:embed="rId2"/>
          <a:srcRect l="12819" t="8207" r="11134" b="3678"/>
          <a:stretch/>
        </p:blipFill>
        <p:spPr>
          <a:xfrm>
            <a:off x="1389409" y="1396588"/>
            <a:ext cx="8199743" cy="4394199"/>
          </a:xfrm>
          <a:prstGeom prst="rect">
            <a:avLst/>
          </a:prstGeom>
        </p:spPr>
      </p:pic>
    </p:spTree>
    <p:extLst>
      <p:ext uri="{BB962C8B-B14F-4D97-AF65-F5344CB8AC3E}">
        <p14:creationId xmlns:p14="http://schemas.microsoft.com/office/powerpoint/2010/main" val="3904311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EF6C2F-9906-4F89-9B4F-598E9F344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428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12CD6-A76F-439F-9C98-C0211D8FD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964602-B9DC-0527-C19D-0DA76152B26A}"/>
              </a:ext>
            </a:extLst>
          </p:cNvPr>
          <p:cNvSpPr>
            <a:spLocks noGrp="1"/>
          </p:cNvSpPr>
          <p:nvPr>
            <p:ph type="title"/>
          </p:nvPr>
        </p:nvSpPr>
        <p:spPr>
          <a:xfrm>
            <a:off x="838200" y="4636802"/>
            <a:ext cx="10515600" cy="1325563"/>
          </a:xfrm>
        </p:spPr>
        <p:txBody>
          <a:bodyPr>
            <a:normAutofit/>
          </a:bodyPr>
          <a:lstStyle/>
          <a:p>
            <a:pPr algn="ctr"/>
            <a:r>
              <a:rPr lang="en-US" dirty="0"/>
              <a:t>MRI Imaging of the spiritual brain.</a:t>
            </a:r>
            <a:endParaRPr lang="en-US"/>
          </a:p>
        </p:txBody>
      </p:sp>
      <p:pic>
        <p:nvPicPr>
          <p:cNvPr id="6" name="Picture 5">
            <a:extLst>
              <a:ext uri="{FF2B5EF4-FFF2-40B4-BE49-F238E27FC236}">
                <a16:creationId xmlns:a16="http://schemas.microsoft.com/office/drawing/2014/main" id="{4DCBFDD3-28FE-E104-EB0C-26726ACCEF38}"/>
              </a:ext>
            </a:extLst>
          </p:cNvPr>
          <p:cNvPicPr>
            <a:picLocks noChangeAspect="1"/>
          </p:cNvPicPr>
          <p:nvPr/>
        </p:nvPicPr>
        <p:blipFill rotWithShape="1">
          <a:blip r:embed="rId2"/>
          <a:srcRect r="19913"/>
          <a:stretch/>
        </p:blipFill>
        <p:spPr>
          <a:xfrm>
            <a:off x="7071811" y="-1"/>
            <a:ext cx="5120189" cy="4242815"/>
          </a:xfrm>
          <a:prstGeom prst="rect">
            <a:avLst/>
          </a:prstGeom>
        </p:spPr>
      </p:pic>
      <p:pic>
        <p:nvPicPr>
          <p:cNvPr id="7" name="Picture 6">
            <a:extLst>
              <a:ext uri="{FF2B5EF4-FFF2-40B4-BE49-F238E27FC236}">
                <a16:creationId xmlns:a16="http://schemas.microsoft.com/office/drawing/2014/main" id="{FD42CB48-1F73-F725-7A7E-3C3F88C87A15}"/>
              </a:ext>
            </a:extLst>
          </p:cNvPr>
          <p:cNvPicPr>
            <a:picLocks noChangeAspect="1"/>
          </p:cNvPicPr>
          <p:nvPr/>
        </p:nvPicPr>
        <p:blipFill>
          <a:blip r:embed="rId3"/>
          <a:stretch>
            <a:fillRect/>
          </a:stretch>
        </p:blipFill>
        <p:spPr>
          <a:xfrm>
            <a:off x="0" y="0"/>
            <a:ext cx="7608467" cy="4243184"/>
          </a:xfrm>
          <a:prstGeom prst="rect">
            <a:avLst/>
          </a:prstGeom>
        </p:spPr>
      </p:pic>
    </p:spTree>
    <p:extLst>
      <p:ext uri="{BB962C8B-B14F-4D97-AF65-F5344CB8AC3E}">
        <p14:creationId xmlns:p14="http://schemas.microsoft.com/office/powerpoint/2010/main" val="2357872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A29B98-20EC-C06F-12C2-A8D8757E8EC4}"/>
              </a:ext>
            </a:extLst>
          </p:cNvPr>
          <p:cNvSpPr>
            <a:spLocks noGrp="1"/>
          </p:cNvSpPr>
          <p:nvPr>
            <p:ph type="title"/>
          </p:nvPr>
        </p:nvSpPr>
        <p:spPr>
          <a:xfrm>
            <a:off x="699713" y="248038"/>
            <a:ext cx="10730287" cy="1159200"/>
          </a:xfrm>
        </p:spPr>
        <p:txBody>
          <a:bodyPr vert="horz" lIns="91440" tIns="45720" rIns="91440" bIns="45720" rtlCol="0" anchor="ctr">
            <a:normAutofit/>
          </a:bodyPr>
          <a:lstStyle/>
          <a:p>
            <a:pPr algn="ctr"/>
            <a:r>
              <a:rPr lang="en-US" sz="3700" kern="1200" dirty="0">
                <a:solidFill>
                  <a:srgbClr val="FFFFFF"/>
                </a:solidFill>
                <a:latin typeface="+mj-lt"/>
                <a:ea typeface="+mj-ea"/>
                <a:cs typeface="+mj-cs"/>
              </a:rPr>
              <a:t>Children from different cultures all reveal increases in positive virtues.</a:t>
            </a:r>
          </a:p>
        </p:txBody>
      </p:sp>
      <p:pic>
        <p:nvPicPr>
          <p:cNvPr id="4" name="Picture 3">
            <a:extLst>
              <a:ext uri="{FF2B5EF4-FFF2-40B4-BE49-F238E27FC236}">
                <a16:creationId xmlns:a16="http://schemas.microsoft.com/office/drawing/2014/main" id="{08B3DD34-E87F-2CA1-F0C8-BCD1978B804B}"/>
              </a:ext>
            </a:extLst>
          </p:cNvPr>
          <p:cNvPicPr>
            <a:picLocks noChangeAspect="1"/>
          </p:cNvPicPr>
          <p:nvPr/>
        </p:nvPicPr>
        <p:blipFill rotWithShape="1">
          <a:blip r:embed="rId2"/>
          <a:srcRect l="17411" t="8467" r="15089" b="-225"/>
          <a:stretch/>
        </p:blipFill>
        <p:spPr>
          <a:xfrm>
            <a:off x="2155371" y="1687285"/>
            <a:ext cx="8229600" cy="5170715"/>
          </a:xfrm>
          <a:prstGeom prst="rect">
            <a:avLst/>
          </a:prstGeom>
        </p:spPr>
      </p:pic>
    </p:spTree>
    <p:extLst>
      <p:ext uri="{BB962C8B-B14F-4D97-AF65-F5344CB8AC3E}">
        <p14:creationId xmlns:p14="http://schemas.microsoft.com/office/powerpoint/2010/main" val="4011085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91AF70-3B5E-1E54-A14E-70B06F47E9D8}"/>
              </a:ext>
            </a:extLst>
          </p:cNvPr>
          <p:cNvSpPr>
            <a:spLocks noGrp="1"/>
          </p:cNvSpPr>
          <p:nvPr>
            <p:ph type="title"/>
          </p:nvPr>
        </p:nvSpPr>
        <p:spPr>
          <a:xfrm>
            <a:off x="838200" y="184805"/>
            <a:ext cx="10515600" cy="1505883"/>
          </a:xfrm>
        </p:spPr>
        <p:txBody>
          <a:bodyPr anchor="ctr">
            <a:normAutofit/>
          </a:bodyPr>
          <a:lstStyle/>
          <a:p>
            <a:pPr algn="ctr"/>
            <a:r>
              <a:rPr lang="en-US" sz="3300" dirty="0"/>
              <a:t>Dr. Miller notes research which indicates that high spirituality increases positive core values and life appreciation compared to low spirituality </a:t>
            </a:r>
          </a:p>
        </p:txBody>
      </p:sp>
      <p:pic>
        <p:nvPicPr>
          <p:cNvPr id="3" name="Picture 2" descr="A screen shot of a graph&#10;&#10;Description automatically generated">
            <a:extLst>
              <a:ext uri="{FF2B5EF4-FFF2-40B4-BE49-F238E27FC236}">
                <a16:creationId xmlns:a16="http://schemas.microsoft.com/office/drawing/2014/main" id="{3D3784D3-63B7-6E7B-018A-E8350A528C68}"/>
              </a:ext>
            </a:extLst>
          </p:cNvPr>
          <p:cNvPicPr>
            <a:picLocks noChangeAspect="1"/>
          </p:cNvPicPr>
          <p:nvPr/>
        </p:nvPicPr>
        <p:blipFill rotWithShape="1">
          <a:blip r:embed="rId2"/>
          <a:srcRect l="6875" t="6885" r="34506" b="13302"/>
          <a:stretch/>
        </p:blipFill>
        <p:spPr>
          <a:xfrm>
            <a:off x="2458140" y="1823030"/>
            <a:ext cx="7889359" cy="4902628"/>
          </a:xfrm>
          <a:prstGeom prst="rect">
            <a:avLst/>
          </a:prstGeom>
        </p:spPr>
      </p:pic>
    </p:spTree>
    <p:extLst>
      <p:ext uri="{BB962C8B-B14F-4D97-AF65-F5344CB8AC3E}">
        <p14:creationId xmlns:p14="http://schemas.microsoft.com/office/powerpoint/2010/main" val="3439610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6B9DA-E168-FBA9-6391-9659E284154D}"/>
              </a:ext>
            </a:extLst>
          </p:cNvPr>
          <p:cNvSpPr>
            <a:spLocks noGrp="1"/>
          </p:cNvSpPr>
          <p:nvPr>
            <p:ph type="ctrTitle"/>
          </p:nvPr>
        </p:nvSpPr>
        <p:spPr>
          <a:xfrm>
            <a:off x="1208314" y="648586"/>
            <a:ext cx="9459686" cy="1892595"/>
          </a:xfrm>
        </p:spPr>
        <p:txBody>
          <a:bodyPr>
            <a:normAutofit fontScale="90000"/>
          </a:bodyPr>
          <a:lstStyle/>
          <a:p>
            <a:pPr>
              <a:lnSpc>
                <a:spcPts val="2250"/>
              </a:lnSpc>
              <a:spcBef>
                <a:spcPts val="2000"/>
              </a:spcBef>
              <a:spcAft>
                <a:spcPts val="1000"/>
              </a:spcAft>
            </a:pPr>
            <a:r>
              <a:rPr lang="en-US" sz="2800" b="0" i="0" dirty="0">
                <a:solidFill>
                  <a:srgbClr val="000000"/>
                </a:solidFill>
                <a:effectLst/>
                <a:latin typeface="Cambria" panose="02040503050406030204" pitchFamily="18" charset="0"/>
              </a:rPr>
              <a:t>The Effect of Spirituality on Health and Healing: A Critical Review for Athletic Trainers</a:t>
            </a:r>
            <a:br>
              <a:rPr lang="en-US" sz="2800" b="0" i="0" dirty="0">
                <a:solidFill>
                  <a:srgbClr val="000000"/>
                </a:solidFill>
                <a:effectLst/>
                <a:latin typeface="Cambria" panose="02040503050406030204" pitchFamily="18" charset="0"/>
              </a:rPr>
            </a:br>
            <a:r>
              <a:rPr lang="en-US" sz="2000" b="0" i="0" u="sng" dirty="0">
                <a:solidFill>
                  <a:srgbClr val="376FAA"/>
                </a:solidFill>
                <a:effectLst/>
                <a:latin typeface="Helvetica Neue"/>
                <a:hlinkClick r:id="rId2"/>
              </a:rPr>
              <a:t>Brian E. Udermann</a:t>
            </a:r>
            <a:r>
              <a:rPr lang="en-US" sz="2000" b="0" i="0" dirty="0">
                <a:solidFill>
                  <a:srgbClr val="212121"/>
                </a:solidFill>
                <a:effectLst/>
                <a:latin typeface="Helvetica Neue"/>
              </a:rPr>
              <a:t>, PhD, ATC</a:t>
            </a:r>
            <a:br>
              <a:rPr lang="en-US" sz="2000" b="0" i="0" dirty="0">
                <a:solidFill>
                  <a:srgbClr val="212121"/>
                </a:solidFill>
                <a:effectLst/>
                <a:latin typeface="Helvetica Neue"/>
              </a:rPr>
            </a:br>
            <a:br>
              <a:rPr lang="en-US" sz="2000" b="0" i="0" dirty="0">
                <a:solidFill>
                  <a:srgbClr val="212121"/>
                </a:solidFill>
                <a:effectLst/>
                <a:latin typeface="Helvetica Neue"/>
              </a:rPr>
            </a:br>
            <a:r>
              <a:rPr lang="en-US" sz="2000" b="0" i="0" dirty="0">
                <a:solidFill>
                  <a:srgbClr val="212121"/>
                </a:solidFill>
                <a:effectLst/>
                <a:latin typeface="Helvetica Neue"/>
              </a:rPr>
              <a:t>“</a:t>
            </a:r>
            <a:r>
              <a:rPr lang="en-US" sz="1800" b="0" i="0" dirty="0">
                <a:solidFill>
                  <a:srgbClr val="212121"/>
                </a:solidFill>
                <a:effectLst/>
                <a:latin typeface="Cambria" panose="02040503050406030204" pitchFamily="18" charset="0"/>
              </a:rPr>
              <a:t>I (Dr. Udermann) searched MEDLINE from 1976 to 1999 using the terms “spirituality,” “religion,” “faith,” “healing,” and “health.””</a:t>
            </a:r>
            <a:br>
              <a:rPr lang="en-US" sz="1800" b="0" i="0" dirty="0">
                <a:solidFill>
                  <a:srgbClr val="212121"/>
                </a:solidFill>
                <a:effectLst/>
                <a:latin typeface="Helvetica Neue"/>
              </a:rPr>
            </a:br>
            <a:endParaRPr lang="en-US" sz="1800" dirty="0"/>
          </a:p>
        </p:txBody>
      </p:sp>
      <p:sp>
        <p:nvSpPr>
          <p:cNvPr id="3" name="Subtitle 2">
            <a:extLst>
              <a:ext uri="{FF2B5EF4-FFF2-40B4-BE49-F238E27FC236}">
                <a16:creationId xmlns:a16="http://schemas.microsoft.com/office/drawing/2014/main" id="{18019149-370F-7EFC-6ECC-96633E231E3B}"/>
              </a:ext>
            </a:extLst>
          </p:cNvPr>
          <p:cNvSpPr>
            <a:spLocks noGrp="1"/>
          </p:cNvSpPr>
          <p:nvPr>
            <p:ph type="subTitle" idx="1"/>
          </p:nvPr>
        </p:nvSpPr>
        <p:spPr>
          <a:xfrm>
            <a:off x="1105785" y="2626241"/>
            <a:ext cx="10536865" cy="4933507"/>
          </a:xfrm>
        </p:spPr>
        <p:txBody>
          <a:bodyPr>
            <a:normAutofit/>
          </a:bodyPr>
          <a:lstStyle/>
          <a:p>
            <a:pPr algn="l"/>
            <a:r>
              <a:rPr lang="en-US" b="0" i="0" dirty="0">
                <a:solidFill>
                  <a:srgbClr val="212121"/>
                </a:solidFill>
                <a:effectLst/>
                <a:latin typeface="+mj-lt"/>
              </a:rPr>
              <a:t>Dr. Udermann’s conclusion, “Strong scientific evidence suggests that individuals who regularly participate in spiritual worship services or related activities and who feel strongly that spirituality or the presence of a higher being or power are sources of strength and comfort to them are healthier and possess greater healing capabilities. Numerous research investigations have reported positive correlations between spirituality and decreased rates of stroke, cancer, cardiovascular disease, hypertension, drug abuse, suicide, and general mortality. It has been suggested that faith is beneficial for health and healing because it helps people avoid unhealthy behaviors such as smoking and excessive drinking. However, studies designed to statistically control for such factors also report positive associations between spirituality and health in individuals with unhealthy behaviors.”</a:t>
            </a:r>
          </a:p>
          <a:p>
            <a:pPr algn="l"/>
            <a:r>
              <a:rPr lang="fr-FR" sz="1800" b="0" i="0" u="sng" dirty="0">
                <a:solidFill>
                  <a:srgbClr val="376FAA"/>
                </a:solidFill>
                <a:effectLst/>
                <a:latin typeface="Helvetica Neue"/>
                <a:hlinkClick r:id="rId3"/>
              </a:rPr>
              <a:t>J </a:t>
            </a:r>
            <a:r>
              <a:rPr lang="fr-FR" sz="1800" b="0" i="0" u="sng" dirty="0" err="1">
                <a:solidFill>
                  <a:srgbClr val="376FAA"/>
                </a:solidFill>
                <a:effectLst/>
                <a:latin typeface="Helvetica Neue"/>
                <a:hlinkClick r:id="rId3"/>
              </a:rPr>
              <a:t>Athl</a:t>
            </a:r>
            <a:r>
              <a:rPr lang="fr-FR" sz="1800" b="0" i="0" u="sng" dirty="0">
                <a:solidFill>
                  <a:srgbClr val="376FAA"/>
                </a:solidFill>
                <a:effectLst/>
                <a:latin typeface="Helvetica Neue"/>
                <a:hlinkClick r:id="rId3"/>
              </a:rPr>
              <a:t> Train.</a:t>
            </a:r>
            <a:r>
              <a:rPr lang="fr-FR" sz="1800" b="0" i="0" dirty="0">
                <a:solidFill>
                  <a:srgbClr val="212121"/>
                </a:solidFill>
                <a:effectLst/>
                <a:latin typeface="Helvetica Neue"/>
              </a:rPr>
              <a:t> 2000 </a:t>
            </a:r>
            <a:r>
              <a:rPr lang="fr-FR" sz="1800" b="0" i="0" dirty="0" err="1">
                <a:solidFill>
                  <a:srgbClr val="212121"/>
                </a:solidFill>
                <a:effectLst/>
                <a:latin typeface="Helvetica Neue"/>
              </a:rPr>
              <a:t>Apr</a:t>
            </a:r>
            <a:r>
              <a:rPr lang="fr-FR" sz="1800" b="0" i="0" dirty="0">
                <a:solidFill>
                  <a:srgbClr val="212121"/>
                </a:solidFill>
                <a:effectLst/>
                <a:latin typeface="Helvetica Neue"/>
              </a:rPr>
              <a:t>-Jun; 35(2): 194–197</a:t>
            </a:r>
            <a:endParaRPr lang="en-US" sz="1800" dirty="0">
              <a:latin typeface="+mj-lt"/>
            </a:endParaRPr>
          </a:p>
        </p:txBody>
      </p:sp>
    </p:spTree>
    <p:extLst>
      <p:ext uri="{BB962C8B-B14F-4D97-AF65-F5344CB8AC3E}">
        <p14:creationId xmlns:p14="http://schemas.microsoft.com/office/powerpoint/2010/main" val="3541152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168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03C1A8B-4B46-1432-CC02-7DA2BFC649AB}"/>
              </a:ext>
            </a:extLst>
          </p:cNvPr>
          <p:cNvPicPr>
            <a:picLocks noChangeAspect="1"/>
          </p:cNvPicPr>
          <p:nvPr/>
        </p:nvPicPr>
        <p:blipFill rotWithShape="1">
          <a:blip r:embed="rId2"/>
          <a:srcRect l="12471" t="1792" r="10784" b="1980"/>
          <a:stretch/>
        </p:blipFill>
        <p:spPr>
          <a:xfrm>
            <a:off x="6110958" y="445682"/>
            <a:ext cx="5459413" cy="3138488"/>
          </a:xfrm>
          <a:prstGeom prst="rect">
            <a:avLst/>
          </a:prstGeom>
        </p:spPr>
      </p:pic>
      <p:pic>
        <p:nvPicPr>
          <p:cNvPr id="4" name="Picture 3">
            <a:extLst>
              <a:ext uri="{FF2B5EF4-FFF2-40B4-BE49-F238E27FC236}">
                <a16:creationId xmlns:a16="http://schemas.microsoft.com/office/drawing/2014/main" id="{3D2A3E46-03F3-1CDF-1D18-BC8A6DEDCEEB}"/>
              </a:ext>
            </a:extLst>
          </p:cNvPr>
          <p:cNvPicPr>
            <a:picLocks noChangeAspect="1"/>
          </p:cNvPicPr>
          <p:nvPr/>
        </p:nvPicPr>
        <p:blipFill rotWithShape="1">
          <a:blip r:embed="rId3"/>
          <a:srcRect t="7791" b="13969"/>
          <a:stretch/>
        </p:blipFill>
        <p:spPr>
          <a:xfrm>
            <a:off x="6110958" y="4130897"/>
            <a:ext cx="5459413" cy="2357438"/>
          </a:xfrm>
          <a:prstGeom prst="rect">
            <a:avLst/>
          </a:prstGeom>
        </p:spPr>
      </p:pic>
      <p:sp>
        <p:nvSpPr>
          <p:cNvPr id="2" name="Title 1">
            <a:extLst>
              <a:ext uri="{FF2B5EF4-FFF2-40B4-BE49-F238E27FC236}">
                <a16:creationId xmlns:a16="http://schemas.microsoft.com/office/drawing/2014/main" id="{850CEA4E-41C1-25B5-CF0E-06F24CC0427F}"/>
              </a:ext>
            </a:extLst>
          </p:cNvPr>
          <p:cNvSpPr>
            <a:spLocks noGrp="1"/>
          </p:cNvSpPr>
          <p:nvPr>
            <p:ph type="title"/>
          </p:nvPr>
        </p:nvSpPr>
        <p:spPr>
          <a:xfrm>
            <a:off x="621629" y="640080"/>
            <a:ext cx="4225290" cy="5578816"/>
          </a:xfrm>
        </p:spPr>
        <p:txBody>
          <a:bodyPr vert="horz" lIns="91440" tIns="45720" rIns="91440" bIns="45720" rtlCol="0">
            <a:normAutofit/>
          </a:bodyPr>
          <a:lstStyle/>
          <a:p>
            <a:pPr algn="ctr"/>
            <a:r>
              <a:rPr lang="en-US" kern="1200">
                <a:solidFill>
                  <a:srgbClr val="FFFFFF"/>
                </a:solidFill>
                <a:latin typeface="+mj-lt"/>
                <a:ea typeface="+mj-ea"/>
                <a:cs typeface="+mj-cs"/>
              </a:rPr>
              <a:t>Adolescents are wired for spirituality </a:t>
            </a:r>
          </a:p>
        </p:txBody>
      </p:sp>
    </p:spTree>
    <p:extLst>
      <p:ext uri="{BB962C8B-B14F-4D97-AF65-F5344CB8AC3E}">
        <p14:creationId xmlns:p14="http://schemas.microsoft.com/office/powerpoint/2010/main" val="271709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1492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D1E34A-A151-6A87-AE94-1EE639AEE558}"/>
              </a:ext>
            </a:extLst>
          </p:cNvPr>
          <p:cNvSpPr>
            <a:spLocks noGrp="1"/>
          </p:cNvSpPr>
          <p:nvPr>
            <p:ph type="title"/>
          </p:nvPr>
        </p:nvSpPr>
        <p:spPr>
          <a:xfrm>
            <a:off x="253868" y="1679944"/>
            <a:ext cx="3519377" cy="3965944"/>
          </a:xfrm>
          <a:prstGeom prst="ellipse">
            <a:avLst/>
          </a:prstGeom>
          <a:solidFill>
            <a:srgbClr val="262626"/>
          </a:solidFill>
          <a:ln w="174625" cmpd="thinThick">
            <a:solidFill>
              <a:srgbClr val="262626"/>
            </a:solidFill>
          </a:ln>
        </p:spPr>
        <p:txBody>
          <a:bodyPr anchor="ctr">
            <a:noAutofit/>
          </a:bodyPr>
          <a:lstStyle/>
          <a:p>
            <a:pPr algn="ctr"/>
            <a:r>
              <a:rPr lang="en-US" sz="2000" dirty="0">
                <a:solidFill>
                  <a:srgbClr val="FFFFFF"/>
                </a:solidFill>
              </a:rPr>
              <a:t>Dr Miller reports research that indicates that adolescents who are raised with healthy spirituality have healthier core values (middle column) as opposed to those who are not (right column)</a:t>
            </a:r>
          </a:p>
        </p:txBody>
      </p:sp>
      <p:pic>
        <p:nvPicPr>
          <p:cNvPr id="3" name="Picture 2">
            <a:extLst>
              <a:ext uri="{FF2B5EF4-FFF2-40B4-BE49-F238E27FC236}">
                <a16:creationId xmlns:a16="http://schemas.microsoft.com/office/drawing/2014/main" id="{6F100ABD-49B9-F625-3023-82E8DB6283C4}"/>
              </a:ext>
            </a:extLst>
          </p:cNvPr>
          <p:cNvPicPr>
            <a:picLocks noChangeAspect="1"/>
          </p:cNvPicPr>
          <p:nvPr/>
        </p:nvPicPr>
        <p:blipFill rotWithShape="1">
          <a:blip r:embed="rId2"/>
          <a:srcRect l="12645" t="-190" r="13749"/>
          <a:stretch/>
        </p:blipFill>
        <p:spPr>
          <a:xfrm>
            <a:off x="3929159" y="1212366"/>
            <a:ext cx="8106927" cy="5103628"/>
          </a:xfrm>
          <a:prstGeom prst="rect">
            <a:avLst/>
          </a:prstGeom>
        </p:spPr>
      </p:pic>
    </p:spTree>
    <p:extLst>
      <p:ext uri="{BB962C8B-B14F-4D97-AF65-F5344CB8AC3E}">
        <p14:creationId xmlns:p14="http://schemas.microsoft.com/office/powerpoint/2010/main" val="2133263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559294"/>
            <a:ext cx="12191999" cy="6298279"/>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28"/>
            <a:ext cx="6096001" cy="6858000"/>
          </a:xfrm>
          <a:prstGeom prst="rect">
            <a:avLst/>
          </a:prstGeom>
          <a:gradFill>
            <a:gsLst>
              <a:gs pos="13000">
                <a:srgbClr val="000000">
                  <a:alpha val="72000"/>
                </a:srgbClr>
              </a:gs>
              <a:gs pos="99000">
                <a:schemeClr val="accent1">
                  <a:lumMod val="50000"/>
                  <a:alpha val="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E5653A7-28C4-9C13-49EF-9564971557D8}"/>
              </a:ext>
            </a:extLst>
          </p:cNvPr>
          <p:cNvSpPr>
            <a:spLocks noGrp="1"/>
          </p:cNvSpPr>
          <p:nvPr>
            <p:ph type="title"/>
          </p:nvPr>
        </p:nvSpPr>
        <p:spPr>
          <a:xfrm>
            <a:off x="1145136" y="1028700"/>
            <a:ext cx="10339293" cy="1090657"/>
          </a:xfrm>
        </p:spPr>
        <p:txBody>
          <a:bodyPr vert="horz" lIns="91440" tIns="45720" rIns="91440" bIns="45720" rtlCol="0" anchor="b">
            <a:noAutofit/>
          </a:bodyPr>
          <a:lstStyle/>
          <a:p>
            <a:pPr algn="ctr"/>
            <a:r>
              <a:rPr lang="en-US" sz="3600" dirty="0">
                <a:solidFill>
                  <a:srgbClr val="FFFFFF"/>
                </a:solidFill>
              </a:rPr>
              <a:t>These positive core spiritual values tend to last a lifetime.</a:t>
            </a:r>
          </a:p>
        </p:txBody>
      </p:sp>
      <p:sp>
        <p:nvSpPr>
          <p:cNvPr id="16" name="Freeform: Shape 15">
            <a:extLst>
              <a:ext uri="{FF2B5EF4-FFF2-40B4-BE49-F238E27FC236}">
                <a16:creationId xmlns:a16="http://schemas.microsoft.com/office/drawing/2014/main" id="{32B3ACB3-D689-442E-8A40-8680B0FEB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063256" y="400727"/>
            <a:ext cx="4065484" cy="8849062"/>
          </a:xfrm>
          <a:custGeom>
            <a:avLst/>
            <a:gdLst>
              <a:gd name="connsiteX0" fmla="*/ 0 w 4065484"/>
              <a:gd name="connsiteY0" fmla="*/ 4424531 h 8849062"/>
              <a:gd name="connsiteX1" fmla="*/ 3899197 w 4065484"/>
              <a:gd name="connsiteY1" fmla="*/ 8840480 h 8849062"/>
              <a:gd name="connsiteX2" fmla="*/ 4065484 w 4065484"/>
              <a:gd name="connsiteY2" fmla="*/ 8849062 h 8849062"/>
              <a:gd name="connsiteX3" fmla="*/ 4065483 w 4065484"/>
              <a:gd name="connsiteY3" fmla="*/ 0 h 8849062"/>
              <a:gd name="connsiteX4" fmla="*/ 3899197 w 4065484"/>
              <a:gd name="connsiteY4" fmla="*/ 8581 h 8849062"/>
              <a:gd name="connsiteX5" fmla="*/ 0 w 4065484"/>
              <a:gd name="connsiteY5" fmla="*/ 4424531 h 884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5484" h="8849062">
                <a:moveTo>
                  <a:pt x="0" y="4424531"/>
                </a:moveTo>
                <a:cubicBezTo>
                  <a:pt x="0" y="6722831"/>
                  <a:pt x="1709076" y="8613167"/>
                  <a:pt x="3899197" y="8840480"/>
                </a:cubicBezTo>
                <a:lnTo>
                  <a:pt x="4065484" y="8849062"/>
                </a:lnTo>
                <a:lnTo>
                  <a:pt x="4065483" y="0"/>
                </a:lnTo>
                <a:lnTo>
                  <a:pt x="3899197" y="8581"/>
                </a:lnTo>
                <a:cubicBezTo>
                  <a:pt x="1709075" y="235897"/>
                  <a:pt x="0" y="2126232"/>
                  <a:pt x="0" y="4424531"/>
                </a:cubicBezTo>
                <a:close/>
              </a:path>
            </a:pathLst>
          </a:custGeom>
          <a:gradFill flip="none" rotWithShape="1">
            <a:gsLst>
              <a:gs pos="0">
                <a:schemeClr val="accent1">
                  <a:alpha val="5000"/>
                </a:schemeClr>
              </a:gs>
              <a:gs pos="68000">
                <a:schemeClr val="accent1">
                  <a:alpha val="1500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87BDDA32-5D46-4A3C-1817-C7945FB22316}"/>
              </a:ext>
            </a:extLst>
          </p:cNvPr>
          <p:cNvPicPr>
            <a:picLocks noChangeAspect="1"/>
          </p:cNvPicPr>
          <p:nvPr/>
        </p:nvPicPr>
        <p:blipFill rotWithShape="1">
          <a:blip r:embed="rId2"/>
          <a:srcRect l="812" r="1" b="1"/>
          <a:stretch/>
        </p:blipFill>
        <p:spPr>
          <a:xfrm>
            <a:off x="2359009" y="3351745"/>
            <a:ext cx="7519558" cy="3506255"/>
          </a:xfrm>
          <a:custGeom>
            <a:avLst/>
            <a:gdLst/>
            <a:ahLst/>
            <a:cxnLst/>
            <a:rect l="l" t="t" r="r" b="b"/>
            <a:pathLst>
              <a:path w="7519558" h="3506255">
                <a:moveTo>
                  <a:pt x="3759779" y="0"/>
                </a:moveTo>
                <a:cubicBezTo>
                  <a:pt x="5713450" y="0"/>
                  <a:pt x="7320331" y="1484777"/>
                  <a:pt x="7513560" y="3387468"/>
                </a:cubicBezTo>
                <a:lnTo>
                  <a:pt x="7519558" y="3506255"/>
                </a:lnTo>
                <a:lnTo>
                  <a:pt x="0" y="3506255"/>
                </a:lnTo>
                <a:lnTo>
                  <a:pt x="5998" y="3387468"/>
                </a:lnTo>
                <a:cubicBezTo>
                  <a:pt x="199227" y="1484777"/>
                  <a:pt x="1806109" y="0"/>
                  <a:pt x="3759779" y="0"/>
                </a:cubicBezTo>
                <a:close/>
              </a:path>
            </a:pathLst>
          </a:custGeom>
        </p:spPr>
      </p:pic>
    </p:spTree>
    <p:extLst>
      <p:ext uri="{BB962C8B-B14F-4D97-AF65-F5344CB8AC3E}">
        <p14:creationId xmlns:p14="http://schemas.microsoft.com/office/powerpoint/2010/main" val="165767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EF0379-D295-132F-6940-0E60DB1754C9}"/>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4600"/>
              <a:t>Dr. Miller contests that we need to build spiritual awareness into living </a:t>
            </a:r>
          </a:p>
        </p:txBody>
      </p:sp>
      <p:sp>
        <p:nvSpPr>
          <p:cNvPr id="16"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4CD578F-3EBA-E924-AE38-E1E609E166E4}"/>
              </a:ext>
            </a:extLst>
          </p:cNvPr>
          <p:cNvPicPr>
            <a:picLocks noChangeAspect="1"/>
          </p:cNvPicPr>
          <p:nvPr/>
        </p:nvPicPr>
        <p:blipFill>
          <a:blip r:embed="rId2"/>
          <a:stretch>
            <a:fillRect/>
          </a:stretch>
        </p:blipFill>
        <p:spPr>
          <a:xfrm>
            <a:off x="320040" y="2833260"/>
            <a:ext cx="5614416" cy="3224495"/>
          </a:xfrm>
          <a:prstGeom prst="rect">
            <a:avLst/>
          </a:prstGeom>
        </p:spPr>
      </p:pic>
      <p:pic>
        <p:nvPicPr>
          <p:cNvPr id="3" name="Picture 2">
            <a:extLst>
              <a:ext uri="{FF2B5EF4-FFF2-40B4-BE49-F238E27FC236}">
                <a16:creationId xmlns:a16="http://schemas.microsoft.com/office/drawing/2014/main" id="{C8931A52-B336-7BF6-4ECF-7AB7D3CFC969}"/>
              </a:ext>
            </a:extLst>
          </p:cNvPr>
          <p:cNvPicPr>
            <a:picLocks noChangeAspect="1"/>
          </p:cNvPicPr>
          <p:nvPr/>
        </p:nvPicPr>
        <p:blipFill rotWithShape="1">
          <a:blip r:embed="rId3"/>
          <a:srcRect l="10727" t="2924" r="15058" b="1225"/>
          <a:stretch/>
        </p:blipFill>
        <p:spPr>
          <a:xfrm>
            <a:off x="6254496" y="2768670"/>
            <a:ext cx="5614416" cy="3353676"/>
          </a:xfrm>
          <a:prstGeom prst="rect">
            <a:avLst/>
          </a:prstGeom>
        </p:spPr>
      </p:pic>
    </p:spTree>
    <p:extLst>
      <p:ext uri="{BB962C8B-B14F-4D97-AF65-F5344CB8AC3E}">
        <p14:creationId xmlns:p14="http://schemas.microsoft.com/office/powerpoint/2010/main" val="1146101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EE2DDE-F40A-6CDB-E055-F6487784C90F}"/>
              </a:ext>
            </a:extLst>
          </p:cNvPr>
          <p:cNvSpPr>
            <a:spLocks noGrp="1"/>
          </p:cNvSpPr>
          <p:nvPr>
            <p:ph type="title"/>
          </p:nvPr>
        </p:nvSpPr>
        <p:spPr>
          <a:xfrm>
            <a:off x="467833" y="414670"/>
            <a:ext cx="5380074" cy="5507665"/>
          </a:xfrm>
        </p:spPr>
        <p:txBody>
          <a:bodyPr vert="horz" lIns="91440" tIns="45720" rIns="91440" bIns="45720" rtlCol="0" anchor="b">
            <a:normAutofit/>
          </a:bodyPr>
          <a:lstStyle/>
          <a:p>
            <a:r>
              <a:rPr lang="en-US" sz="2000" dirty="0"/>
              <a:t>The content of this PowerPoint is adapted largely from the work of Dr. Lisa Miller’s presentations and books.</a:t>
            </a:r>
            <a:br>
              <a:rPr lang="en-US" sz="2000" dirty="0"/>
            </a:br>
            <a:br>
              <a:rPr lang="en-US" sz="2000" dirty="0"/>
            </a:br>
            <a:r>
              <a:rPr lang="en-US" sz="2000" dirty="0"/>
              <a:t>Please click the links below to listen to Dr. Miller’s inspirational presentations:</a:t>
            </a:r>
            <a:br>
              <a:rPr lang="en-US" sz="2000" dirty="0"/>
            </a:br>
            <a:br>
              <a:rPr lang="en-US" sz="2000" dirty="0"/>
            </a:br>
            <a:r>
              <a:rPr lang="en-US" sz="2000" dirty="0">
                <a:hlinkClick r:id="rId2"/>
              </a:rPr>
              <a:t>https://www.youtube.com/watch?v=BzAVgMdCrjM&amp;ab_channel=TheAspenInstitute</a:t>
            </a:r>
            <a:br>
              <a:rPr lang="en-US" sz="2000" dirty="0"/>
            </a:br>
            <a:br>
              <a:rPr lang="en-US" sz="2000" dirty="0"/>
            </a:br>
            <a:r>
              <a:rPr lang="en-US" sz="2000" dirty="0">
                <a:hlinkClick r:id="rId3"/>
              </a:rPr>
              <a:t>https://www.youtube.com/watch?v=6QLuBtkaKxA&amp;ab_channel=U.S.ArmyChaplainCorps</a:t>
            </a:r>
            <a:br>
              <a:rPr lang="en-US" sz="2000" dirty="0"/>
            </a:br>
            <a:br>
              <a:rPr lang="en-US" sz="2000" dirty="0"/>
            </a:br>
            <a:endParaRPr lang="en-US" sz="2000" dirty="0"/>
          </a:p>
        </p:txBody>
      </p:sp>
      <p:pic>
        <p:nvPicPr>
          <p:cNvPr id="4" name="Picture 3">
            <a:extLst>
              <a:ext uri="{FF2B5EF4-FFF2-40B4-BE49-F238E27FC236}">
                <a16:creationId xmlns:a16="http://schemas.microsoft.com/office/drawing/2014/main" id="{523917D8-9C0D-1561-0C71-A40477C760BE}"/>
              </a:ext>
            </a:extLst>
          </p:cNvPr>
          <p:cNvPicPr>
            <a:picLocks noChangeAspect="1"/>
          </p:cNvPicPr>
          <p:nvPr/>
        </p:nvPicPr>
        <p:blipFill rotWithShape="1">
          <a:blip r:embed="rId4"/>
          <a:srcRect l="10416" r="73065"/>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13777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8FFC2E-810C-36C3-865A-4EF3BDD03166}"/>
              </a:ext>
            </a:extLst>
          </p:cNvPr>
          <p:cNvSpPr>
            <a:spLocks noGrp="1"/>
          </p:cNvSpPr>
          <p:nvPr>
            <p:ph type="title"/>
          </p:nvPr>
        </p:nvSpPr>
        <p:spPr>
          <a:xfrm>
            <a:off x="556532" y="643467"/>
            <a:ext cx="11210925" cy="744836"/>
          </a:xfrm>
        </p:spPr>
        <p:txBody>
          <a:bodyPr>
            <a:normAutofit/>
          </a:bodyPr>
          <a:lstStyle/>
          <a:p>
            <a:pPr algn="ctr"/>
            <a:r>
              <a:rPr lang="en-US" sz="3200" dirty="0">
                <a:solidFill>
                  <a:schemeClr val="bg1"/>
                </a:solidFill>
              </a:rPr>
              <a:t>#1: I am aware that God or higher power hold me.</a:t>
            </a:r>
          </a:p>
        </p:txBody>
      </p:sp>
      <p:pic>
        <p:nvPicPr>
          <p:cNvPr id="3" name="Picture 2">
            <a:extLst>
              <a:ext uri="{FF2B5EF4-FFF2-40B4-BE49-F238E27FC236}">
                <a16:creationId xmlns:a16="http://schemas.microsoft.com/office/drawing/2014/main" id="{D19245CD-AF29-2C0F-F810-EC7534C21674}"/>
              </a:ext>
            </a:extLst>
          </p:cNvPr>
          <p:cNvPicPr>
            <a:picLocks noChangeAspect="1"/>
          </p:cNvPicPr>
          <p:nvPr/>
        </p:nvPicPr>
        <p:blipFill rotWithShape="1">
          <a:blip r:embed="rId2"/>
          <a:srcRect l="10961" t="890" r="9412" b="9573"/>
          <a:stretch/>
        </p:blipFill>
        <p:spPr>
          <a:xfrm>
            <a:off x="2107695" y="1814638"/>
            <a:ext cx="8460247" cy="4399895"/>
          </a:xfrm>
          <a:prstGeom prst="rect">
            <a:avLst/>
          </a:prstGeom>
        </p:spPr>
      </p:pic>
    </p:spTree>
    <p:extLst>
      <p:ext uri="{BB962C8B-B14F-4D97-AF65-F5344CB8AC3E}">
        <p14:creationId xmlns:p14="http://schemas.microsoft.com/office/powerpoint/2010/main" val="851876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013488B-E72E-965A-43AD-B7166355386C}"/>
              </a:ext>
            </a:extLst>
          </p:cNvPr>
          <p:cNvPicPr>
            <a:picLocks noChangeAspect="1"/>
          </p:cNvPicPr>
          <p:nvPr/>
        </p:nvPicPr>
        <p:blipFill rotWithShape="1">
          <a:blip r:embed="rId2"/>
          <a:srcRect t="18898" r="-2" b="16946"/>
          <a:stretch/>
        </p:blipFill>
        <p:spPr>
          <a:xfrm>
            <a:off x="4267201" y="10"/>
            <a:ext cx="7924800" cy="3383270"/>
          </a:xfrm>
          <a:prstGeom prst="rect">
            <a:avLst/>
          </a:prstGeom>
        </p:spPr>
      </p:pic>
      <p:pic>
        <p:nvPicPr>
          <p:cNvPr id="4" name="Picture 3">
            <a:extLst>
              <a:ext uri="{FF2B5EF4-FFF2-40B4-BE49-F238E27FC236}">
                <a16:creationId xmlns:a16="http://schemas.microsoft.com/office/drawing/2014/main" id="{9F628B8E-198D-DDB5-D03F-654D2BC8944B}"/>
              </a:ext>
            </a:extLst>
          </p:cNvPr>
          <p:cNvPicPr>
            <a:picLocks noChangeAspect="1"/>
          </p:cNvPicPr>
          <p:nvPr/>
        </p:nvPicPr>
        <p:blipFill rotWithShape="1">
          <a:blip r:embed="rId3"/>
          <a:srcRect r="-1" b="20778"/>
          <a:stretch/>
        </p:blipFill>
        <p:spPr>
          <a:xfrm>
            <a:off x="4650916" y="3474720"/>
            <a:ext cx="7555832" cy="3383280"/>
          </a:xfrm>
          <a:prstGeom prst="rect">
            <a:avLst/>
          </a:prstGeom>
        </p:spPr>
      </p:pic>
      <p:sp useBgFill="1">
        <p:nvSpPr>
          <p:cNvPr id="11" name="Freeform: Shape 10">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E16411E-FDAF-5F09-DA0B-6ED23BB183F2}"/>
              </a:ext>
            </a:extLst>
          </p:cNvPr>
          <p:cNvSpPr>
            <a:spLocks noGrp="1"/>
          </p:cNvSpPr>
          <p:nvPr>
            <p:ph type="title"/>
          </p:nvPr>
        </p:nvSpPr>
        <p:spPr>
          <a:xfrm>
            <a:off x="275572" y="338204"/>
            <a:ext cx="5098093" cy="4872624"/>
          </a:xfrm>
        </p:spPr>
        <p:txBody>
          <a:bodyPr vert="horz" lIns="91440" tIns="45720" rIns="91440" bIns="45720" rtlCol="0" anchor="b">
            <a:normAutofit/>
          </a:bodyPr>
          <a:lstStyle/>
          <a:p>
            <a:r>
              <a:rPr lang="en-US" kern="1200" dirty="0">
                <a:solidFill>
                  <a:schemeClr val="tx1"/>
                </a:solidFill>
                <a:latin typeface="+mj-lt"/>
                <a:ea typeface="+mj-ea"/>
                <a:cs typeface="+mj-cs"/>
              </a:rPr>
              <a:t>Dr. Miller asserts that spirituality involved three important </a:t>
            </a:r>
            <a:r>
              <a:rPr lang="en-US" kern="1200" dirty="0" err="1">
                <a:solidFill>
                  <a:schemeClr val="tx1"/>
                </a:solidFill>
                <a:latin typeface="+mj-lt"/>
                <a:ea typeface="+mj-ea"/>
                <a:cs typeface="+mj-cs"/>
              </a:rPr>
              <a:t>awarenesses</a:t>
            </a:r>
            <a:r>
              <a:rPr lang="en-US" kern="1200" dirty="0">
                <a:solidFill>
                  <a:schemeClr val="tx1"/>
                </a:solidFill>
                <a:latin typeface="+mj-lt"/>
                <a:ea typeface="+mj-ea"/>
                <a:cs typeface="+mj-cs"/>
              </a:rPr>
              <a:t>. </a:t>
            </a:r>
          </a:p>
        </p:txBody>
      </p:sp>
    </p:spTree>
    <p:extLst>
      <p:ext uri="{BB962C8B-B14F-4D97-AF65-F5344CB8AC3E}">
        <p14:creationId xmlns:p14="http://schemas.microsoft.com/office/powerpoint/2010/main" val="285832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30A2A1-BEC4-8A0D-3437-385F790ACF26}"/>
              </a:ext>
            </a:extLst>
          </p:cNvPr>
          <p:cNvSpPr>
            <a:spLocks noGrp="1"/>
          </p:cNvSpPr>
          <p:nvPr>
            <p:ph type="title"/>
          </p:nvPr>
        </p:nvSpPr>
        <p:spPr>
          <a:xfrm>
            <a:off x="556532" y="643467"/>
            <a:ext cx="11210925" cy="744836"/>
          </a:xfrm>
        </p:spPr>
        <p:txBody>
          <a:bodyPr>
            <a:normAutofit/>
          </a:bodyPr>
          <a:lstStyle/>
          <a:p>
            <a:pPr algn="ctr"/>
            <a:r>
              <a:rPr lang="en-US" sz="3200" dirty="0">
                <a:solidFill>
                  <a:schemeClr val="bg1"/>
                </a:solidFill>
              </a:rPr>
              <a:t>#2: I am part of the deep family of creation.</a:t>
            </a:r>
          </a:p>
        </p:txBody>
      </p:sp>
      <p:pic>
        <p:nvPicPr>
          <p:cNvPr id="3" name="Picture 2">
            <a:extLst>
              <a:ext uri="{FF2B5EF4-FFF2-40B4-BE49-F238E27FC236}">
                <a16:creationId xmlns:a16="http://schemas.microsoft.com/office/drawing/2014/main" id="{198EA21F-F00C-CF0F-FC73-40A30846E729}"/>
              </a:ext>
            </a:extLst>
          </p:cNvPr>
          <p:cNvPicPr>
            <a:picLocks noChangeAspect="1"/>
          </p:cNvPicPr>
          <p:nvPr/>
        </p:nvPicPr>
        <p:blipFill rotWithShape="1">
          <a:blip r:embed="rId2"/>
          <a:srcRect l="9834" t="1919" r="10999" b="10850"/>
          <a:stretch/>
        </p:blipFill>
        <p:spPr>
          <a:xfrm>
            <a:off x="1512455" y="1787961"/>
            <a:ext cx="8907401" cy="4539306"/>
          </a:xfrm>
          <a:prstGeom prst="rect">
            <a:avLst/>
          </a:prstGeom>
        </p:spPr>
      </p:pic>
    </p:spTree>
    <p:extLst>
      <p:ext uri="{BB962C8B-B14F-4D97-AF65-F5344CB8AC3E}">
        <p14:creationId xmlns:p14="http://schemas.microsoft.com/office/powerpoint/2010/main" val="27986789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3FBF67-CF7E-EE09-A0F3-B5D67922065E}"/>
              </a:ext>
            </a:extLst>
          </p:cNvPr>
          <p:cNvSpPr>
            <a:spLocks noGrp="1"/>
          </p:cNvSpPr>
          <p:nvPr>
            <p:ph type="title"/>
          </p:nvPr>
        </p:nvSpPr>
        <p:spPr>
          <a:xfrm>
            <a:off x="556532" y="643467"/>
            <a:ext cx="11210925" cy="744836"/>
          </a:xfrm>
        </p:spPr>
        <p:txBody>
          <a:bodyPr>
            <a:normAutofit/>
          </a:bodyPr>
          <a:lstStyle/>
          <a:p>
            <a:pPr algn="ctr"/>
            <a:r>
              <a:rPr lang="en-US" sz="3200" dirty="0">
                <a:solidFill>
                  <a:schemeClr val="bg1"/>
                </a:solidFill>
              </a:rPr>
              <a:t>#3: I am guided by a loving presence.</a:t>
            </a:r>
          </a:p>
        </p:txBody>
      </p:sp>
      <p:pic>
        <p:nvPicPr>
          <p:cNvPr id="3" name="Picture 2">
            <a:extLst>
              <a:ext uri="{FF2B5EF4-FFF2-40B4-BE49-F238E27FC236}">
                <a16:creationId xmlns:a16="http://schemas.microsoft.com/office/drawing/2014/main" id="{B8B2CB77-8D55-359E-433D-5B3CBC9F4A89}"/>
              </a:ext>
            </a:extLst>
          </p:cNvPr>
          <p:cNvPicPr>
            <a:picLocks noChangeAspect="1"/>
          </p:cNvPicPr>
          <p:nvPr/>
        </p:nvPicPr>
        <p:blipFill rotWithShape="1">
          <a:blip r:embed="rId2"/>
          <a:srcRect l="11445" t="3449" r="11306" b="10508"/>
          <a:stretch/>
        </p:blipFill>
        <p:spPr>
          <a:xfrm>
            <a:off x="2058445" y="1970647"/>
            <a:ext cx="8513855" cy="4385914"/>
          </a:xfrm>
          <a:prstGeom prst="rect">
            <a:avLst/>
          </a:prstGeom>
        </p:spPr>
      </p:pic>
    </p:spTree>
    <p:extLst>
      <p:ext uri="{BB962C8B-B14F-4D97-AF65-F5344CB8AC3E}">
        <p14:creationId xmlns:p14="http://schemas.microsoft.com/office/powerpoint/2010/main" val="25371342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0D5371-BC72-0701-844C-78B39BD1840A}"/>
              </a:ext>
            </a:extLst>
          </p:cNvPr>
          <p:cNvSpPr>
            <a:spLocks noGrp="1"/>
          </p:cNvSpPr>
          <p:nvPr>
            <p:ph type="title"/>
          </p:nvPr>
        </p:nvSpPr>
        <p:spPr>
          <a:xfrm>
            <a:off x="556532" y="643467"/>
            <a:ext cx="11210925" cy="744836"/>
          </a:xfrm>
        </p:spPr>
        <p:txBody>
          <a:bodyPr>
            <a:normAutofit/>
          </a:bodyPr>
          <a:lstStyle/>
          <a:p>
            <a:pPr algn="ctr"/>
            <a:r>
              <a:rPr lang="en-US" sz="3200" dirty="0">
                <a:solidFill>
                  <a:schemeClr val="bg1"/>
                </a:solidFill>
              </a:rPr>
              <a:t>Purpose of awareness. </a:t>
            </a:r>
          </a:p>
        </p:txBody>
      </p:sp>
      <p:pic>
        <p:nvPicPr>
          <p:cNvPr id="3" name="Picture 2">
            <a:extLst>
              <a:ext uri="{FF2B5EF4-FFF2-40B4-BE49-F238E27FC236}">
                <a16:creationId xmlns:a16="http://schemas.microsoft.com/office/drawing/2014/main" id="{D68AB48B-1B82-EF7C-9328-24D7766BB2BA}"/>
              </a:ext>
            </a:extLst>
          </p:cNvPr>
          <p:cNvPicPr>
            <a:picLocks noChangeAspect="1"/>
          </p:cNvPicPr>
          <p:nvPr/>
        </p:nvPicPr>
        <p:blipFill rotWithShape="1">
          <a:blip r:embed="rId2"/>
          <a:srcRect l="19623" t="17380" r="19657" b="14379"/>
          <a:stretch/>
        </p:blipFill>
        <p:spPr>
          <a:xfrm>
            <a:off x="1869075" y="1675227"/>
            <a:ext cx="8453850" cy="4394199"/>
          </a:xfrm>
          <a:prstGeom prst="rect">
            <a:avLst/>
          </a:prstGeom>
        </p:spPr>
      </p:pic>
    </p:spTree>
    <p:extLst>
      <p:ext uri="{BB962C8B-B14F-4D97-AF65-F5344CB8AC3E}">
        <p14:creationId xmlns:p14="http://schemas.microsoft.com/office/powerpoint/2010/main" val="26935011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0EFC2E-20E0-4681-73AD-C6AD19D04346}"/>
              </a:ext>
            </a:extLst>
          </p:cNvPr>
          <p:cNvSpPr>
            <a:spLocks noGrp="1"/>
          </p:cNvSpPr>
          <p:nvPr>
            <p:ph type="title"/>
          </p:nvPr>
        </p:nvSpPr>
        <p:spPr>
          <a:xfrm>
            <a:off x="556532" y="643467"/>
            <a:ext cx="11210925" cy="744836"/>
          </a:xfrm>
        </p:spPr>
        <p:txBody>
          <a:bodyPr>
            <a:normAutofit/>
          </a:bodyPr>
          <a:lstStyle/>
          <a:p>
            <a:pPr algn="ctr"/>
            <a:r>
              <a:rPr lang="en-US" sz="3200" dirty="0">
                <a:solidFill>
                  <a:schemeClr val="bg1"/>
                </a:solidFill>
              </a:rPr>
              <a:t>Spiritual awareness opens us toward good things.</a:t>
            </a:r>
          </a:p>
        </p:txBody>
      </p:sp>
      <p:pic>
        <p:nvPicPr>
          <p:cNvPr id="3" name="Picture 2">
            <a:extLst>
              <a:ext uri="{FF2B5EF4-FFF2-40B4-BE49-F238E27FC236}">
                <a16:creationId xmlns:a16="http://schemas.microsoft.com/office/drawing/2014/main" id="{EA61DCEC-804B-6DFE-54B4-46C5E383E181}"/>
              </a:ext>
            </a:extLst>
          </p:cNvPr>
          <p:cNvPicPr>
            <a:picLocks noChangeAspect="1"/>
          </p:cNvPicPr>
          <p:nvPr/>
        </p:nvPicPr>
        <p:blipFill rotWithShape="1">
          <a:blip r:embed="rId2"/>
          <a:srcRect l="13750" t="12267" r="14418" b="16158"/>
          <a:stretch/>
        </p:blipFill>
        <p:spPr>
          <a:xfrm>
            <a:off x="1328458" y="1675227"/>
            <a:ext cx="9535084" cy="4394199"/>
          </a:xfrm>
          <a:prstGeom prst="rect">
            <a:avLst/>
          </a:prstGeom>
        </p:spPr>
      </p:pic>
    </p:spTree>
    <p:extLst>
      <p:ext uri="{BB962C8B-B14F-4D97-AF65-F5344CB8AC3E}">
        <p14:creationId xmlns:p14="http://schemas.microsoft.com/office/powerpoint/2010/main" val="2624440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6417AA-7339-5224-C6B5-31B4B6098A17}"/>
              </a:ext>
            </a:extLst>
          </p:cNvPr>
          <p:cNvPicPr>
            <a:picLocks noChangeAspect="1"/>
          </p:cNvPicPr>
          <p:nvPr/>
        </p:nvPicPr>
        <p:blipFill rotWithShape="1">
          <a:blip r:embed="rId2"/>
          <a:srcRect l="35073" t="19379" r="46169" b="23007"/>
          <a:stretch/>
        </p:blipFill>
        <p:spPr>
          <a:xfrm>
            <a:off x="212652" y="882502"/>
            <a:ext cx="3413052" cy="4848447"/>
          </a:xfrm>
          <a:prstGeom prst="rect">
            <a:avLst/>
          </a:prstGeom>
        </p:spPr>
      </p:pic>
      <p:sp>
        <p:nvSpPr>
          <p:cNvPr id="8" name="Rectangle 7">
            <a:extLst>
              <a:ext uri="{FF2B5EF4-FFF2-40B4-BE49-F238E27FC236}">
                <a16:creationId xmlns:a16="http://schemas.microsoft.com/office/drawing/2014/main" id="{02D44074-0B69-4F0C-A7B3-5645CE40D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rgbClr val="5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C65701-0D18-AF2B-5542-85C02EE5300D}"/>
              </a:ext>
            </a:extLst>
          </p:cNvPr>
          <p:cNvSpPr>
            <a:spLocks noGrp="1"/>
          </p:cNvSpPr>
          <p:nvPr>
            <p:ph type="title"/>
          </p:nvPr>
        </p:nvSpPr>
        <p:spPr>
          <a:xfrm>
            <a:off x="8153399" y="640081"/>
            <a:ext cx="3395133" cy="5574452"/>
          </a:xfrm>
        </p:spPr>
        <p:txBody>
          <a:bodyPr>
            <a:normAutofit/>
          </a:bodyPr>
          <a:lstStyle/>
          <a:p>
            <a:pPr>
              <a:tabLst>
                <a:tab pos="2168525" algn="l"/>
              </a:tabLst>
            </a:pPr>
            <a:r>
              <a:rPr lang="en-US">
                <a:solidFill>
                  <a:srgbClr val="FFFFFF"/>
                </a:solidFill>
              </a:rPr>
              <a:t>Spirituality and patient care per Dr. Harold Koenig.</a:t>
            </a:r>
          </a:p>
        </p:txBody>
      </p:sp>
      <p:pic>
        <p:nvPicPr>
          <p:cNvPr id="4" name="Picture 3">
            <a:extLst>
              <a:ext uri="{FF2B5EF4-FFF2-40B4-BE49-F238E27FC236}">
                <a16:creationId xmlns:a16="http://schemas.microsoft.com/office/drawing/2014/main" id="{7109879F-BB4D-CA1A-5685-BF0A8BE5C01C}"/>
              </a:ext>
            </a:extLst>
          </p:cNvPr>
          <p:cNvPicPr>
            <a:picLocks noChangeAspect="1"/>
          </p:cNvPicPr>
          <p:nvPr/>
        </p:nvPicPr>
        <p:blipFill rotWithShape="1">
          <a:blip r:embed="rId3"/>
          <a:srcRect l="33581" t="19474" r="45338" b="18971"/>
          <a:stretch/>
        </p:blipFill>
        <p:spPr>
          <a:xfrm>
            <a:off x="3854777" y="882501"/>
            <a:ext cx="3450806" cy="4848447"/>
          </a:xfrm>
          <a:prstGeom prst="rect">
            <a:avLst/>
          </a:prstGeom>
        </p:spPr>
      </p:pic>
    </p:spTree>
    <p:extLst>
      <p:ext uri="{BB962C8B-B14F-4D97-AF65-F5344CB8AC3E}">
        <p14:creationId xmlns:p14="http://schemas.microsoft.com/office/powerpoint/2010/main" val="41436527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7DF9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8A15E-AE44-7C9D-A226-217185265073}"/>
              </a:ext>
            </a:extLst>
          </p:cNvPr>
          <p:cNvSpPr>
            <a:spLocks noGrp="1"/>
          </p:cNvSpPr>
          <p:nvPr>
            <p:ph type="title"/>
          </p:nvPr>
        </p:nvSpPr>
        <p:spPr>
          <a:xfrm>
            <a:off x="827567" y="354492"/>
            <a:ext cx="10708758" cy="1325563"/>
          </a:xfrm>
        </p:spPr>
        <p:txBody>
          <a:bodyPr/>
          <a:lstStyle/>
          <a:p>
            <a:pPr algn="ctr"/>
            <a:r>
              <a:rPr lang="en-US" dirty="0"/>
              <a:t>Research out of Duke University and Harvard Medical School on Spirituality and Health</a:t>
            </a:r>
          </a:p>
        </p:txBody>
      </p:sp>
      <p:pic>
        <p:nvPicPr>
          <p:cNvPr id="4" name="Picture 3">
            <a:extLst>
              <a:ext uri="{FF2B5EF4-FFF2-40B4-BE49-F238E27FC236}">
                <a16:creationId xmlns:a16="http://schemas.microsoft.com/office/drawing/2014/main" id="{7AAEC305-64AA-5C83-EBC3-CA9E87361B07}"/>
              </a:ext>
            </a:extLst>
          </p:cNvPr>
          <p:cNvPicPr>
            <a:picLocks noChangeAspect="1"/>
          </p:cNvPicPr>
          <p:nvPr/>
        </p:nvPicPr>
        <p:blipFill rotWithShape="1">
          <a:blip r:embed="rId2"/>
          <a:srcRect l="25330" t="19152" r="36038" b="17860"/>
          <a:stretch/>
        </p:blipFill>
        <p:spPr>
          <a:xfrm>
            <a:off x="344673" y="2181525"/>
            <a:ext cx="5343746" cy="4027078"/>
          </a:xfrm>
          <a:prstGeom prst="rect">
            <a:avLst/>
          </a:prstGeom>
        </p:spPr>
      </p:pic>
      <p:pic>
        <p:nvPicPr>
          <p:cNvPr id="5" name="Picture 4">
            <a:extLst>
              <a:ext uri="{FF2B5EF4-FFF2-40B4-BE49-F238E27FC236}">
                <a16:creationId xmlns:a16="http://schemas.microsoft.com/office/drawing/2014/main" id="{C4717C8A-7138-825F-F552-FDFB4B315295}"/>
              </a:ext>
            </a:extLst>
          </p:cNvPr>
          <p:cNvPicPr>
            <a:picLocks noChangeAspect="1"/>
          </p:cNvPicPr>
          <p:nvPr/>
        </p:nvPicPr>
        <p:blipFill rotWithShape="1">
          <a:blip r:embed="rId3"/>
          <a:srcRect l="15174" t="19350" r="36861" b="10472"/>
          <a:stretch/>
        </p:blipFill>
        <p:spPr>
          <a:xfrm>
            <a:off x="6096000" y="2181525"/>
            <a:ext cx="5912479" cy="3998365"/>
          </a:xfrm>
          <a:prstGeom prst="rect">
            <a:avLst/>
          </a:prstGeom>
        </p:spPr>
      </p:pic>
    </p:spTree>
    <p:extLst>
      <p:ext uri="{BB962C8B-B14F-4D97-AF65-F5344CB8AC3E}">
        <p14:creationId xmlns:p14="http://schemas.microsoft.com/office/powerpoint/2010/main" val="13349703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2D40D-8D8C-7FDD-EE68-F0037765C9D5}"/>
              </a:ext>
            </a:extLst>
          </p:cNvPr>
          <p:cNvSpPr>
            <a:spLocks noGrp="1"/>
          </p:cNvSpPr>
          <p:nvPr>
            <p:ph type="title"/>
          </p:nvPr>
        </p:nvSpPr>
        <p:spPr>
          <a:xfrm>
            <a:off x="216194" y="460818"/>
            <a:ext cx="12050234" cy="1325563"/>
          </a:xfrm>
        </p:spPr>
        <p:txBody>
          <a:bodyPr>
            <a:normAutofit/>
          </a:bodyPr>
          <a:lstStyle/>
          <a:p>
            <a:pPr algn="ctr"/>
            <a:r>
              <a:rPr lang="en-US" sz="3200" dirty="0"/>
              <a:t>Although spirituality is common in the US, psychiatrists as compared to other physicians, have far more negative attitudes toward it.</a:t>
            </a:r>
          </a:p>
        </p:txBody>
      </p:sp>
      <p:pic>
        <p:nvPicPr>
          <p:cNvPr id="3" name="Picture 2">
            <a:extLst>
              <a:ext uri="{FF2B5EF4-FFF2-40B4-BE49-F238E27FC236}">
                <a16:creationId xmlns:a16="http://schemas.microsoft.com/office/drawing/2014/main" id="{BE058EB0-15F3-1968-E918-EB14F2F74D3C}"/>
              </a:ext>
            </a:extLst>
          </p:cNvPr>
          <p:cNvPicPr>
            <a:picLocks noChangeAspect="1"/>
          </p:cNvPicPr>
          <p:nvPr/>
        </p:nvPicPr>
        <p:blipFill rotWithShape="1">
          <a:blip r:embed="rId2"/>
          <a:srcRect l="15087" t="22137" r="37645" b="13901"/>
          <a:stretch/>
        </p:blipFill>
        <p:spPr>
          <a:xfrm>
            <a:off x="141766" y="2690037"/>
            <a:ext cx="5762847" cy="3604437"/>
          </a:xfrm>
          <a:prstGeom prst="rect">
            <a:avLst/>
          </a:prstGeom>
        </p:spPr>
      </p:pic>
      <p:pic>
        <p:nvPicPr>
          <p:cNvPr id="4" name="Picture 3">
            <a:extLst>
              <a:ext uri="{FF2B5EF4-FFF2-40B4-BE49-F238E27FC236}">
                <a16:creationId xmlns:a16="http://schemas.microsoft.com/office/drawing/2014/main" id="{E683C89A-C481-B606-0269-CCDE1C7AA125}"/>
              </a:ext>
            </a:extLst>
          </p:cNvPr>
          <p:cNvPicPr>
            <a:picLocks noChangeAspect="1"/>
          </p:cNvPicPr>
          <p:nvPr/>
        </p:nvPicPr>
        <p:blipFill rotWithShape="1">
          <a:blip r:embed="rId3"/>
          <a:srcRect l="15174" t="11415" r="35988" b="9528"/>
          <a:stretch/>
        </p:blipFill>
        <p:spPr>
          <a:xfrm>
            <a:off x="6096000" y="2179673"/>
            <a:ext cx="5954234" cy="4455043"/>
          </a:xfrm>
          <a:prstGeom prst="rect">
            <a:avLst/>
          </a:prstGeom>
        </p:spPr>
      </p:pic>
    </p:spTree>
    <p:extLst>
      <p:ext uri="{BB962C8B-B14F-4D97-AF65-F5344CB8AC3E}">
        <p14:creationId xmlns:p14="http://schemas.microsoft.com/office/powerpoint/2010/main" val="18101985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44694-1A3A-59F7-3951-299983CF472C}"/>
              </a:ext>
            </a:extLst>
          </p:cNvPr>
          <p:cNvSpPr>
            <a:spLocks noGrp="1"/>
          </p:cNvSpPr>
          <p:nvPr>
            <p:ph type="title"/>
          </p:nvPr>
        </p:nvSpPr>
        <p:spPr>
          <a:xfrm>
            <a:off x="838200" y="365126"/>
            <a:ext cx="10515600" cy="793824"/>
          </a:xfrm>
        </p:spPr>
        <p:txBody>
          <a:bodyPr>
            <a:normAutofit fontScale="90000"/>
          </a:bodyPr>
          <a:lstStyle/>
          <a:p>
            <a:pPr algn="ctr"/>
            <a:r>
              <a:rPr lang="en-US" sz="3600" dirty="0"/>
              <a:t>Longitudinal drug trial have failed to largely failed to help Alzheimer Disease (AD) patients.</a:t>
            </a:r>
          </a:p>
        </p:txBody>
      </p:sp>
      <p:pic>
        <p:nvPicPr>
          <p:cNvPr id="3" name="Picture 2">
            <a:extLst>
              <a:ext uri="{FF2B5EF4-FFF2-40B4-BE49-F238E27FC236}">
                <a16:creationId xmlns:a16="http://schemas.microsoft.com/office/drawing/2014/main" id="{E81B9A74-3360-4111-D244-C70D2F35DB1F}"/>
              </a:ext>
            </a:extLst>
          </p:cNvPr>
          <p:cNvPicPr>
            <a:picLocks noChangeAspect="1"/>
          </p:cNvPicPr>
          <p:nvPr/>
        </p:nvPicPr>
        <p:blipFill rotWithShape="1">
          <a:blip r:embed="rId2"/>
          <a:srcRect l="33670" t="33802" r="31862" b="12800"/>
          <a:stretch/>
        </p:blipFill>
        <p:spPr>
          <a:xfrm>
            <a:off x="2534585" y="1392575"/>
            <a:ext cx="7122830" cy="5100299"/>
          </a:xfrm>
          <a:prstGeom prst="rect">
            <a:avLst/>
          </a:prstGeom>
        </p:spPr>
      </p:pic>
    </p:spTree>
    <p:extLst>
      <p:ext uri="{BB962C8B-B14F-4D97-AF65-F5344CB8AC3E}">
        <p14:creationId xmlns:p14="http://schemas.microsoft.com/office/powerpoint/2010/main" val="2427997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824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001457-39BA-1087-FF61-6CD44EF42FCC}"/>
              </a:ext>
            </a:extLst>
          </p:cNvPr>
          <p:cNvSpPr>
            <a:spLocks noGrp="1"/>
          </p:cNvSpPr>
          <p:nvPr>
            <p:ph type="title"/>
          </p:nvPr>
        </p:nvSpPr>
        <p:spPr>
          <a:xfrm>
            <a:off x="350874" y="640080"/>
            <a:ext cx="4805917" cy="5984004"/>
          </a:xfrm>
        </p:spPr>
        <p:txBody>
          <a:bodyPr vert="horz" lIns="91440" tIns="45720" rIns="91440" bIns="45720" rtlCol="0">
            <a:normAutofit/>
          </a:bodyPr>
          <a:lstStyle/>
          <a:p>
            <a:pPr algn="ctr"/>
            <a:r>
              <a:rPr lang="en-US" sz="4000" b="0" i="0" dirty="0">
                <a:solidFill>
                  <a:srgbClr val="FFFFFF"/>
                </a:solidFill>
                <a:effectLst/>
                <a:latin typeface="Google Sans"/>
              </a:rPr>
              <a:t>Dr. Miller’s Faith</a:t>
            </a:r>
            <a:br>
              <a:rPr lang="en-US" sz="2800" b="0" i="0" dirty="0">
                <a:solidFill>
                  <a:srgbClr val="FFFFFF"/>
                </a:solidFill>
                <a:effectLst/>
                <a:latin typeface="Google Sans"/>
              </a:rPr>
            </a:br>
            <a:br>
              <a:rPr lang="en-US" sz="2800" b="0" i="0" dirty="0">
                <a:solidFill>
                  <a:srgbClr val="FFFFFF"/>
                </a:solidFill>
                <a:effectLst/>
                <a:latin typeface="Google Sans"/>
              </a:rPr>
            </a:br>
            <a:r>
              <a:rPr lang="en-US" sz="2800" b="0" i="0" dirty="0">
                <a:solidFill>
                  <a:srgbClr val="FFFFFF"/>
                </a:solidFill>
                <a:effectLst/>
                <a:latin typeface="Google Sans"/>
              </a:rPr>
              <a:t>The patient walked out of the room with his shoulders slumped and Lisa, who is Jewish, saw an opportunity. This interview has been edited for length and clarity. Lisa Miller: I approached the unit chief and said, "I'm certainly not a rabbi, but I've been to two-and-a-half decades of Yom Kippur services.</a:t>
            </a:r>
            <a:br>
              <a:rPr lang="en-US" sz="2800" b="0" i="0" dirty="0">
                <a:solidFill>
                  <a:srgbClr val="FFFFFF"/>
                </a:solidFill>
                <a:effectLst/>
                <a:latin typeface="Roboto" panose="02000000000000000000" pitchFamily="2" charset="0"/>
              </a:rPr>
            </a:br>
            <a:endParaRPr lang="en-US" sz="2800" kern="1200" dirty="0">
              <a:solidFill>
                <a:srgbClr val="FFFFFF"/>
              </a:solidFill>
              <a:latin typeface="+mj-lt"/>
              <a:ea typeface="+mj-ea"/>
              <a:cs typeface="+mj-cs"/>
            </a:endParaRPr>
          </a:p>
        </p:txBody>
      </p:sp>
      <p:pic>
        <p:nvPicPr>
          <p:cNvPr id="6" name="Picture 5">
            <a:extLst>
              <a:ext uri="{FF2B5EF4-FFF2-40B4-BE49-F238E27FC236}">
                <a16:creationId xmlns:a16="http://schemas.microsoft.com/office/drawing/2014/main" id="{7624334B-44B3-122E-1793-D3E5CDF1A368}"/>
              </a:ext>
            </a:extLst>
          </p:cNvPr>
          <p:cNvPicPr>
            <a:picLocks noChangeAspect="1"/>
          </p:cNvPicPr>
          <p:nvPr/>
        </p:nvPicPr>
        <p:blipFill>
          <a:blip r:embed="rId2"/>
          <a:stretch>
            <a:fillRect/>
          </a:stretch>
        </p:blipFill>
        <p:spPr>
          <a:xfrm>
            <a:off x="5976436" y="1648047"/>
            <a:ext cx="5738523" cy="4045657"/>
          </a:xfrm>
          <a:prstGeom prst="rect">
            <a:avLst/>
          </a:prstGeom>
        </p:spPr>
      </p:pic>
    </p:spTree>
    <p:extLst>
      <p:ext uri="{BB962C8B-B14F-4D97-AF65-F5344CB8AC3E}">
        <p14:creationId xmlns:p14="http://schemas.microsoft.com/office/powerpoint/2010/main" val="2301781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3FDDF7-D4B0-97E5-9FA6-0F8C72AE3755}"/>
              </a:ext>
            </a:extLst>
          </p:cNvPr>
          <p:cNvSpPr>
            <a:spLocks noGrp="1"/>
          </p:cNvSpPr>
          <p:nvPr>
            <p:ph type="title"/>
          </p:nvPr>
        </p:nvSpPr>
        <p:spPr>
          <a:xfrm>
            <a:off x="531629" y="329609"/>
            <a:ext cx="6074624" cy="659219"/>
          </a:xfrm>
        </p:spPr>
        <p:txBody>
          <a:bodyPr vert="horz" lIns="91440" tIns="45720" rIns="91440" bIns="45720" rtlCol="0" anchor="b">
            <a:normAutofit fontScale="90000"/>
          </a:bodyPr>
          <a:lstStyle/>
          <a:p>
            <a:r>
              <a:rPr lang="en-US" sz="4400" dirty="0"/>
              <a:t>Who is Lisa Miller, Ph.D.?</a:t>
            </a:r>
          </a:p>
        </p:txBody>
      </p:sp>
      <p:sp>
        <p:nvSpPr>
          <p:cNvPr id="3" name="Text Placeholder 2">
            <a:extLst>
              <a:ext uri="{FF2B5EF4-FFF2-40B4-BE49-F238E27FC236}">
                <a16:creationId xmlns:a16="http://schemas.microsoft.com/office/drawing/2014/main" id="{A78716CA-C650-7251-377B-68C25F8861C8}"/>
              </a:ext>
            </a:extLst>
          </p:cNvPr>
          <p:cNvSpPr>
            <a:spLocks noGrp="1"/>
          </p:cNvSpPr>
          <p:nvPr>
            <p:ph type="body" idx="1"/>
          </p:nvPr>
        </p:nvSpPr>
        <p:spPr>
          <a:xfrm>
            <a:off x="343676" y="1421176"/>
            <a:ext cx="6074625" cy="5436814"/>
          </a:xfrm>
        </p:spPr>
        <p:txBody>
          <a:bodyPr vert="horz" lIns="91440" tIns="45720" rIns="91440" bIns="45720" rtlCol="0">
            <a:noAutofit/>
          </a:bodyPr>
          <a:lstStyle/>
          <a:p>
            <a:r>
              <a:rPr lang="en-US" sz="2000" i="0" dirty="0">
                <a:solidFill>
                  <a:schemeClr val="tx1"/>
                </a:solidFill>
                <a:effectLst/>
              </a:rPr>
              <a:t>Lisa Jane Miller </a:t>
            </a:r>
            <a:r>
              <a:rPr lang="en-US" sz="2000" b="0" i="0" dirty="0">
                <a:solidFill>
                  <a:schemeClr val="tx1"/>
                </a:solidFill>
                <a:effectLst/>
              </a:rPr>
              <a:t>is an American professor, researcher and clinical psychologist, best known as a research scholar on </a:t>
            </a:r>
            <a:r>
              <a:rPr lang="en-US" sz="2000" b="0" i="0" strike="noStrike" dirty="0">
                <a:solidFill>
                  <a:schemeClr val="tx1"/>
                </a:solidFill>
                <a:effectLst/>
                <a:hlinkClick r:id="rId2" tooltip="Spirituality">
                  <a:extLst>
                    <a:ext uri="{A12FA001-AC4F-418D-AE19-62706E023703}">
                      <ahyp:hlinkClr xmlns:ahyp="http://schemas.microsoft.com/office/drawing/2018/hyperlinkcolor" val="tx"/>
                    </a:ext>
                  </a:extLst>
                </a:hlinkClick>
              </a:rPr>
              <a:t>spirituality</a:t>
            </a:r>
            <a:r>
              <a:rPr lang="en-US" sz="2000" b="0" i="0" dirty="0">
                <a:solidFill>
                  <a:schemeClr val="tx1"/>
                </a:solidFill>
                <a:effectLst/>
              </a:rPr>
              <a:t> in psychology.</a:t>
            </a:r>
            <a:r>
              <a:rPr lang="en-US" sz="2000" baseline="30000" dirty="0">
                <a:solidFill>
                  <a:schemeClr val="tx1"/>
                </a:solidFill>
              </a:rPr>
              <a:t>[</a:t>
            </a:r>
            <a:r>
              <a:rPr lang="en-US" sz="2000" b="0" i="0" dirty="0">
                <a:solidFill>
                  <a:schemeClr val="tx1"/>
                </a:solidFill>
                <a:effectLst/>
              </a:rPr>
              <a:t>Miller is a tenured Full Professor at Columbia University, Teachers College in the Clinical Psychology Program and Founder of the Spirituality Mind Body Institute.</a:t>
            </a:r>
            <a:r>
              <a:rPr lang="en-US" sz="2000" b="0" i="0" baseline="30000" dirty="0">
                <a:solidFill>
                  <a:schemeClr val="tx1"/>
                </a:solidFill>
                <a:effectLst/>
              </a:rPr>
              <a:t> </a:t>
            </a:r>
            <a:r>
              <a:rPr lang="en-US" sz="2000" b="0" i="0" dirty="0">
                <a:solidFill>
                  <a:schemeClr val="tx1"/>
                </a:solidFill>
                <a:effectLst/>
              </a:rPr>
              <a:t>Miller's published science on spirituality in renewal from addiction, depression and struggle has been reported in articles focusing on her research in the </a:t>
            </a:r>
            <a:r>
              <a:rPr lang="en-US" sz="2000" b="0" i="1" dirty="0">
                <a:solidFill>
                  <a:schemeClr val="tx1"/>
                </a:solidFill>
                <a:effectLst/>
              </a:rPr>
              <a:t>New York Times</a:t>
            </a:r>
            <a:r>
              <a:rPr lang="en-US" sz="2000" b="0" i="0" dirty="0">
                <a:solidFill>
                  <a:schemeClr val="tx1"/>
                </a:solidFill>
                <a:effectLst/>
              </a:rPr>
              <a:t> and the </a:t>
            </a:r>
            <a:r>
              <a:rPr lang="en-US" sz="2000" b="0" i="1" dirty="0">
                <a:solidFill>
                  <a:schemeClr val="tx1"/>
                </a:solidFill>
                <a:effectLst/>
              </a:rPr>
              <a:t>Wall Street Journal</a:t>
            </a:r>
            <a:r>
              <a:rPr lang="en-US" sz="2000" b="0" i="0" dirty="0">
                <a:solidFill>
                  <a:schemeClr val="tx1"/>
                </a:solidFill>
                <a:effectLst/>
              </a:rPr>
              <a:t>, as well as in television interviews and podcasts.</a:t>
            </a:r>
          </a:p>
          <a:p>
            <a:r>
              <a:rPr lang="en-US" sz="2000" b="0" i="0" dirty="0">
                <a:solidFill>
                  <a:schemeClr val="tx1"/>
                </a:solidFill>
                <a:effectLst/>
              </a:rPr>
              <a:t>Early life and early career:</a:t>
            </a:r>
          </a:p>
          <a:p>
            <a:r>
              <a:rPr lang="en-US" sz="2000" b="0" i="0" dirty="0">
                <a:solidFill>
                  <a:schemeClr val="tx1"/>
                </a:solidFill>
                <a:effectLst/>
              </a:rPr>
              <a:t>Miller obtained a bachelor's degree in Psychology from </a:t>
            </a:r>
            <a:r>
              <a:rPr lang="en-US" sz="2000" b="0" i="0" strike="noStrike" dirty="0">
                <a:solidFill>
                  <a:schemeClr val="tx1"/>
                </a:solidFill>
                <a:effectLst/>
                <a:hlinkClick r:id="rId3" tooltip="Yale University">
                  <a:extLst>
                    <a:ext uri="{A12FA001-AC4F-418D-AE19-62706E023703}">
                      <ahyp:hlinkClr xmlns:ahyp="http://schemas.microsoft.com/office/drawing/2018/hyperlinkcolor" val="tx"/>
                    </a:ext>
                  </a:extLst>
                </a:hlinkClick>
              </a:rPr>
              <a:t>Yale University</a:t>
            </a:r>
            <a:r>
              <a:rPr lang="en-US" sz="2000" b="0" i="0" dirty="0">
                <a:solidFill>
                  <a:schemeClr val="tx1"/>
                </a:solidFill>
                <a:effectLst/>
              </a:rPr>
              <a:t> and a doctorate under </a:t>
            </a:r>
            <a:r>
              <a:rPr lang="en-US" sz="2000" b="0" i="0" strike="noStrike" dirty="0">
                <a:solidFill>
                  <a:schemeClr val="tx1"/>
                </a:solidFill>
                <a:effectLst/>
                <a:hlinkClick r:id="rId4" tooltip="Martin Seligman">
                  <a:extLst>
                    <a:ext uri="{A12FA001-AC4F-418D-AE19-62706E023703}">
                      <ahyp:hlinkClr xmlns:ahyp="http://schemas.microsoft.com/office/drawing/2018/hyperlinkcolor" val="tx"/>
                    </a:ext>
                  </a:extLst>
                </a:hlinkClick>
              </a:rPr>
              <a:t>Martin Seligman</a:t>
            </a:r>
            <a:r>
              <a:rPr lang="en-US" sz="2000" b="0" i="0" dirty="0">
                <a:solidFill>
                  <a:schemeClr val="tx1"/>
                </a:solidFill>
                <a:effectLst/>
              </a:rPr>
              <a:t>, founder of the </a:t>
            </a:r>
            <a:r>
              <a:rPr lang="en-US" sz="2000" b="0" i="0" strike="noStrike" dirty="0">
                <a:solidFill>
                  <a:schemeClr val="tx1"/>
                </a:solidFill>
                <a:effectLst/>
                <a:hlinkClick r:id="rId5" tooltip="Positive psychology">
                  <a:extLst>
                    <a:ext uri="{A12FA001-AC4F-418D-AE19-62706E023703}">
                      <ahyp:hlinkClr xmlns:ahyp="http://schemas.microsoft.com/office/drawing/2018/hyperlinkcolor" val="tx"/>
                    </a:ext>
                  </a:extLst>
                </a:hlinkClick>
              </a:rPr>
              <a:t>positive psychology</a:t>
            </a:r>
            <a:r>
              <a:rPr lang="en-US" sz="2000" b="0" i="0" dirty="0">
                <a:solidFill>
                  <a:schemeClr val="tx1"/>
                </a:solidFill>
                <a:effectLst/>
              </a:rPr>
              <a:t> movement, at the </a:t>
            </a:r>
            <a:r>
              <a:rPr lang="en-US" sz="2000" b="0" i="0" strike="noStrike" dirty="0">
                <a:solidFill>
                  <a:schemeClr val="tx1"/>
                </a:solidFill>
                <a:effectLst/>
                <a:hlinkClick r:id="rId6" tooltip="University of Pennsylvania">
                  <a:extLst>
                    <a:ext uri="{A12FA001-AC4F-418D-AE19-62706E023703}">
                      <ahyp:hlinkClr xmlns:ahyp="http://schemas.microsoft.com/office/drawing/2018/hyperlinkcolor" val="tx"/>
                    </a:ext>
                  </a:extLst>
                </a:hlinkClick>
              </a:rPr>
              <a:t>University of Pennsylvania</a:t>
            </a:r>
            <a:r>
              <a:rPr lang="en-US" sz="2000" b="0" i="0" dirty="0">
                <a:solidFill>
                  <a:schemeClr val="tx1"/>
                </a:solidFill>
                <a:effectLst/>
              </a:rPr>
              <a:t>.</a:t>
            </a:r>
          </a:p>
          <a:p>
            <a:r>
              <a:rPr lang="en-US" sz="2000" dirty="0">
                <a:solidFill>
                  <a:schemeClr val="tx1"/>
                </a:solidFill>
              </a:rPr>
              <a:t>- Wikipedia</a:t>
            </a:r>
          </a:p>
        </p:txBody>
      </p:sp>
      <p:pic>
        <p:nvPicPr>
          <p:cNvPr id="4" name="Picture 3">
            <a:extLst>
              <a:ext uri="{FF2B5EF4-FFF2-40B4-BE49-F238E27FC236}">
                <a16:creationId xmlns:a16="http://schemas.microsoft.com/office/drawing/2014/main" id="{F9A8AE22-6FE9-C7A2-8443-3F910140A9CD}"/>
              </a:ext>
            </a:extLst>
          </p:cNvPr>
          <p:cNvPicPr>
            <a:picLocks noChangeAspect="1"/>
          </p:cNvPicPr>
          <p:nvPr/>
        </p:nvPicPr>
        <p:blipFill rotWithShape="1">
          <a:blip r:embed="rId7"/>
          <a:srcRect r="2" b="23230"/>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013181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8373A3F-54E0-424E-A84D-3522122109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4CCFCE-4ED5-3749-DB97-C198BB3CD075}"/>
              </a:ext>
            </a:extLst>
          </p:cNvPr>
          <p:cNvSpPr>
            <a:spLocks noGrp="1"/>
          </p:cNvSpPr>
          <p:nvPr>
            <p:ph type="title"/>
          </p:nvPr>
        </p:nvSpPr>
        <p:spPr>
          <a:xfrm>
            <a:off x="4354513" y="841374"/>
            <a:ext cx="3505200" cy="4369603"/>
          </a:xfrm>
        </p:spPr>
        <p:txBody>
          <a:bodyPr vert="horz" lIns="91440" tIns="45720" rIns="91440" bIns="45720" rtlCol="0" anchor="b">
            <a:normAutofit/>
          </a:bodyPr>
          <a:lstStyle/>
          <a:p>
            <a:pPr algn="ctr"/>
            <a:r>
              <a:rPr lang="en-US" sz="5200" dirty="0">
                <a:solidFill>
                  <a:schemeClr val="bg1"/>
                </a:solidFill>
              </a:rPr>
              <a:t>Dr. Miller’s books on Spirituality and Health</a:t>
            </a:r>
          </a:p>
        </p:txBody>
      </p:sp>
      <p:grpSp>
        <p:nvGrpSpPr>
          <p:cNvPr id="11" name="Group 10">
            <a:extLst>
              <a:ext uri="{FF2B5EF4-FFF2-40B4-BE49-F238E27FC236}">
                <a16:creationId xmlns:a16="http://schemas.microsoft.com/office/drawing/2014/main" id="{B7BAEF06-AB74-442C-8C30-B88233FD83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4087640" cy="6858000"/>
            <a:chOff x="1" y="0"/>
            <a:chExt cx="4087640" cy="6858000"/>
          </a:xfrm>
          <a:effectLst>
            <a:outerShdw blurRad="381000" dist="152400" algn="ctr" rotWithShape="0">
              <a:srgbClr val="000000">
                <a:alpha val="10000"/>
              </a:srgbClr>
            </a:outerShdw>
          </a:effectLst>
        </p:grpSpPr>
        <p:grpSp>
          <p:nvGrpSpPr>
            <p:cNvPr id="12" name="Group 11">
              <a:extLst>
                <a:ext uri="{FF2B5EF4-FFF2-40B4-BE49-F238E27FC236}">
                  <a16:creationId xmlns:a16="http://schemas.microsoft.com/office/drawing/2014/main" id="{BDFD9AA5-A6A4-499F-BB09-5CD7F8145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 y="0"/>
              <a:ext cx="3986041" cy="6858000"/>
              <a:chOff x="1" y="0"/>
              <a:chExt cx="3986041" cy="6858000"/>
            </a:xfrm>
          </p:grpSpPr>
          <p:sp>
            <p:nvSpPr>
              <p:cNvPr id="16" name="Freeform: Shape 15">
                <a:extLst>
                  <a:ext uri="{FF2B5EF4-FFF2-40B4-BE49-F238E27FC236}">
                    <a16:creationId xmlns:a16="http://schemas.microsoft.com/office/drawing/2014/main" id="{5F499571-4EEA-4442-B71C-2972335B3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FFC7284-7A71-4F33-AB06-E0D1EB1CAF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C27F758D-B23C-459E-AD21-6621782C726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748588" y="0"/>
              <a:ext cx="1339053" cy="6858000"/>
              <a:chOff x="2748588" y="0"/>
              <a:chExt cx="1339053" cy="6858000"/>
            </a:xfrm>
          </p:grpSpPr>
          <p:sp>
            <p:nvSpPr>
              <p:cNvPr id="14" name="Freeform: Shape 13">
                <a:extLst>
                  <a:ext uri="{FF2B5EF4-FFF2-40B4-BE49-F238E27FC236}">
                    <a16:creationId xmlns:a16="http://schemas.microsoft.com/office/drawing/2014/main" id="{08DD5D69-A882-48D7-ACFB-68E2DC6B04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A2432BD6-3DCC-4397-BD7F-3FE84F321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3" name="Picture 2">
            <a:extLst>
              <a:ext uri="{FF2B5EF4-FFF2-40B4-BE49-F238E27FC236}">
                <a16:creationId xmlns:a16="http://schemas.microsoft.com/office/drawing/2014/main" id="{40427A1D-F418-6E74-57DB-6E2F2736F7C3}"/>
              </a:ext>
            </a:extLst>
          </p:cNvPr>
          <p:cNvPicPr>
            <a:picLocks noChangeAspect="1"/>
          </p:cNvPicPr>
          <p:nvPr/>
        </p:nvPicPr>
        <p:blipFill>
          <a:blip r:embed="rId3"/>
          <a:stretch>
            <a:fillRect/>
          </a:stretch>
        </p:blipFill>
        <p:spPr>
          <a:xfrm>
            <a:off x="460390" y="1524001"/>
            <a:ext cx="2505045" cy="3810000"/>
          </a:xfrm>
          <a:prstGeom prst="rect">
            <a:avLst/>
          </a:prstGeom>
        </p:spPr>
      </p:pic>
      <p:grpSp>
        <p:nvGrpSpPr>
          <p:cNvPr id="19" name="Group 18">
            <a:extLst>
              <a:ext uri="{FF2B5EF4-FFF2-40B4-BE49-F238E27FC236}">
                <a16:creationId xmlns:a16="http://schemas.microsoft.com/office/drawing/2014/main" id="{C9829185-6353-4E3C-B082-AA7F519391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60" y="0"/>
            <a:ext cx="4087640" cy="6858000"/>
            <a:chOff x="1" y="0"/>
            <a:chExt cx="4087640" cy="6858000"/>
          </a:xfrm>
          <a:effectLst>
            <a:outerShdw blurRad="381000" dist="152400" algn="ctr" rotWithShape="0">
              <a:srgbClr val="000000">
                <a:alpha val="10000"/>
              </a:srgbClr>
            </a:outerShdw>
          </a:effectLst>
        </p:grpSpPr>
        <p:grpSp>
          <p:nvGrpSpPr>
            <p:cNvPr id="20" name="Group 19">
              <a:extLst>
                <a:ext uri="{FF2B5EF4-FFF2-40B4-BE49-F238E27FC236}">
                  <a16:creationId xmlns:a16="http://schemas.microsoft.com/office/drawing/2014/main" id="{BB7BB359-8B77-484C-B9CD-6376139A3AB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 y="0"/>
              <a:ext cx="3986041" cy="6858000"/>
              <a:chOff x="1" y="0"/>
              <a:chExt cx="3986041" cy="6858000"/>
            </a:xfrm>
          </p:grpSpPr>
          <p:sp>
            <p:nvSpPr>
              <p:cNvPr id="24" name="Freeform: Shape 23">
                <a:extLst>
                  <a:ext uri="{FF2B5EF4-FFF2-40B4-BE49-F238E27FC236}">
                    <a16:creationId xmlns:a16="http://schemas.microsoft.com/office/drawing/2014/main" id="{AA96BE9D-5B3B-4CA9-8895-33FAA3804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7840E2BF-E954-4173-BF70-2DAE9E19A0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3F125B5A-DFAC-4B6D-B14F-287F8C436AA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748588" y="0"/>
              <a:ext cx="1339053" cy="6858000"/>
              <a:chOff x="2748588" y="0"/>
              <a:chExt cx="1339053" cy="6858000"/>
            </a:xfrm>
          </p:grpSpPr>
          <p:sp>
            <p:nvSpPr>
              <p:cNvPr id="22" name="Freeform: Shape 21">
                <a:extLst>
                  <a:ext uri="{FF2B5EF4-FFF2-40B4-BE49-F238E27FC236}">
                    <a16:creationId xmlns:a16="http://schemas.microsoft.com/office/drawing/2014/main" id="{6AF4804F-69E5-479A-9F45-C0E4631715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3CA5C733-38F9-4D36-A78D-0AB08CCBB5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4" name="Picture 3">
            <a:extLst>
              <a:ext uri="{FF2B5EF4-FFF2-40B4-BE49-F238E27FC236}">
                <a16:creationId xmlns:a16="http://schemas.microsoft.com/office/drawing/2014/main" id="{EEB85730-9557-2E2E-41F9-7EE8AB652B84}"/>
              </a:ext>
            </a:extLst>
          </p:cNvPr>
          <p:cNvPicPr>
            <a:picLocks noChangeAspect="1"/>
          </p:cNvPicPr>
          <p:nvPr/>
        </p:nvPicPr>
        <p:blipFill>
          <a:blip r:embed="rId4"/>
          <a:stretch>
            <a:fillRect/>
          </a:stretch>
        </p:blipFill>
        <p:spPr>
          <a:xfrm>
            <a:off x="9240044" y="1523998"/>
            <a:ext cx="2543174" cy="3810000"/>
          </a:xfrm>
          <a:prstGeom prst="rect">
            <a:avLst/>
          </a:prstGeom>
        </p:spPr>
      </p:pic>
    </p:spTree>
    <p:extLst>
      <p:ext uri="{BB962C8B-B14F-4D97-AF65-F5344CB8AC3E}">
        <p14:creationId xmlns:p14="http://schemas.microsoft.com/office/powerpoint/2010/main" val="3104395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E3F51A-5CB9-4D25-856D-9B8CFE06BB6A}"/>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4100" dirty="0"/>
              <a:t>Dr. Miller report that research indicates incredible protective factors ensue with spirituality.</a:t>
            </a:r>
          </a:p>
        </p:txBody>
      </p:sp>
      <p:sp>
        <p:nvSpPr>
          <p:cNvPr id="20"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A1CEA71-D93C-360C-26F8-3FE4299076FE}"/>
              </a:ext>
            </a:extLst>
          </p:cNvPr>
          <p:cNvPicPr>
            <a:picLocks noChangeAspect="1"/>
          </p:cNvPicPr>
          <p:nvPr/>
        </p:nvPicPr>
        <p:blipFill>
          <a:blip r:embed="rId2"/>
          <a:stretch>
            <a:fillRect/>
          </a:stretch>
        </p:blipFill>
        <p:spPr>
          <a:xfrm>
            <a:off x="0" y="2815846"/>
            <a:ext cx="6190558" cy="3095279"/>
          </a:xfrm>
          <a:prstGeom prst="rect">
            <a:avLst/>
          </a:prstGeom>
        </p:spPr>
      </p:pic>
      <p:pic>
        <p:nvPicPr>
          <p:cNvPr id="5" name="Picture 4">
            <a:extLst>
              <a:ext uri="{FF2B5EF4-FFF2-40B4-BE49-F238E27FC236}">
                <a16:creationId xmlns:a16="http://schemas.microsoft.com/office/drawing/2014/main" id="{F4D49360-BEBD-A1D7-6F62-6B569F4DEA50}"/>
              </a:ext>
            </a:extLst>
          </p:cNvPr>
          <p:cNvPicPr>
            <a:picLocks noChangeAspect="1"/>
          </p:cNvPicPr>
          <p:nvPr/>
        </p:nvPicPr>
        <p:blipFill rotWithShape="1">
          <a:blip r:embed="rId3"/>
          <a:srcRect l="40727" t="10825" r="9477" b="8068"/>
          <a:stretch/>
        </p:blipFill>
        <p:spPr>
          <a:xfrm>
            <a:off x="6135791" y="2283014"/>
            <a:ext cx="6071191" cy="4570511"/>
          </a:xfrm>
          <a:prstGeom prst="rect">
            <a:avLst/>
          </a:prstGeom>
        </p:spPr>
      </p:pic>
    </p:spTree>
    <p:extLst>
      <p:ext uri="{BB962C8B-B14F-4D97-AF65-F5344CB8AC3E}">
        <p14:creationId xmlns:p14="http://schemas.microsoft.com/office/powerpoint/2010/main" val="1475996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CD6BBC2-6FD2-268A-EA45-A5D5B98007B6}"/>
              </a:ext>
            </a:extLst>
          </p:cNvPr>
          <p:cNvPicPr>
            <a:picLocks noChangeAspect="1"/>
          </p:cNvPicPr>
          <p:nvPr/>
        </p:nvPicPr>
        <p:blipFill rotWithShape="1">
          <a:blip r:embed="rId2"/>
          <a:srcRect t="4755" b="26061"/>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3" name="Picture 2">
            <a:extLst>
              <a:ext uri="{FF2B5EF4-FFF2-40B4-BE49-F238E27FC236}">
                <a16:creationId xmlns:a16="http://schemas.microsoft.com/office/drawing/2014/main" id="{42FD25BE-38A1-F6A2-2889-EA0ADFAB1634}"/>
              </a:ext>
            </a:extLst>
          </p:cNvPr>
          <p:cNvPicPr>
            <a:picLocks noChangeAspect="1"/>
          </p:cNvPicPr>
          <p:nvPr/>
        </p:nvPicPr>
        <p:blipFill rotWithShape="1">
          <a:blip r:embed="rId3"/>
          <a:srcRect l="13872" t="456" r="11733" b="-2"/>
          <a:stretch/>
        </p:blipFill>
        <p:spPr>
          <a:xfrm>
            <a:off x="4883025" y="3367987"/>
            <a:ext cx="7308974" cy="3490013"/>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1" name="Freeform: Shape 10">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9F779F1-9CA6-2B68-C58F-C54465A0C1C0}"/>
              </a:ext>
            </a:extLst>
          </p:cNvPr>
          <p:cNvSpPr>
            <a:spLocks noGrp="1"/>
          </p:cNvSpPr>
          <p:nvPr>
            <p:ph type="title"/>
          </p:nvPr>
        </p:nvSpPr>
        <p:spPr>
          <a:xfrm>
            <a:off x="438912" y="1524659"/>
            <a:ext cx="5019074" cy="2774088"/>
          </a:xfrm>
        </p:spPr>
        <p:txBody>
          <a:bodyPr vert="horz" lIns="91440" tIns="45720" rIns="91440" bIns="45720" rtlCol="0" anchor="b">
            <a:normAutofit/>
          </a:bodyPr>
          <a:lstStyle/>
          <a:p>
            <a:r>
              <a:rPr lang="en-US" sz="3400" kern="1200">
                <a:solidFill>
                  <a:schemeClr val="tx1"/>
                </a:solidFill>
                <a:latin typeface="+mj-lt"/>
                <a:ea typeface="+mj-ea"/>
                <a:cs typeface="+mj-cs"/>
              </a:rPr>
              <a:t>There is an additive protective factor when both mother and child share spirituality according to Dr. Miller’s research. </a:t>
            </a:r>
          </a:p>
        </p:txBody>
      </p:sp>
      <p:sp>
        <p:nvSpPr>
          <p:cNvPr id="15" name="Rectangle 14">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17" name="Rectangle 16">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87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89C816-6E78-7959-EF83-443B3858486F}"/>
              </a:ext>
            </a:extLst>
          </p:cNvPr>
          <p:cNvSpPr>
            <a:spLocks noGrp="1"/>
          </p:cNvSpPr>
          <p:nvPr>
            <p:ph type="title"/>
          </p:nvPr>
        </p:nvSpPr>
        <p:spPr>
          <a:xfrm>
            <a:off x="699713" y="248038"/>
            <a:ext cx="7063721" cy="1159200"/>
          </a:xfrm>
        </p:spPr>
        <p:txBody>
          <a:bodyPr vert="horz" lIns="91440" tIns="45720" rIns="91440" bIns="45720" rtlCol="0" anchor="ctr">
            <a:normAutofit fontScale="90000"/>
          </a:bodyPr>
          <a:lstStyle/>
          <a:p>
            <a:r>
              <a:rPr lang="en-US" sz="2500" kern="1200" dirty="0">
                <a:solidFill>
                  <a:srgbClr val="FFFFFF"/>
                </a:solidFill>
                <a:latin typeface="+mj-lt"/>
                <a:ea typeface="+mj-ea"/>
                <a:cs typeface="+mj-cs"/>
              </a:rPr>
              <a:t>The research indicates that we are born spiritual in that we have an innate capacity for it. </a:t>
            </a:r>
            <a:br>
              <a:rPr lang="en-US" sz="2500" kern="1200" dirty="0">
                <a:solidFill>
                  <a:srgbClr val="FFFFFF"/>
                </a:solidFill>
                <a:latin typeface="+mj-lt"/>
                <a:ea typeface="+mj-ea"/>
                <a:cs typeface="+mj-cs"/>
              </a:rPr>
            </a:br>
            <a:r>
              <a:rPr lang="en-US" sz="2500" kern="1200" dirty="0">
                <a:solidFill>
                  <a:srgbClr val="FFFFFF"/>
                </a:solidFill>
                <a:latin typeface="+mj-lt"/>
                <a:ea typeface="+mj-ea"/>
                <a:cs typeface="+mj-cs"/>
              </a:rPr>
              <a:t>1/3 heritable;</a:t>
            </a:r>
            <a:br>
              <a:rPr lang="en-US" sz="2500" kern="1200" dirty="0">
                <a:solidFill>
                  <a:srgbClr val="FFFFFF"/>
                </a:solidFill>
                <a:latin typeface="+mj-lt"/>
                <a:ea typeface="+mj-ea"/>
                <a:cs typeface="+mj-cs"/>
              </a:rPr>
            </a:br>
            <a:r>
              <a:rPr lang="en-US" sz="2500" kern="1200" dirty="0">
                <a:solidFill>
                  <a:srgbClr val="FFFFFF"/>
                </a:solidFill>
                <a:latin typeface="+mj-lt"/>
                <a:ea typeface="+mj-ea"/>
                <a:cs typeface="+mj-cs"/>
              </a:rPr>
              <a:t>2/3 socialized</a:t>
            </a:r>
            <a:br>
              <a:rPr lang="en-US" sz="2500" kern="1200" dirty="0">
                <a:solidFill>
                  <a:srgbClr val="FFFFFF"/>
                </a:solidFill>
                <a:latin typeface="+mj-lt"/>
                <a:ea typeface="+mj-ea"/>
                <a:cs typeface="+mj-cs"/>
              </a:rPr>
            </a:br>
            <a:r>
              <a:rPr lang="en-US" sz="2500" dirty="0">
                <a:solidFill>
                  <a:srgbClr val="FFFFFF"/>
                </a:solidFill>
              </a:rPr>
              <a:t>There is a surge in adolescence (18-25) </a:t>
            </a:r>
            <a:r>
              <a:rPr lang="en-US" sz="2500">
                <a:solidFill>
                  <a:srgbClr val="FFFFFF"/>
                </a:solidFill>
              </a:rPr>
              <a:t>growth window. </a:t>
            </a:r>
            <a:endParaRPr lang="en-US" sz="2500" kern="1200">
              <a:solidFill>
                <a:srgbClr val="FFFFFF"/>
              </a:solidFill>
              <a:latin typeface="+mj-lt"/>
              <a:ea typeface="+mj-ea"/>
              <a:cs typeface="+mj-cs"/>
            </a:endParaRPr>
          </a:p>
        </p:txBody>
      </p:sp>
      <p:pic>
        <p:nvPicPr>
          <p:cNvPr id="3" name="Picture 2">
            <a:extLst>
              <a:ext uri="{FF2B5EF4-FFF2-40B4-BE49-F238E27FC236}">
                <a16:creationId xmlns:a16="http://schemas.microsoft.com/office/drawing/2014/main" id="{B52ACAE4-2881-AFC7-80B7-ED59AE602478}"/>
              </a:ext>
            </a:extLst>
          </p:cNvPr>
          <p:cNvPicPr>
            <a:picLocks noChangeAspect="1"/>
          </p:cNvPicPr>
          <p:nvPr/>
        </p:nvPicPr>
        <p:blipFill rotWithShape="1">
          <a:blip r:embed="rId2"/>
          <a:srcRect l="40329" t="10361" r="9095" b="8754"/>
          <a:stretch/>
        </p:blipFill>
        <p:spPr>
          <a:xfrm>
            <a:off x="2733882" y="1655276"/>
            <a:ext cx="7137231" cy="5279162"/>
          </a:xfrm>
          <a:prstGeom prst="rect">
            <a:avLst/>
          </a:prstGeom>
        </p:spPr>
      </p:pic>
    </p:spTree>
    <p:extLst>
      <p:ext uri="{BB962C8B-B14F-4D97-AF65-F5344CB8AC3E}">
        <p14:creationId xmlns:p14="http://schemas.microsoft.com/office/powerpoint/2010/main" val="246528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useBgFill="1">
        <p:nvSpPr>
          <p:cNvPr id="41" name="Slide Background">
            <a:extLst>
              <a:ext uri="{FF2B5EF4-FFF2-40B4-BE49-F238E27FC236}">
                <a16:creationId xmlns:a16="http://schemas.microsoft.com/office/drawing/2014/main" id="{699EBD07-7968-467C-82EE-7283E4651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7699DB4C-E719-E953-DD2B-A1B92E579314}"/>
              </a:ext>
            </a:extLst>
          </p:cNvPr>
          <p:cNvPicPr>
            <a:picLocks noChangeAspect="1"/>
          </p:cNvPicPr>
          <p:nvPr/>
        </p:nvPicPr>
        <p:blipFill rotWithShape="1">
          <a:blip r:embed="rId2"/>
          <a:srcRect l="16815" r="16815"/>
          <a:stretch/>
        </p:blipFill>
        <p:spPr>
          <a:xfrm>
            <a:off x="20" y="10"/>
            <a:ext cx="6095979" cy="5143487"/>
          </a:xfrm>
          <a:prstGeom prst="rect">
            <a:avLst/>
          </a:prstGeom>
        </p:spPr>
      </p:pic>
      <p:pic>
        <p:nvPicPr>
          <p:cNvPr id="3" name="Picture 2">
            <a:extLst>
              <a:ext uri="{FF2B5EF4-FFF2-40B4-BE49-F238E27FC236}">
                <a16:creationId xmlns:a16="http://schemas.microsoft.com/office/drawing/2014/main" id="{A9A6510B-42C8-899F-BA13-860166D52D83}"/>
              </a:ext>
            </a:extLst>
          </p:cNvPr>
          <p:cNvPicPr>
            <a:picLocks noChangeAspect="1"/>
          </p:cNvPicPr>
          <p:nvPr/>
        </p:nvPicPr>
        <p:blipFill rotWithShape="1">
          <a:blip r:embed="rId3"/>
          <a:srcRect l="41510" t="17363" r="16233" b="18348"/>
          <a:stretch/>
        </p:blipFill>
        <p:spPr>
          <a:xfrm>
            <a:off x="4929415" y="0"/>
            <a:ext cx="7262563" cy="5146158"/>
          </a:xfrm>
          <a:prstGeom prst="rect">
            <a:avLst/>
          </a:prstGeom>
        </p:spPr>
      </p:pic>
      <p:sp useBgFill="1">
        <p:nvSpPr>
          <p:cNvPr id="43" name="Rectangle 42">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143498"/>
            <a:ext cx="12192000" cy="1714502"/>
          </a:xfrm>
          <a:prstGeom prst="rect">
            <a:avLst/>
          </a:prstGeom>
          <a:ln>
            <a:noFill/>
          </a:ln>
          <a:effectLst>
            <a:outerShdw blurRad="596900" dist="330200" dir="10800000" sx="87000" sy="87000" algn="t" rotWithShape="0">
              <a:srgbClr val="000000">
                <a:alpha val="2666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3BD47E-CE0E-B4AB-5DD8-1382A9FFE5BC}"/>
              </a:ext>
            </a:extLst>
          </p:cNvPr>
          <p:cNvSpPr>
            <a:spLocks noGrp="1"/>
          </p:cNvSpPr>
          <p:nvPr>
            <p:ph type="title"/>
          </p:nvPr>
        </p:nvSpPr>
        <p:spPr>
          <a:xfrm>
            <a:off x="1935125" y="5405955"/>
            <a:ext cx="8516679" cy="1171499"/>
          </a:xfrm>
        </p:spPr>
        <p:txBody>
          <a:bodyPr vert="horz" lIns="91440" tIns="45720" rIns="91440" bIns="45720" rtlCol="0" anchor="ctr">
            <a:normAutofit/>
          </a:bodyPr>
          <a:lstStyle/>
          <a:p>
            <a:pPr algn="ctr"/>
            <a:r>
              <a:rPr lang="en-US" sz="2500" kern="1200" dirty="0">
                <a:solidFill>
                  <a:schemeClr val="tx1"/>
                </a:solidFill>
                <a:latin typeface="+mj-lt"/>
                <a:ea typeface="+mj-ea"/>
                <a:cs typeface="+mj-cs"/>
              </a:rPr>
              <a:t>Dr. Miller asserts that the science reveals several impacts of spirituality on several key areas of functioning.</a:t>
            </a:r>
          </a:p>
        </p:txBody>
      </p:sp>
    </p:spTree>
    <p:extLst>
      <p:ext uri="{BB962C8B-B14F-4D97-AF65-F5344CB8AC3E}">
        <p14:creationId xmlns:p14="http://schemas.microsoft.com/office/powerpoint/2010/main" val="5492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4782</TotalTime>
  <Words>857</Words>
  <Application>Microsoft Office PowerPoint</Application>
  <PresentationFormat>Widescreen</PresentationFormat>
  <Paragraphs>37</Paragraphs>
  <Slides>29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Avenir Next LT Pro</vt:lpstr>
      <vt:lpstr>Calibri</vt:lpstr>
      <vt:lpstr>Calibri Light</vt:lpstr>
      <vt:lpstr>Cambria</vt:lpstr>
      <vt:lpstr>Google Sans</vt:lpstr>
      <vt:lpstr>Helvetica Neue</vt:lpstr>
      <vt:lpstr>Roboto</vt:lpstr>
      <vt:lpstr>Office Theme</vt:lpstr>
      <vt:lpstr>Spirituality and Health</vt:lpstr>
      <vt:lpstr>The content of this PowerPoint is adapted largely from the work of Dr. Lisa Miller’s presentations and books.  Please click the links below to listen to Dr. Miller’s inspirational presentations:  https://www.youtube.com/watch?v=BzAVgMdCrjM&amp;ab_channel=TheAspenInstitute  https://www.youtube.com/watch?v=6QLuBtkaKxA&amp;ab_channel=U.S.ArmyChaplainCorps  </vt:lpstr>
      <vt:lpstr>Dr. Miller’s Faith  The patient walked out of the room with his shoulders slumped and Lisa, who is Jewish, saw an opportunity. This interview has been edited for length and clarity. Lisa Miller: I approached the unit chief and said, "I'm certainly not a rabbi, but I've been to two-and-a-half decades of Yom Kippur services. </vt:lpstr>
      <vt:lpstr>Who is Lisa Miller, Ph.D.?</vt:lpstr>
      <vt:lpstr>Dr. Miller’s books on Spirituality and Health</vt:lpstr>
      <vt:lpstr>Dr. Miller report that research indicates incredible protective factors ensue with spirituality.</vt:lpstr>
      <vt:lpstr>There is an additive protective factor when both mother and child share spirituality according to Dr. Miller’s research. </vt:lpstr>
      <vt:lpstr>The research indicates that we are born spiritual in that we have an innate capacity for it.  1/3 heritable; 2/3 socialized There is a surge in adolescence (18-25) growth window. </vt:lpstr>
      <vt:lpstr>Dr. Miller asserts that the science reveals several impacts of spirituality on several key areas of functioning.</vt:lpstr>
      <vt:lpstr>Dr. Miller reports research that indicate that spirituality leads to greater cortical thickness.</vt:lpstr>
      <vt:lpstr>Critical thickness increases with spirituality.</vt:lpstr>
      <vt:lpstr>MRI Imaging of the spiritual brain.</vt:lpstr>
      <vt:lpstr>Children from different cultures all reveal increases in positive virtues.</vt:lpstr>
      <vt:lpstr>Dr. Miller notes research which indicates that high spirituality increases positive core values and life appreciation compared to low spirituality </vt:lpstr>
      <vt:lpstr>The Effect of Spirituality on Health and Healing: A Critical Review for Athletic Trainers Brian E. Udermann, PhD, ATC  “I (Dr. Udermann) searched MEDLINE from 1976 to 1999 using the terms “spirituality,” “religion,” “faith,” “healing,” and “health.”” </vt:lpstr>
      <vt:lpstr>Adolescents are wired for spirituality </vt:lpstr>
      <vt:lpstr>Dr Miller reports research that indicates that adolescents who are raised with healthy spirituality have healthier core values (middle column) as opposed to those who are not (right column)</vt:lpstr>
      <vt:lpstr>These positive core spiritual values tend to last a lifetime.</vt:lpstr>
      <vt:lpstr>Dr. Miller contests that we need to build spiritual awareness into living </vt:lpstr>
      <vt:lpstr>#1: I am aware that God or higher power hold me.</vt:lpstr>
      <vt:lpstr>Dr. Miller asserts that spirituality involved three important awarenesses. </vt:lpstr>
      <vt:lpstr>#2: I am part of the deep family of creation.</vt:lpstr>
      <vt:lpstr>#3: I am guided by a loving presence.</vt:lpstr>
      <vt:lpstr>Purpose of awareness. </vt:lpstr>
      <vt:lpstr>Spiritual awareness opens us toward good things.</vt:lpstr>
      <vt:lpstr>Spirituality and patient care per Dr. Harold Koenig.</vt:lpstr>
      <vt:lpstr>Research out of Duke University and Harvard Medical School on Spirituality and Health</vt:lpstr>
      <vt:lpstr>Although spirituality is common in the US, psychiatrists as compared to other physicians, have far more negative attitudes toward it.</vt:lpstr>
      <vt:lpstr>Longitudinal drug trial have failed to largely failed to help Alzheimer Disease (AD) patients.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Spirituality and Health</dc:title>
  <dc:creator>Jeffrey Hansen</dc:creator>
  <cp:lastModifiedBy>Jeffrey Hansen</cp:lastModifiedBy>
  <cp:revision>9</cp:revision>
  <dcterms:created xsi:type="dcterms:W3CDTF">2023-10-01T12:53:31Z</dcterms:created>
  <dcterms:modified xsi:type="dcterms:W3CDTF">2023-12-17T16:13:58Z</dcterms:modified>
</cp:coreProperties>
</file>