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73" r:id="rId5"/>
    <p:sldId id="258" r:id="rId6"/>
    <p:sldId id="259" r:id="rId7"/>
    <p:sldId id="274" r:id="rId8"/>
    <p:sldId id="275" r:id="rId9"/>
    <p:sldId id="276" r:id="rId10"/>
    <p:sldId id="260" r:id="rId11"/>
    <p:sldId id="263" r:id="rId12"/>
    <p:sldId id="262" r:id="rId13"/>
    <p:sldId id="261" r:id="rId14"/>
    <p:sldId id="277" r:id="rId15"/>
    <p:sldId id="264" r:id="rId16"/>
    <p:sldId id="265" r:id="rId17"/>
    <p:sldId id="270" r:id="rId18"/>
    <p:sldId id="266" r:id="rId19"/>
    <p:sldId id="267" r:id="rId20"/>
    <p:sldId id="268" r:id="rId21"/>
    <p:sldId id="281" r:id="rId22"/>
    <p:sldId id="279" r:id="rId23"/>
    <p:sldId id="280" r:id="rId24"/>
    <p:sldId id="283" r:id="rId25"/>
    <p:sldId id="282" r:id="rId26"/>
    <p:sldId id="284" r:id="rId27"/>
    <p:sldId id="285" r:id="rId28"/>
    <p:sldId id="286" r:id="rId29"/>
    <p:sldId id="269" r:id="rId30"/>
    <p:sldId id="27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2" autoAdjust="0"/>
    <p:restoredTop sz="94660"/>
  </p:normalViewPr>
  <p:slideViewPr>
    <p:cSldViewPr snapToGrid="0">
      <p:cViewPr varScale="1">
        <p:scale>
          <a:sx n="60" d="100"/>
          <a:sy n="60" d="100"/>
        </p:scale>
        <p:origin x="64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272E3-6CC4-2395-2640-0173FFFF4E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D6E6B3-D567-A394-9013-C035FBAAA5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079C96-4C84-6B07-C96E-CD944FC42830}"/>
              </a:ext>
            </a:extLst>
          </p:cNvPr>
          <p:cNvSpPr>
            <a:spLocks noGrp="1"/>
          </p:cNvSpPr>
          <p:nvPr>
            <p:ph type="dt" sz="half" idx="10"/>
          </p:nvPr>
        </p:nvSpPr>
        <p:spPr/>
        <p:txBody>
          <a:bodyPr/>
          <a:lstStyle/>
          <a:p>
            <a:fld id="{34F60CB2-8FC3-49D4-8973-5418EA9D3D69}" type="datetimeFigureOut">
              <a:rPr lang="en-US" smtClean="0"/>
              <a:t>12/17/2023</a:t>
            </a:fld>
            <a:endParaRPr lang="en-US"/>
          </a:p>
        </p:txBody>
      </p:sp>
      <p:sp>
        <p:nvSpPr>
          <p:cNvPr id="5" name="Footer Placeholder 4">
            <a:extLst>
              <a:ext uri="{FF2B5EF4-FFF2-40B4-BE49-F238E27FC236}">
                <a16:creationId xmlns:a16="http://schemas.microsoft.com/office/drawing/2014/main" id="{00608709-9795-45A7-1114-521BFDF5D4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288C78-CAFF-F57C-1F27-1E8FE04F2888}"/>
              </a:ext>
            </a:extLst>
          </p:cNvPr>
          <p:cNvSpPr>
            <a:spLocks noGrp="1"/>
          </p:cNvSpPr>
          <p:nvPr>
            <p:ph type="sldNum" sz="quarter" idx="12"/>
          </p:nvPr>
        </p:nvSpPr>
        <p:spPr/>
        <p:txBody>
          <a:bodyPr/>
          <a:lstStyle/>
          <a:p>
            <a:fld id="{A6051FF3-32B7-4AF7-B2D7-60F470312B46}" type="slidenum">
              <a:rPr lang="en-US" smtClean="0"/>
              <a:t>‹#›</a:t>
            </a:fld>
            <a:endParaRPr lang="en-US"/>
          </a:p>
        </p:txBody>
      </p:sp>
    </p:spTree>
    <p:extLst>
      <p:ext uri="{BB962C8B-B14F-4D97-AF65-F5344CB8AC3E}">
        <p14:creationId xmlns:p14="http://schemas.microsoft.com/office/powerpoint/2010/main" val="3512357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045C-AE5F-601A-6CE5-7086C3A738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037658-1817-BF52-0E76-E6481F9EDC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0769EB-DE38-2116-0784-5087BED30806}"/>
              </a:ext>
            </a:extLst>
          </p:cNvPr>
          <p:cNvSpPr>
            <a:spLocks noGrp="1"/>
          </p:cNvSpPr>
          <p:nvPr>
            <p:ph type="dt" sz="half" idx="10"/>
          </p:nvPr>
        </p:nvSpPr>
        <p:spPr/>
        <p:txBody>
          <a:bodyPr/>
          <a:lstStyle/>
          <a:p>
            <a:fld id="{34F60CB2-8FC3-49D4-8973-5418EA9D3D69}" type="datetimeFigureOut">
              <a:rPr lang="en-US" smtClean="0"/>
              <a:t>12/17/2023</a:t>
            </a:fld>
            <a:endParaRPr lang="en-US"/>
          </a:p>
        </p:txBody>
      </p:sp>
      <p:sp>
        <p:nvSpPr>
          <p:cNvPr id="5" name="Footer Placeholder 4">
            <a:extLst>
              <a:ext uri="{FF2B5EF4-FFF2-40B4-BE49-F238E27FC236}">
                <a16:creationId xmlns:a16="http://schemas.microsoft.com/office/drawing/2014/main" id="{DABF2998-4C2A-C86D-6E79-C4EBCF2178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4EB717-9E77-ADD9-E85B-124B1023213F}"/>
              </a:ext>
            </a:extLst>
          </p:cNvPr>
          <p:cNvSpPr>
            <a:spLocks noGrp="1"/>
          </p:cNvSpPr>
          <p:nvPr>
            <p:ph type="sldNum" sz="quarter" idx="12"/>
          </p:nvPr>
        </p:nvSpPr>
        <p:spPr/>
        <p:txBody>
          <a:bodyPr/>
          <a:lstStyle/>
          <a:p>
            <a:fld id="{A6051FF3-32B7-4AF7-B2D7-60F470312B46}" type="slidenum">
              <a:rPr lang="en-US" smtClean="0"/>
              <a:t>‹#›</a:t>
            </a:fld>
            <a:endParaRPr lang="en-US"/>
          </a:p>
        </p:txBody>
      </p:sp>
    </p:spTree>
    <p:extLst>
      <p:ext uri="{BB962C8B-B14F-4D97-AF65-F5344CB8AC3E}">
        <p14:creationId xmlns:p14="http://schemas.microsoft.com/office/powerpoint/2010/main" val="3396092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EAD85B-F62D-0907-CE12-597E42D593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4A0709-2C56-7788-8970-8B433FB6D2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7A3E41-1F35-3C0D-9EC4-F27C0B976D65}"/>
              </a:ext>
            </a:extLst>
          </p:cNvPr>
          <p:cNvSpPr>
            <a:spLocks noGrp="1"/>
          </p:cNvSpPr>
          <p:nvPr>
            <p:ph type="dt" sz="half" idx="10"/>
          </p:nvPr>
        </p:nvSpPr>
        <p:spPr/>
        <p:txBody>
          <a:bodyPr/>
          <a:lstStyle/>
          <a:p>
            <a:fld id="{34F60CB2-8FC3-49D4-8973-5418EA9D3D69}" type="datetimeFigureOut">
              <a:rPr lang="en-US" smtClean="0"/>
              <a:t>12/17/2023</a:t>
            </a:fld>
            <a:endParaRPr lang="en-US"/>
          </a:p>
        </p:txBody>
      </p:sp>
      <p:sp>
        <p:nvSpPr>
          <p:cNvPr id="5" name="Footer Placeholder 4">
            <a:extLst>
              <a:ext uri="{FF2B5EF4-FFF2-40B4-BE49-F238E27FC236}">
                <a16:creationId xmlns:a16="http://schemas.microsoft.com/office/drawing/2014/main" id="{F0BAEC87-0A7B-025B-6C7A-DDD80EE7CE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8CA61D-991E-EDA3-71DB-AA619F198C1C}"/>
              </a:ext>
            </a:extLst>
          </p:cNvPr>
          <p:cNvSpPr>
            <a:spLocks noGrp="1"/>
          </p:cNvSpPr>
          <p:nvPr>
            <p:ph type="sldNum" sz="quarter" idx="12"/>
          </p:nvPr>
        </p:nvSpPr>
        <p:spPr/>
        <p:txBody>
          <a:bodyPr/>
          <a:lstStyle/>
          <a:p>
            <a:fld id="{A6051FF3-32B7-4AF7-B2D7-60F470312B46}" type="slidenum">
              <a:rPr lang="en-US" smtClean="0"/>
              <a:t>‹#›</a:t>
            </a:fld>
            <a:endParaRPr lang="en-US"/>
          </a:p>
        </p:txBody>
      </p:sp>
    </p:spTree>
    <p:extLst>
      <p:ext uri="{BB962C8B-B14F-4D97-AF65-F5344CB8AC3E}">
        <p14:creationId xmlns:p14="http://schemas.microsoft.com/office/powerpoint/2010/main" val="1781775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3BA39-DB7E-7D70-9852-D45AF52BAF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2D1CBF-F733-290C-F765-314583AE59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0730E-287F-E356-7690-E542C04CEBC8}"/>
              </a:ext>
            </a:extLst>
          </p:cNvPr>
          <p:cNvSpPr>
            <a:spLocks noGrp="1"/>
          </p:cNvSpPr>
          <p:nvPr>
            <p:ph type="dt" sz="half" idx="10"/>
          </p:nvPr>
        </p:nvSpPr>
        <p:spPr/>
        <p:txBody>
          <a:bodyPr/>
          <a:lstStyle/>
          <a:p>
            <a:fld id="{34F60CB2-8FC3-49D4-8973-5418EA9D3D69}" type="datetimeFigureOut">
              <a:rPr lang="en-US" smtClean="0"/>
              <a:t>12/17/2023</a:t>
            </a:fld>
            <a:endParaRPr lang="en-US"/>
          </a:p>
        </p:txBody>
      </p:sp>
      <p:sp>
        <p:nvSpPr>
          <p:cNvPr id="5" name="Footer Placeholder 4">
            <a:extLst>
              <a:ext uri="{FF2B5EF4-FFF2-40B4-BE49-F238E27FC236}">
                <a16:creationId xmlns:a16="http://schemas.microsoft.com/office/drawing/2014/main" id="{FA8F6B11-8E83-41AC-554C-9F47AD3937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B66B44-8A04-CD66-7644-78A070AAA56D}"/>
              </a:ext>
            </a:extLst>
          </p:cNvPr>
          <p:cNvSpPr>
            <a:spLocks noGrp="1"/>
          </p:cNvSpPr>
          <p:nvPr>
            <p:ph type="sldNum" sz="quarter" idx="12"/>
          </p:nvPr>
        </p:nvSpPr>
        <p:spPr/>
        <p:txBody>
          <a:bodyPr/>
          <a:lstStyle/>
          <a:p>
            <a:fld id="{A6051FF3-32B7-4AF7-B2D7-60F470312B46}" type="slidenum">
              <a:rPr lang="en-US" smtClean="0"/>
              <a:t>‹#›</a:t>
            </a:fld>
            <a:endParaRPr lang="en-US"/>
          </a:p>
        </p:txBody>
      </p:sp>
    </p:spTree>
    <p:extLst>
      <p:ext uri="{BB962C8B-B14F-4D97-AF65-F5344CB8AC3E}">
        <p14:creationId xmlns:p14="http://schemas.microsoft.com/office/powerpoint/2010/main" val="153105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710E7-00EC-D124-D94C-9281BB63AD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7C37D1-A151-AAF1-1145-FC3667E3E3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AD3B0C-B0C7-2E3B-54C7-0D36B92DF740}"/>
              </a:ext>
            </a:extLst>
          </p:cNvPr>
          <p:cNvSpPr>
            <a:spLocks noGrp="1"/>
          </p:cNvSpPr>
          <p:nvPr>
            <p:ph type="dt" sz="half" idx="10"/>
          </p:nvPr>
        </p:nvSpPr>
        <p:spPr/>
        <p:txBody>
          <a:bodyPr/>
          <a:lstStyle/>
          <a:p>
            <a:fld id="{34F60CB2-8FC3-49D4-8973-5418EA9D3D69}" type="datetimeFigureOut">
              <a:rPr lang="en-US" smtClean="0"/>
              <a:t>12/17/2023</a:t>
            </a:fld>
            <a:endParaRPr lang="en-US"/>
          </a:p>
        </p:txBody>
      </p:sp>
      <p:sp>
        <p:nvSpPr>
          <p:cNvPr id="5" name="Footer Placeholder 4">
            <a:extLst>
              <a:ext uri="{FF2B5EF4-FFF2-40B4-BE49-F238E27FC236}">
                <a16:creationId xmlns:a16="http://schemas.microsoft.com/office/drawing/2014/main" id="{71FFCA0A-E9D9-6CBF-7F3E-C86029B6CE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AB143C-6AA2-B603-B513-AEFDEF472C94}"/>
              </a:ext>
            </a:extLst>
          </p:cNvPr>
          <p:cNvSpPr>
            <a:spLocks noGrp="1"/>
          </p:cNvSpPr>
          <p:nvPr>
            <p:ph type="sldNum" sz="quarter" idx="12"/>
          </p:nvPr>
        </p:nvSpPr>
        <p:spPr/>
        <p:txBody>
          <a:bodyPr/>
          <a:lstStyle/>
          <a:p>
            <a:fld id="{A6051FF3-32B7-4AF7-B2D7-60F470312B46}" type="slidenum">
              <a:rPr lang="en-US" smtClean="0"/>
              <a:t>‹#›</a:t>
            </a:fld>
            <a:endParaRPr lang="en-US"/>
          </a:p>
        </p:txBody>
      </p:sp>
    </p:spTree>
    <p:extLst>
      <p:ext uri="{BB962C8B-B14F-4D97-AF65-F5344CB8AC3E}">
        <p14:creationId xmlns:p14="http://schemas.microsoft.com/office/powerpoint/2010/main" val="321848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3F4CD-1084-9620-B4A1-8FE04FA33F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E53ACC-662F-6BEC-508C-E06B0B99F8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43B5CC-A4C0-EF89-CF59-E0D13B6682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9E4F27-60E5-35DF-E53D-E4526E333EF4}"/>
              </a:ext>
            </a:extLst>
          </p:cNvPr>
          <p:cNvSpPr>
            <a:spLocks noGrp="1"/>
          </p:cNvSpPr>
          <p:nvPr>
            <p:ph type="dt" sz="half" idx="10"/>
          </p:nvPr>
        </p:nvSpPr>
        <p:spPr/>
        <p:txBody>
          <a:bodyPr/>
          <a:lstStyle/>
          <a:p>
            <a:fld id="{34F60CB2-8FC3-49D4-8973-5418EA9D3D69}" type="datetimeFigureOut">
              <a:rPr lang="en-US" smtClean="0"/>
              <a:t>12/17/2023</a:t>
            </a:fld>
            <a:endParaRPr lang="en-US"/>
          </a:p>
        </p:txBody>
      </p:sp>
      <p:sp>
        <p:nvSpPr>
          <p:cNvPr id="6" name="Footer Placeholder 5">
            <a:extLst>
              <a:ext uri="{FF2B5EF4-FFF2-40B4-BE49-F238E27FC236}">
                <a16:creationId xmlns:a16="http://schemas.microsoft.com/office/drawing/2014/main" id="{FE8106B7-AF3F-0F9C-5455-32D65F2F84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2E2EA1-5857-7736-76A6-D5826D747A66}"/>
              </a:ext>
            </a:extLst>
          </p:cNvPr>
          <p:cNvSpPr>
            <a:spLocks noGrp="1"/>
          </p:cNvSpPr>
          <p:nvPr>
            <p:ph type="sldNum" sz="quarter" idx="12"/>
          </p:nvPr>
        </p:nvSpPr>
        <p:spPr/>
        <p:txBody>
          <a:bodyPr/>
          <a:lstStyle/>
          <a:p>
            <a:fld id="{A6051FF3-32B7-4AF7-B2D7-60F470312B46}" type="slidenum">
              <a:rPr lang="en-US" smtClean="0"/>
              <a:t>‹#›</a:t>
            </a:fld>
            <a:endParaRPr lang="en-US"/>
          </a:p>
        </p:txBody>
      </p:sp>
    </p:spTree>
    <p:extLst>
      <p:ext uri="{BB962C8B-B14F-4D97-AF65-F5344CB8AC3E}">
        <p14:creationId xmlns:p14="http://schemas.microsoft.com/office/powerpoint/2010/main" val="72416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32E35-6A68-33F5-B3A9-84351A4E9D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655AD7-FB7D-D16A-A00D-02CACB97B4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ABB5D8-16ED-85F0-D009-661DCABBBB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14D804-F861-8EB4-2E9C-AEB32C0E3E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C11529-72E6-3C15-D91E-DEC7B52DF6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184CC2-6F45-299D-96F2-2DED2550A506}"/>
              </a:ext>
            </a:extLst>
          </p:cNvPr>
          <p:cNvSpPr>
            <a:spLocks noGrp="1"/>
          </p:cNvSpPr>
          <p:nvPr>
            <p:ph type="dt" sz="half" idx="10"/>
          </p:nvPr>
        </p:nvSpPr>
        <p:spPr/>
        <p:txBody>
          <a:bodyPr/>
          <a:lstStyle/>
          <a:p>
            <a:fld id="{34F60CB2-8FC3-49D4-8973-5418EA9D3D69}" type="datetimeFigureOut">
              <a:rPr lang="en-US" smtClean="0"/>
              <a:t>12/17/2023</a:t>
            </a:fld>
            <a:endParaRPr lang="en-US"/>
          </a:p>
        </p:txBody>
      </p:sp>
      <p:sp>
        <p:nvSpPr>
          <p:cNvPr id="8" name="Footer Placeholder 7">
            <a:extLst>
              <a:ext uri="{FF2B5EF4-FFF2-40B4-BE49-F238E27FC236}">
                <a16:creationId xmlns:a16="http://schemas.microsoft.com/office/drawing/2014/main" id="{EB24A32C-DABC-5EA4-A477-F9F1582FBC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21A7F1-2C06-47F3-C395-5241E0A9E25B}"/>
              </a:ext>
            </a:extLst>
          </p:cNvPr>
          <p:cNvSpPr>
            <a:spLocks noGrp="1"/>
          </p:cNvSpPr>
          <p:nvPr>
            <p:ph type="sldNum" sz="quarter" idx="12"/>
          </p:nvPr>
        </p:nvSpPr>
        <p:spPr/>
        <p:txBody>
          <a:bodyPr/>
          <a:lstStyle/>
          <a:p>
            <a:fld id="{A6051FF3-32B7-4AF7-B2D7-60F470312B46}" type="slidenum">
              <a:rPr lang="en-US" smtClean="0"/>
              <a:t>‹#›</a:t>
            </a:fld>
            <a:endParaRPr lang="en-US"/>
          </a:p>
        </p:txBody>
      </p:sp>
    </p:spTree>
    <p:extLst>
      <p:ext uri="{BB962C8B-B14F-4D97-AF65-F5344CB8AC3E}">
        <p14:creationId xmlns:p14="http://schemas.microsoft.com/office/powerpoint/2010/main" val="185867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8DACE-B5F1-362E-0808-DB1218C125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B3392E-A600-900F-6EF5-A37367767AEF}"/>
              </a:ext>
            </a:extLst>
          </p:cNvPr>
          <p:cNvSpPr>
            <a:spLocks noGrp="1"/>
          </p:cNvSpPr>
          <p:nvPr>
            <p:ph type="dt" sz="half" idx="10"/>
          </p:nvPr>
        </p:nvSpPr>
        <p:spPr/>
        <p:txBody>
          <a:bodyPr/>
          <a:lstStyle/>
          <a:p>
            <a:fld id="{34F60CB2-8FC3-49D4-8973-5418EA9D3D69}" type="datetimeFigureOut">
              <a:rPr lang="en-US" smtClean="0"/>
              <a:t>12/17/2023</a:t>
            </a:fld>
            <a:endParaRPr lang="en-US"/>
          </a:p>
        </p:txBody>
      </p:sp>
      <p:sp>
        <p:nvSpPr>
          <p:cNvPr id="4" name="Footer Placeholder 3">
            <a:extLst>
              <a:ext uri="{FF2B5EF4-FFF2-40B4-BE49-F238E27FC236}">
                <a16:creationId xmlns:a16="http://schemas.microsoft.com/office/drawing/2014/main" id="{307D797C-5951-E6F5-3C58-A9DEC959F6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838171-0E4B-AFE5-A50E-C94BACD5128D}"/>
              </a:ext>
            </a:extLst>
          </p:cNvPr>
          <p:cNvSpPr>
            <a:spLocks noGrp="1"/>
          </p:cNvSpPr>
          <p:nvPr>
            <p:ph type="sldNum" sz="quarter" idx="12"/>
          </p:nvPr>
        </p:nvSpPr>
        <p:spPr/>
        <p:txBody>
          <a:bodyPr/>
          <a:lstStyle/>
          <a:p>
            <a:fld id="{A6051FF3-32B7-4AF7-B2D7-60F470312B46}" type="slidenum">
              <a:rPr lang="en-US" smtClean="0"/>
              <a:t>‹#›</a:t>
            </a:fld>
            <a:endParaRPr lang="en-US"/>
          </a:p>
        </p:txBody>
      </p:sp>
    </p:spTree>
    <p:extLst>
      <p:ext uri="{BB962C8B-B14F-4D97-AF65-F5344CB8AC3E}">
        <p14:creationId xmlns:p14="http://schemas.microsoft.com/office/powerpoint/2010/main" val="47002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1B1C7-8C57-C5DC-313A-27C27D4ED90B}"/>
              </a:ext>
            </a:extLst>
          </p:cNvPr>
          <p:cNvSpPr>
            <a:spLocks noGrp="1"/>
          </p:cNvSpPr>
          <p:nvPr>
            <p:ph type="dt" sz="half" idx="10"/>
          </p:nvPr>
        </p:nvSpPr>
        <p:spPr/>
        <p:txBody>
          <a:bodyPr/>
          <a:lstStyle/>
          <a:p>
            <a:fld id="{34F60CB2-8FC3-49D4-8973-5418EA9D3D69}" type="datetimeFigureOut">
              <a:rPr lang="en-US" smtClean="0"/>
              <a:t>12/17/2023</a:t>
            </a:fld>
            <a:endParaRPr lang="en-US"/>
          </a:p>
        </p:txBody>
      </p:sp>
      <p:sp>
        <p:nvSpPr>
          <p:cNvPr id="3" name="Footer Placeholder 2">
            <a:extLst>
              <a:ext uri="{FF2B5EF4-FFF2-40B4-BE49-F238E27FC236}">
                <a16:creationId xmlns:a16="http://schemas.microsoft.com/office/drawing/2014/main" id="{C62910AF-66D2-EC24-7ABF-86DDD0CBB3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0C3E52-6ECF-8108-5A84-128DC2070690}"/>
              </a:ext>
            </a:extLst>
          </p:cNvPr>
          <p:cNvSpPr>
            <a:spLocks noGrp="1"/>
          </p:cNvSpPr>
          <p:nvPr>
            <p:ph type="sldNum" sz="quarter" idx="12"/>
          </p:nvPr>
        </p:nvSpPr>
        <p:spPr/>
        <p:txBody>
          <a:bodyPr/>
          <a:lstStyle/>
          <a:p>
            <a:fld id="{A6051FF3-32B7-4AF7-B2D7-60F470312B46}" type="slidenum">
              <a:rPr lang="en-US" smtClean="0"/>
              <a:t>‹#›</a:t>
            </a:fld>
            <a:endParaRPr lang="en-US"/>
          </a:p>
        </p:txBody>
      </p:sp>
    </p:spTree>
    <p:extLst>
      <p:ext uri="{BB962C8B-B14F-4D97-AF65-F5344CB8AC3E}">
        <p14:creationId xmlns:p14="http://schemas.microsoft.com/office/powerpoint/2010/main" val="1791641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15585-6012-1BF2-4F4F-2F6483AD4C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3428A0-603E-9E63-FEC0-6FC56CAAF6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ECD57B-7C7E-7D2B-21F9-BE6EBDE674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0B48D6-DE7E-8569-F125-12E32451E1DB}"/>
              </a:ext>
            </a:extLst>
          </p:cNvPr>
          <p:cNvSpPr>
            <a:spLocks noGrp="1"/>
          </p:cNvSpPr>
          <p:nvPr>
            <p:ph type="dt" sz="half" idx="10"/>
          </p:nvPr>
        </p:nvSpPr>
        <p:spPr/>
        <p:txBody>
          <a:bodyPr/>
          <a:lstStyle/>
          <a:p>
            <a:fld id="{34F60CB2-8FC3-49D4-8973-5418EA9D3D69}" type="datetimeFigureOut">
              <a:rPr lang="en-US" smtClean="0"/>
              <a:t>12/17/2023</a:t>
            </a:fld>
            <a:endParaRPr lang="en-US"/>
          </a:p>
        </p:txBody>
      </p:sp>
      <p:sp>
        <p:nvSpPr>
          <p:cNvPr id="6" name="Footer Placeholder 5">
            <a:extLst>
              <a:ext uri="{FF2B5EF4-FFF2-40B4-BE49-F238E27FC236}">
                <a16:creationId xmlns:a16="http://schemas.microsoft.com/office/drawing/2014/main" id="{ACA12C7A-A2C3-9E3C-81C0-90316ABCC1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24B70E-1FFD-6DC7-CA6C-D90B91DB7086}"/>
              </a:ext>
            </a:extLst>
          </p:cNvPr>
          <p:cNvSpPr>
            <a:spLocks noGrp="1"/>
          </p:cNvSpPr>
          <p:nvPr>
            <p:ph type="sldNum" sz="quarter" idx="12"/>
          </p:nvPr>
        </p:nvSpPr>
        <p:spPr/>
        <p:txBody>
          <a:bodyPr/>
          <a:lstStyle/>
          <a:p>
            <a:fld id="{A6051FF3-32B7-4AF7-B2D7-60F470312B46}" type="slidenum">
              <a:rPr lang="en-US" smtClean="0"/>
              <a:t>‹#›</a:t>
            </a:fld>
            <a:endParaRPr lang="en-US"/>
          </a:p>
        </p:txBody>
      </p:sp>
    </p:spTree>
    <p:extLst>
      <p:ext uri="{BB962C8B-B14F-4D97-AF65-F5344CB8AC3E}">
        <p14:creationId xmlns:p14="http://schemas.microsoft.com/office/powerpoint/2010/main" val="368586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5B3AF-64EA-4D3F-A73D-5E73EA1585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2C5826-355E-7D8F-C8BA-3C81FB94A0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6FA2A0-EC61-B6F4-5FC2-E078522E1E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062A58-16A0-4369-BFFC-428D31785199}"/>
              </a:ext>
            </a:extLst>
          </p:cNvPr>
          <p:cNvSpPr>
            <a:spLocks noGrp="1"/>
          </p:cNvSpPr>
          <p:nvPr>
            <p:ph type="dt" sz="half" idx="10"/>
          </p:nvPr>
        </p:nvSpPr>
        <p:spPr/>
        <p:txBody>
          <a:bodyPr/>
          <a:lstStyle/>
          <a:p>
            <a:fld id="{34F60CB2-8FC3-49D4-8973-5418EA9D3D69}" type="datetimeFigureOut">
              <a:rPr lang="en-US" smtClean="0"/>
              <a:t>12/17/2023</a:t>
            </a:fld>
            <a:endParaRPr lang="en-US"/>
          </a:p>
        </p:txBody>
      </p:sp>
      <p:sp>
        <p:nvSpPr>
          <p:cNvPr id="6" name="Footer Placeholder 5">
            <a:extLst>
              <a:ext uri="{FF2B5EF4-FFF2-40B4-BE49-F238E27FC236}">
                <a16:creationId xmlns:a16="http://schemas.microsoft.com/office/drawing/2014/main" id="{C540C589-3919-4AF3-FC80-98FB3DB3A7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591CAC-C219-3E57-FDDD-771DE9F51D87}"/>
              </a:ext>
            </a:extLst>
          </p:cNvPr>
          <p:cNvSpPr>
            <a:spLocks noGrp="1"/>
          </p:cNvSpPr>
          <p:nvPr>
            <p:ph type="sldNum" sz="quarter" idx="12"/>
          </p:nvPr>
        </p:nvSpPr>
        <p:spPr/>
        <p:txBody>
          <a:bodyPr/>
          <a:lstStyle/>
          <a:p>
            <a:fld id="{A6051FF3-32B7-4AF7-B2D7-60F470312B46}" type="slidenum">
              <a:rPr lang="en-US" smtClean="0"/>
              <a:t>‹#›</a:t>
            </a:fld>
            <a:endParaRPr lang="en-US"/>
          </a:p>
        </p:txBody>
      </p:sp>
    </p:spTree>
    <p:extLst>
      <p:ext uri="{BB962C8B-B14F-4D97-AF65-F5344CB8AC3E}">
        <p14:creationId xmlns:p14="http://schemas.microsoft.com/office/powerpoint/2010/main" val="3614638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76678D-6FDE-8684-A848-4E689A1559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D8E0A4-196B-7927-F8B5-1BF70F9ECF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3A17CA-FC55-9010-A1AF-FDBD656BC7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F60CB2-8FC3-49D4-8973-5418EA9D3D69}" type="datetimeFigureOut">
              <a:rPr lang="en-US" smtClean="0"/>
              <a:t>12/17/2023</a:t>
            </a:fld>
            <a:endParaRPr lang="en-US"/>
          </a:p>
        </p:txBody>
      </p:sp>
      <p:sp>
        <p:nvSpPr>
          <p:cNvPr id="5" name="Footer Placeholder 4">
            <a:extLst>
              <a:ext uri="{FF2B5EF4-FFF2-40B4-BE49-F238E27FC236}">
                <a16:creationId xmlns:a16="http://schemas.microsoft.com/office/drawing/2014/main" id="{BC31942F-BB83-DD9F-F958-84C9DB9B87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8627A5-D2F3-E0BD-0D48-F4F41EA3BC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051FF3-32B7-4AF7-B2D7-60F470312B46}" type="slidenum">
              <a:rPr lang="en-US" smtClean="0"/>
              <a:t>‹#›</a:t>
            </a:fld>
            <a:endParaRPr lang="en-US"/>
          </a:p>
        </p:txBody>
      </p:sp>
    </p:spTree>
    <p:extLst>
      <p:ext uri="{BB962C8B-B14F-4D97-AF65-F5344CB8AC3E}">
        <p14:creationId xmlns:p14="http://schemas.microsoft.com/office/powerpoint/2010/main" val="3233468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Hippocampus" TargetMode="External"/><Relationship Id="rId13" Type="http://schemas.openxmlformats.org/officeDocument/2006/relationships/hyperlink" Target="https://en.wikipedia.org/wiki/Retina" TargetMode="External"/><Relationship Id="rId18" Type="http://schemas.openxmlformats.org/officeDocument/2006/relationships/hyperlink" Target="https://en.wikipedia.org/wiki/Saliva" TargetMode="External"/><Relationship Id="rId3" Type="http://schemas.openxmlformats.org/officeDocument/2006/relationships/hyperlink" Target="https://en.wikipedia.org/wiki/Central_nervous_system" TargetMode="External"/><Relationship Id="rId21" Type="http://schemas.openxmlformats.org/officeDocument/2006/relationships/hyperlink" Target="https://en.wikipedia.org/wiki/Mammal" TargetMode="External"/><Relationship Id="rId7" Type="http://schemas.openxmlformats.org/officeDocument/2006/relationships/hyperlink" Target="https://en.wikipedia.org/wiki/Synapse" TargetMode="External"/><Relationship Id="rId12" Type="http://schemas.openxmlformats.org/officeDocument/2006/relationships/hyperlink" Target="https://en.wikipedia.org/wiki/Memory" TargetMode="External"/><Relationship Id="rId17" Type="http://schemas.openxmlformats.org/officeDocument/2006/relationships/hyperlink" Target="https://en.wikipedia.org/wiki/Skeletal_muscle" TargetMode="External"/><Relationship Id="rId2" Type="http://schemas.openxmlformats.org/officeDocument/2006/relationships/hyperlink" Target="https://en.wikipedia.org/wiki/Neuron" TargetMode="External"/><Relationship Id="rId16" Type="http://schemas.openxmlformats.org/officeDocument/2006/relationships/hyperlink" Target="https://en.wikipedia.org/wiki/Motor_neuron" TargetMode="External"/><Relationship Id="rId20" Type="http://schemas.openxmlformats.org/officeDocument/2006/relationships/hyperlink" Target="https://en.wikipedia.org/wiki/Brain-derived_neurotrophic_factor#cite_note-pmid18263738-17" TargetMode="External"/><Relationship Id="rId1" Type="http://schemas.openxmlformats.org/officeDocument/2006/relationships/slideLayout" Target="../slideLayouts/slideLayout3.xml"/><Relationship Id="rId6" Type="http://schemas.openxmlformats.org/officeDocument/2006/relationships/hyperlink" Target="https://en.wikipedia.org/wiki/Cellular_differentiation" TargetMode="External"/><Relationship Id="rId11" Type="http://schemas.openxmlformats.org/officeDocument/2006/relationships/hyperlink" Target="https://en.wikipedia.org/wiki/Learning" TargetMode="External"/><Relationship Id="rId24" Type="http://schemas.openxmlformats.org/officeDocument/2006/relationships/image" Target="../media/image15.png"/><Relationship Id="rId5" Type="http://schemas.openxmlformats.org/officeDocument/2006/relationships/hyperlink" Target="https://en.wikipedia.org/wiki/TrkB" TargetMode="External"/><Relationship Id="rId15" Type="http://schemas.openxmlformats.org/officeDocument/2006/relationships/hyperlink" Target="https://en.wikipedia.org/wiki/Prostate" TargetMode="External"/><Relationship Id="rId23" Type="http://schemas.openxmlformats.org/officeDocument/2006/relationships/hyperlink" Target="https://en.wikipedia.org/wiki/Neurogenesis" TargetMode="External"/><Relationship Id="rId10" Type="http://schemas.openxmlformats.org/officeDocument/2006/relationships/hyperlink" Target="https://en.wikipedia.org/wiki/Basal_forebrain" TargetMode="External"/><Relationship Id="rId19" Type="http://schemas.openxmlformats.org/officeDocument/2006/relationships/hyperlink" Target="https://en.wikipedia.org/wiki/Long-term_memory" TargetMode="External"/><Relationship Id="rId4" Type="http://schemas.openxmlformats.org/officeDocument/2006/relationships/hyperlink" Target="https://en.wikipedia.org/wiki/Peripheral_nervous_system" TargetMode="External"/><Relationship Id="rId9" Type="http://schemas.openxmlformats.org/officeDocument/2006/relationships/hyperlink" Target="https://en.wikipedia.org/wiki/Cerebral_cortex" TargetMode="External"/><Relationship Id="rId14" Type="http://schemas.openxmlformats.org/officeDocument/2006/relationships/hyperlink" Target="https://en.wikipedia.org/wiki/Kidney" TargetMode="External"/><Relationship Id="rId22" Type="http://schemas.openxmlformats.org/officeDocument/2006/relationships/hyperlink" Target="https://en.wikipedia.org/wiki/Stem_cell"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health.harvard.edu/mind-and-mood/two-types-of-drugs-you-may-want-to-avoid-for-the-sake-of-your-brain"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DsVzKCk066g&amp;ab_channel=WhatI%27veLearned" TargetMode="External"/><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72CD0B-AA48-A4CC-3744-1458F85EAE41}"/>
              </a:ext>
            </a:extLst>
          </p:cNvPr>
          <p:cNvSpPr>
            <a:spLocks noGrp="1"/>
          </p:cNvSpPr>
          <p:nvPr>
            <p:ph type="ctrTitle"/>
          </p:nvPr>
        </p:nvSpPr>
        <p:spPr>
          <a:xfrm>
            <a:off x="1524000" y="1122363"/>
            <a:ext cx="9144000" cy="3063240"/>
          </a:xfrm>
        </p:spPr>
        <p:txBody>
          <a:bodyPr vert="horz" lIns="91440" tIns="45720" rIns="91440" bIns="45720" rtlCol="0">
            <a:normAutofit/>
          </a:bodyPr>
          <a:lstStyle/>
          <a:p>
            <a:r>
              <a:rPr lang="en-US" sz="6600">
                <a:solidFill>
                  <a:schemeClr val="bg1"/>
                </a:solidFill>
              </a:rPr>
              <a:t>Exercise and the Brain</a:t>
            </a:r>
          </a:p>
        </p:txBody>
      </p:sp>
      <p:sp>
        <p:nvSpPr>
          <p:cNvPr id="3" name="Subtitle 2">
            <a:extLst>
              <a:ext uri="{FF2B5EF4-FFF2-40B4-BE49-F238E27FC236}">
                <a16:creationId xmlns:a16="http://schemas.microsoft.com/office/drawing/2014/main" id="{EA9F9A25-2761-1A65-48BC-989C037CFB33}"/>
              </a:ext>
            </a:extLst>
          </p:cNvPr>
          <p:cNvSpPr>
            <a:spLocks noGrp="1"/>
          </p:cNvSpPr>
          <p:nvPr>
            <p:ph type="subTitle" idx="1"/>
          </p:nvPr>
        </p:nvSpPr>
        <p:spPr>
          <a:xfrm>
            <a:off x="1527048" y="4599432"/>
            <a:ext cx="9144000" cy="1536192"/>
          </a:xfrm>
        </p:spPr>
        <p:txBody>
          <a:bodyPr vert="horz" lIns="91440" tIns="45720" rIns="91440" bIns="45720" rtlCol="0">
            <a:normAutofit/>
          </a:bodyPr>
          <a:lstStyle/>
          <a:p>
            <a:r>
              <a:rPr lang="en-US" dirty="0">
                <a:solidFill>
                  <a:schemeClr val="bg1"/>
                </a:solidFill>
              </a:rPr>
              <a:t>Jeffrey E. Hansen, Ph.D.</a:t>
            </a:r>
            <a:br>
              <a:rPr lang="en-US" dirty="0">
                <a:solidFill>
                  <a:schemeClr val="bg1"/>
                </a:solidFill>
              </a:rPr>
            </a:br>
            <a:r>
              <a:rPr lang="en-US" dirty="0">
                <a:solidFill>
                  <a:schemeClr val="bg1"/>
                </a:solidFill>
              </a:rPr>
              <a:t>Center for Connected Living, LLC</a:t>
            </a:r>
            <a:br>
              <a:rPr lang="en-US" dirty="0">
                <a:solidFill>
                  <a:schemeClr val="bg1"/>
                </a:solidFill>
              </a:rPr>
            </a:br>
            <a:br>
              <a:rPr lang="en-US" dirty="0">
                <a:solidFill>
                  <a:schemeClr val="bg1"/>
                </a:solidFill>
              </a:rPr>
            </a:br>
            <a:endParaRPr lang="en-US" dirty="0">
              <a:solidFill>
                <a:schemeClr val="bg1"/>
              </a:solidFill>
            </a:endParaRPr>
          </a:p>
        </p:txBody>
      </p:sp>
      <p:sp>
        <p:nvSpPr>
          <p:cNvPr id="25"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A818DDF-ECE4-0D81-E002-9BB7B69DED49}"/>
              </a:ext>
            </a:extLst>
          </p:cNvPr>
          <p:cNvPicPr>
            <a:picLocks noChangeAspect="1"/>
          </p:cNvPicPr>
          <p:nvPr/>
        </p:nvPicPr>
        <p:blipFill>
          <a:blip r:embed="rId2"/>
          <a:stretch>
            <a:fillRect/>
          </a:stretch>
        </p:blipFill>
        <p:spPr>
          <a:xfrm>
            <a:off x="4841557" y="616141"/>
            <a:ext cx="2737803" cy="2190242"/>
          </a:xfrm>
          <a:prstGeom prst="rect">
            <a:avLst/>
          </a:prstGeom>
        </p:spPr>
      </p:pic>
    </p:spTree>
    <p:extLst>
      <p:ext uri="{BB962C8B-B14F-4D97-AF65-F5344CB8AC3E}">
        <p14:creationId xmlns:p14="http://schemas.microsoft.com/office/powerpoint/2010/main" val="2636791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67AE8A3-21EE-391A-5E58-79FB1601D65E}"/>
              </a:ext>
            </a:extLst>
          </p:cNvPr>
          <p:cNvPicPr>
            <a:picLocks noChangeAspect="1"/>
          </p:cNvPicPr>
          <p:nvPr/>
        </p:nvPicPr>
        <p:blipFill rotWithShape="1">
          <a:blip r:embed="rId2">
            <a:alphaModFix amt="50000"/>
          </a:blip>
          <a:srcRect l="9240" r="9003"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5120C6F4-A525-9426-88FC-0597F83B62EA}"/>
              </a:ext>
            </a:extLst>
          </p:cNvPr>
          <p:cNvSpPr>
            <a:spLocks noGrp="1"/>
          </p:cNvSpPr>
          <p:nvPr>
            <p:ph type="title"/>
          </p:nvPr>
        </p:nvSpPr>
        <p:spPr>
          <a:xfrm>
            <a:off x="1524000" y="1122362"/>
            <a:ext cx="9448800" cy="3378517"/>
          </a:xfrm>
        </p:spPr>
        <p:txBody>
          <a:bodyPr vert="horz" lIns="91440" tIns="45720" rIns="91440" bIns="45720" rtlCol="0" anchor="b">
            <a:normAutofit/>
          </a:bodyPr>
          <a:lstStyle/>
          <a:p>
            <a:pPr algn="ctr"/>
            <a:r>
              <a:rPr lang="en-US" sz="6600" dirty="0">
                <a:solidFill>
                  <a:schemeClr val="bg1"/>
                </a:solidFill>
              </a:rPr>
              <a:t>Exercise increases Brain Derived Neurotropic Factor (BDNF)</a:t>
            </a:r>
          </a:p>
        </p:txBody>
      </p:sp>
      <p:sp>
        <p:nvSpPr>
          <p:cNvPr id="15"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770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EE08C-7B09-86D8-013A-5580805EC8BA}"/>
              </a:ext>
            </a:extLst>
          </p:cNvPr>
          <p:cNvSpPr>
            <a:spLocks noGrp="1"/>
          </p:cNvSpPr>
          <p:nvPr>
            <p:ph type="title"/>
          </p:nvPr>
        </p:nvSpPr>
        <p:spPr>
          <a:xfrm>
            <a:off x="640080" y="5576887"/>
            <a:ext cx="10911840" cy="640081"/>
          </a:xfrm>
        </p:spPr>
        <p:txBody>
          <a:bodyPr>
            <a:normAutofit/>
          </a:bodyPr>
          <a:lstStyle/>
          <a:p>
            <a:pPr algn="ctr"/>
            <a:r>
              <a:rPr lang="en-US" sz="3200" dirty="0"/>
              <a:t>BDNF and Exercise</a:t>
            </a:r>
          </a:p>
        </p:txBody>
      </p:sp>
      <p:pic>
        <p:nvPicPr>
          <p:cNvPr id="3" name="Picture 2">
            <a:extLst>
              <a:ext uri="{FF2B5EF4-FFF2-40B4-BE49-F238E27FC236}">
                <a16:creationId xmlns:a16="http://schemas.microsoft.com/office/drawing/2014/main" id="{9A989DBF-B3E0-A6D2-3898-5A0AD473B340}"/>
              </a:ext>
            </a:extLst>
          </p:cNvPr>
          <p:cNvPicPr>
            <a:picLocks noChangeAspect="1"/>
          </p:cNvPicPr>
          <p:nvPr/>
        </p:nvPicPr>
        <p:blipFill rotWithShape="1">
          <a:blip r:embed="rId2"/>
          <a:srcRect r="1" b="3640"/>
          <a:stretch/>
        </p:blipFill>
        <p:spPr>
          <a:xfrm>
            <a:off x="640080" y="640080"/>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369480271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18A75D6-3FD6-32BA-2E2C-8E720BF32FE9}"/>
              </a:ext>
            </a:extLst>
          </p:cNvPr>
          <p:cNvPicPr>
            <a:picLocks noChangeAspect="1"/>
          </p:cNvPicPr>
          <p:nvPr/>
        </p:nvPicPr>
        <p:blipFill rotWithShape="1">
          <a:blip r:embed="rId2">
            <a:alphaModFix amt="50000"/>
          </a:blip>
          <a:srcRect l="7840" r="10383" b="1"/>
          <a:stretch/>
        </p:blipFill>
        <p:spPr>
          <a:xfrm>
            <a:off x="20" y="1"/>
            <a:ext cx="12191980" cy="6857999"/>
          </a:xfrm>
          <a:prstGeom prst="rect">
            <a:avLst/>
          </a:prstGeom>
        </p:spPr>
      </p:pic>
      <p:sp>
        <p:nvSpPr>
          <p:cNvPr id="2" name="Title 1">
            <a:extLst>
              <a:ext uri="{FF2B5EF4-FFF2-40B4-BE49-F238E27FC236}">
                <a16:creationId xmlns:a16="http://schemas.microsoft.com/office/drawing/2014/main" id="{82A2239B-88DE-DC8C-8585-D8A92FE6878B}"/>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rPr>
              <a:t>BDNF is good stuff!</a:t>
            </a:r>
          </a:p>
        </p:txBody>
      </p:sp>
    </p:spTree>
    <p:extLst>
      <p:ext uri="{BB962C8B-B14F-4D97-AF65-F5344CB8AC3E}">
        <p14:creationId xmlns:p14="http://schemas.microsoft.com/office/powerpoint/2010/main" val="88201079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7D3B6-3DC5-8898-221A-74759A9EA803}"/>
              </a:ext>
            </a:extLst>
          </p:cNvPr>
          <p:cNvSpPr>
            <a:spLocks noGrp="1"/>
          </p:cNvSpPr>
          <p:nvPr>
            <p:ph type="title"/>
          </p:nvPr>
        </p:nvSpPr>
        <p:spPr>
          <a:xfrm>
            <a:off x="483476" y="497841"/>
            <a:ext cx="10956684" cy="680719"/>
          </a:xfrm>
        </p:spPr>
        <p:txBody>
          <a:bodyPr>
            <a:noAutofit/>
          </a:bodyPr>
          <a:lstStyle/>
          <a:p>
            <a:r>
              <a:rPr lang="en-US" sz="4400" dirty="0"/>
              <a:t>Brain Derived Neurotropic Factor (BDNF)</a:t>
            </a:r>
          </a:p>
        </p:txBody>
      </p:sp>
      <p:sp>
        <p:nvSpPr>
          <p:cNvPr id="3" name="Text Placeholder 2">
            <a:extLst>
              <a:ext uri="{FF2B5EF4-FFF2-40B4-BE49-F238E27FC236}">
                <a16:creationId xmlns:a16="http://schemas.microsoft.com/office/drawing/2014/main" id="{51AE1AFB-4121-8449-8DEC-D94E996ED931}"/>
              </a:ext>
            </a:extLst>
          </p:cNvPr>
          <p:cNvSpPr>
            <a:spLocks noGrp="1"/>
          </p:cNvSpPr>
          <p:nvPr>
            <p:ph type="body" idx="1"/>
          </p:nvPr>
        </p:nvSpPr>
        <p:spPr>
          <a:xfrm>
            <a:off x="558800" y="2052320"/>
            <a:ext cx="10788650" cy="4423411"/>
          </a:xfrm>
        </p:spPr>
        <p:txBody>
          <a:bodyPr>
            <a:normAutofit lnSpcReduction="10000"/>
          </a:bodyPr>
          <a:lstStyle/>
          <a:p>
            <a:pPr marL="285750" marR="0" indent="-285750">
              <a:lnSpc>
                <a:spcPct val="107000"/>
              </a:lnSpc>
              <a:spcBef>
                <a:spcPts val="0"/>
              </a:spcBef>
              <a:spcAft>
                <a:spcPts val="800"/>
              </a:spcAft>
              <a:buFont typeface="Wingdings" panose="05000000000000000000" pitchFamily="2" charset="2"/>
              <a:buChar char="Ø"/>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Brain-derived neurotrophic factor (BDNF) plays an important role in neuronal survival and growth, serves as a neurotransmitter modulator, and participates in neuronal plasticity, which is essential for learning and memory. </a:t>
            </a:r>
          </a:p>
          <a:p>
            <a:pPr marL="285750" marR="0" indent="-285750">
              <a:lnSpc>
                <a:spcPct val="107000"/>
              </a:lnSpc>
              <a:spcBef>
                <a:spcPts val="0"/>
              </a:spcBef>
              <a:spcAft>
                <a:spcPts val="800"/>
              </a:spcAft>
              <a:buFont typeface="Wingdings" panose="05000000000000000000" pitchFamily="2" charset="2"/>
              <a:buChar char="Ø"/>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BDNF was first isolated from a pig brain in 1982 by Yves-Alain Barde and Hans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Thoenen</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285750" marR="0" indent="-285750">
              <a:lnSpc>
                <a:spcPct val="107000"/>
              </a:lnSpc>
              <a:spcBef>
                <a:spcPts val="0"/>
              </a:spcBef>
              <a:spcAft>
                <a:spcPts val="800"/>
              </a:spcAft>
              <a:buFont typeface="Wingdings" panose="05000000000000000000" pitchFamily="2" charset="2"/>
              <a:buChar char="Ø"/>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BDNF acts on certain </a:t>
            </a:r>
            <a:r>
              <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neurons</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 the </a:t>
            </a:r>
            <a:r>
              <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central nervous system</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the </a:t>
            </a:r>
            <a:r>
              <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peripheral nervous system</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expressing </a:t>
            </a:r>
            <a:r>
              <a:rPr lang="en-US" sz="1800" u="sng"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TrkB</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helping to support survival of existing neurons, and encouraging growth and </a:t>
            </a:r>
            <a:r>
              <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differentiation</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 new neurons and </a:t>
            </a:r>
            <a:r>
              <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synapses</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285750" marR="0" indent="-285750">
              <a:lnSpc>
                <a:spcPct val="107000"/>
              </a:lnSpc>
              <a:spcBef>
                <a:spcPts val="0"/>
              </a:spcBef>
              <a:spcAft>
                <a:spcPts val="800"/>
              </a:spcAft>
              <a:buFont typeface="Wingdings" panose="05000000000000000000" pitchFamily="2" charset="2"/>
              <a:buChar char="Ø"/>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the brain BDNF is active in the </a:t>
            </a:r>
            <a:r>
              <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hippocampus</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cortex</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a:t>
            </a:r>
            <a:r>
              <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basal forebrain</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—areas vital to </a:t>
            </a:r>
            <a:r>
              <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learning</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2">
                  <a:extLst>
                    <a:ext uri="{A12FA001-AC4F-418D-AE19-62706E023703}">
                      <ahyp:hlinkClr xmlns:ahyp="http://schemas.microsoft.com/office/drawing/2018/hyperlinkcolor" val="tx"/>
                    </a:ext>
                  </a:extLst>
                </a:hlinkClick>
              </a:rPr>
              <a:t>memory</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higher thinking. BDNF is also expressed in the </a:t>
            </a:r>
            <a:r>
              <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3">
                  <a:extLst>
                    <a:ext uri="{A12FA001-AC4F-418D-AE19-62706E023703}">
                      <ahyp:hlinkClr xmlns:ahyp="http://schemas.microsoft.com/office/drawing/2018/hyperlinkcolor" val="tx"/>
                    </a:ext>
                  </a:extLst>
                </a:hlinkClick>
              </a:rPr>
              <a:t>retina</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4">
                  <a:extLst>
                    <a:ext uri="{A12FA001-AC4F-418D-AE19-62706E023703}">
                      <ahyp:hlinkClr xmlns:ahyp="http://schemas.microsoft.com/office/drawing/2018/hyperlinkcolor" val="tx"/>
                    </a:ext>
                  </a:extLst>
                </a:hlinkClick>
              </a:rPr>
              <a:t>kidneys</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5">
                  <a:extLst>
                    <a:ext uri="{A12FA001-AC4F-418D-AE19-62706E023703}">
                      <ahyp:hlinkClr xmlns:ahyp="http://schemas.microsoft.com/office/drawing/2018/hyperlinkcolor" val="tx"/>
                    </a:ext>
                  </a:extLst>
                </a:hlinkClick>
              </a:rPr>
              <a:t>prostate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6">
                  <a:extLst>
                    <a:ext uri="{A12FA001-AC4F-418D-AE19-62706E023703}">
                      <ahyp:hlinkClr xmlns:ahyp="http://schemas.microsoft.com/office/drawing/2018/hyperlinkcolor" val="tx"/>
                    </a:ext>
                  </a:extLst>
                </a:hlinkClick>
              </a:rPr>
              <a:t>motor neurons</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a:t>
            </a:r>
            <a:r>
              <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7">
                  <a:extLst>
                    <a:ext uri="{A12FA001-AC4F-418D-AE19-62706E023703}">
                      <ahyp:hlinkClr xmlns:ahyp="http://schemas.microsoft.com/office/drawing/2018/hyperlinkcolor" val="tx"/>
                    </a:ext>
                  </a:extLst>
                </a:hlinkClick>
              </a:rPr>
              <a:t>skeletal muscle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is also found in </a:t>
            </a:r>
            <a:r>
              <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8">
                  <a:extLst>
                    <a:ext uri="{A12FA001-AC4F-418D-AE19-62706E023703}">
                      <ahyp:hlinkClr xmlns:ahyp="http://schemas.microsoft.com/office/drawing/2018/hyperlinkcolor" val="tx"/>
                    </a:ext>
                  </a:extLst>
                </a:hlinkClick>
              </a:rPr>
              <a:t>saliva</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Wingdings" panose="05000000000000000000" pitchFamily="2" charset="2"/>
              <a:buChar char="Ø"/>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BDNF itself is important for </a:t>
            </a:r>
            <a:r>
              <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9" tooltip="Long-term memory">
                  <a:extLst>
                    <a:ext uri="{A12FA001-AC4F-418D-AE19-62706E023703}">
                      <ahyp:hlinkClr xmlns:ahyp="http://schemas.microsoft.com/office/drawing/2018/hyperlinkcolor" val="tx"/>
                    </a:ext>
                  </a:extLst>
                </a:hlinkClick>
              </a:rPr>
              <a:t>long-term memory</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u="sng"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0">
                  <a:extLst>
                    <a:ext uri="{A12FA001-AC4F-418D-AE19-62706E023703}">
                      <ahyp:hlinkClr xmlns:ahyp="http://schemas.microsoft.com/office/drawing/2018/hyperlinkcolor" val="tx"/>
                    </a:ext>
                  </a:extLst>
                </a:hlinkClick>
              </a:rPr>
              <a:t>[17]</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Although the vast majority of neurons in the </a:t>
            </a:r>
            <a:r>
              <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1" tooltip="Mammal">
                  <a:extLst>
                    <a:ext uri="{A12FA001-AC4F-418D-AE19-62706E023703}">
                      <ahyp:hlinkClr xmlns:ahyp="http://schemas.microsoft.com/office/drawing/2018/hyperlinkcolor" val="tx"/>
                    </a:ext>
                  </a:extLst>
                </a:hlinkClick>
              </a:rPr>
              <a:t>mammalian</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brain are formed prenatally, parts of the adult brain retain the ability to grow new neurons from neural </a:t>
            </a:r>
            <a:r>
              <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2" tooltip="Stem cell">
                  <a:extLst>
                    <a:ext uri="{A12FA001-AC4F-418D-AE19-62706E023703}">
                      <ahyp:hlinkClr xmlns:ahyp="http://schemas.microsoft.com/office/drawing/2018/hyperlinkcolor" val="tx"/>
                    </a:ext>
                  </a:extLst>
                </a:hlinkClick>
              </a:rPr>
              <a:t>stem cells</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 a process known as </a:t>
            </a:r>
            <a:r>
              <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3" tooltip="Neurogenesis">
                  <a:extLst>
                    <a:ext uri="{A12FA001-AC4F-418D-AE19-62706E023703}">
                      <ahyp:hlinkClr xmlns:ahyp="http://schemas.microsoft.com/office/drawing/2018/hyperlinkcolor" val="tx"/>
                    </a:ext>
                  </a:extLst>
                </a:hlinkClick>
              </a:rPr>
              <a:t>neurogenesis</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Neurotrophins are proteins that help to stimulate and control neurogenesis, BDNF being one of the most active.</a:t>
            </a:r>
          </a:p>
        </p:txBody>
      </p:sp>
      <p:pic>
        <p:nvPicPr>
          <p:cNvPr id="4" name="Picture 3">
            <a:extLst>
              <a:ext uri="{FF2B5EF4-FFF2-40B4-BE49-F238E27FC236}">
                <a16:creationId xmlns:a16="http://schemas.microsoft.com/office/drawing/2014/main" id="{5B6D5133-AA69-45D7-1784-89042EC38E19}"/>
              </a:ext>
            </a:extLst>
          </p:cNvPr>
          <p:cNvPicPr>
            <a:picLocks noChangeAspect="1"/>
          </p:cNvPicPr>
          <p:nvPr/>
        </p:nvPicPr>
        <p:blipFill>
          <a:blip r:embed="rId24"/>
          <a:stretch>
            <a:fillRect/>
          </a:stretch>
        </p:blipFill>
        <p:spPr>
          <a:xfrm>
            <a:off x="9938024" y="0"/>
            <a:ext cx="2253976" cy="1923393"/>
          </a:xfrm>
          <a:prstGeom prst="rect">
            <a:avLst/>
          </a:prstGeom>
        </p:spPr>
      </p:pic>
    </p:spTree>
    <p:extLst>
      <p:ext uri="{BB962C8B-B14F-4D97-AF65-F5344CB8AC3E}">
        <p14:creationId xmlns:p14="http://schemas.microsoft.com/office/powerpoint/2010/main" val="2675087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559294"/>
            <a:ext cx="12191999" cy="6298279"/>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28"/>
            <a:ext cx="6096001" cy="6858000"/>
          </a:xfrm>
          <a:prstGeom prst="rect">
            <a:avLst/>
          </a:prstGeom>
          <a:gradFill>
            <a:gsLst>
              <a:gs pos="13000">
                <a:srgbClr val="000000">
                  <a:alpha val="72000"/>
                </a:srgbClr>
              </a:gs>
              <a:gs pos="99000">
                <a:schemeClr val="accent1">
                  <a:lumMod val="50000"/>
                  <a:alpha val="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776AD8-19A6-28B1-916E-1AA6BB29B882}"/>
              </a:ext>
            </a:extLst>
          </p:cNvPr>
          <p:cNvSpPr>
            <a:spLocks noGrp="1"/>
          </p:cNvSpPr>
          <p:nvPr>
            <p:ph type="title"/>
          </p:nvPr>
        </p:nvSpPr>
        <p:spPr>
          <a:xfrm>
            <a:off x="1122349" y="385591"/>
            <a:ext cx="9947305" cy="848298"/>
          </a:xfrm>
        </p:spPr>
        <p:txBody>
          <a:bodyPr vert="horz" lIns="91440" tIns="45720" rIns="91440" bIns="45720" rtlCol="0" anchor="b">
            <a:normAutofit/>
          </a:bodyPr>
          <a:lstStyle/>
          <a:p>
            <a:pPr algn="ctr"/>
            <a:r>
              <a:rPr lang="en-US" sz="3700" dirty="0">
                <a:solidFill>
                  <a:srgbClr val="FFFFFF"/>
                </a:solidFill>
              </a:rPr>
              <a:t>Exercise enhances three main neurotropic factors</a:t>
            </a:r>
          </a:p>
        </p:txBody>
      </p:sp>
      <p:sp>
        <p:nvSpPr>
          <p:cNvPr id="16" name="Freeform: Shape 15">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0">
                <a:schemeClr val="accent1">
                  <a:alpha val="5000"/>
                </a:schemeClr>
              </a:gs>
              <a:gs pos="68000">
                <a:schemeClr val="accent1">
                  <a:alpha val="1500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44EC40AC-1A4D-A2F5-AB2E-0DDA4CC02A34}"/>
              </a:ext>
            </a:extLst>
          </p:cNvPr>
          <p:cNvPicPr>
            <a:picLocks noChangeAspect="1"/>
          </p:cNvPicPr>
          <p:nvPr/>
        </p:nvPicPr>
        <p:blipFill rotWithShape="1">
          <a:blip r:embed="rId2"/>
          <a:srcRect l="812" r="1" b="1"/>
          <a:stretch/>
        </p:blipFill>
        <p:spPr>
          <a:xfrm>
            <a:off x="460954" y="1622049"/>
            <a:ext cx="11078631" cy="5165796"/>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p:spPr>
      </p:pic>
    </p:spTree>
    <p:extLst>
      <p:ext uri="{BB962C8B-B14F-4D97-AF65-F5344CB8AC3E}">
        <p14:creationId xmlns:p14="http://schemas.microsoft.com/office/powerpoint/2010/main" val="276319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A597D97-203B-498B-95D3-E90DC961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ADA86DD-1AE7-F760-BF4B-6EA8A359505F}"/>
              </a:ext>
            </a:extLst>
          </p:cNvPr>
          <p:cNvPicPr>
            <a:picLocks noChangeAspect="1"/>
          </p:cNvPicPr>
          <p:nvPr/>
        </p:nvPicPr>
        <p:blipFill rotWithShape="1">
          <a:blip r:embed="rId2"/>
          <a:srcRect t="13154" b="22887"/>
          <a:stretch/>
        </p:blipFill>
        <p:spPr>
          <a:xfrm>
            <a:off x="4267200" y="0"/>
            <a:ext cx="7924800" cy="3383270"/>
          </a:xfrm>
          <a:prstGeom prst="rect">
            <a:avLst/>
          </a:prstGeom>
        </p:spPr>
      </p:pic>
      <p:pic>
        <p:nvPicPr>
          <p:cNvPr id="3" name="Picture 2">
            <a:extLst>
              <a:ext uri="{FF2B5EF4-FFF2-40B4-BE49-F238E27FC236}">
                <a16:creationId xmlns:a16="http://schemas.microsoft.com/office/drawing/2014/main" id="{D85023BD-4B07-D2DD-A28C-915F7BA4589C}"/>
              </a:ext>
            </a:extLst>
          </p:cNvPr>
          <p:cNvPicPr>
            <a:picLocks noChangeAspect="1"/>
          </p:cNvPicPr>
          <p:nvPr/>
        </p:nvPicPr>
        <p:blipFill rotWithShape="1">
          <a:blip r:embed="rId3"/>
          <a:srcRect r="2" b="2661"/>
          <a:stretch/>
        </p:blipFill>
        <p:spPr>
          <a:xfrm>
            <a:off x="4650916" y="3474720"/>
            <a:ext cx="7555832" cy="3383280"/>
          </a:xfrm>
          <a:prstGeom prst="rect">
            <a:avLst/>
          </a:prstGeom>
        </p:spPr>
      </p:pic>
      <p:sp useBgFill="1">
        <p:nvSpPr>
          <p:cNvPr id="26" name="Freeform: Shape 25">
            <a:extLst>
              <a:ext uri="{FF2B5EF4-FFF2-40B4-BE49-F238E27FC236}">
                <a16:creationId xmlns:a16="http://schemas.microsoft.com/office/drawing/2014/main" id="{6A6EF10E-DF41-4BD3-8EB4-6F646531D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15FCEC8-57B6-3A08-7AD1-A72903077042}"/>
              </a:ext>
            </a:extLst>
          </p:cNvPr>
          <p:cNvSpPr>
            <a:spLocks noGrp="1"/>
          </p:cNvSpPr>
          <p:nvPr>
            <p:ph type="title"/>
          </p:nvPr>
        </p:nvSpPr>
        <p:spPr>
          <a:xfrm>
            <a:off x="147144" y="315310"/>
            <a:ext cx="4918841" cy="6201104"/>
          </a:xfrm>
        </p:spPr>
        <p:txBody>
          <a:bodyPr vert="horz" lIns="91440" tIns="45720" rIns="91440" bIns="45720" rtlCol="0" anchor="b">
            <a:noAutofit/>
          </a:bodyPr>
          <a:lstStyle/>
          <a:p>
            <a:r>
              <a:rPr lang="en-US" sz="3200" b="1" kern="1200" dirty="0">
                <a:solidFill>
                  <a:schemeClr val="tx1"/>
                </a:solidFill>
                <a:latin typeface="+mj-lt"/>
                <a:ea typeface="+mj-ea"/>
                <a:cs typeface="+mj-cs"/>
              </a:rPr>
              <a:t>Movement </a:t>
            </a:r>
            <a:r>
              <a:rPr lang="en-US" sz="3200" kern="1200" dirty="0">
                <a:solidFill>
                  <a:schemeClr val="tx1"/>
                </a:solidFill>
                <a:latin typeface="+mj-lt"/>
                <a:ea typeface="+mj-ea"/>
                <a:cs typeface="+mj-cs"/>
              </a:rPr>
              <a:t>grows the brain and sedentary behavior </a:t>
            </a:r>
            <a:r>
              <a:rPr lang="en-US" sz="3200" dirty="0"/>
              <a:t>shrinks</a:t>
            </a:r>
            <a:r>
              <a:rPr lang="en-US" sz="3200" kern="1200" dirty="0">
                <a:solidFill>
                  <a:schemeClr val="tx1"/>
                </a:solidFill>
                <a:latin typeface="+mj-lt"/>
                <a:ea typeface="+mj-ea"/>
                <a:cs typeface="+mj-cs"/>
              </a:rPr>
              <a:t> it. </a:t>
            </a:r>
            <a:r>
              <a:rPr lang="en-US" sz="3200"/>
              <a:t>Koala</a:t>
            </a:r>
            <a:r>
              <a:rPr lang="en-US" sz="3200" kern="1200">
                <a:solidFill>
                  <a:schemeClr val="tx1"/>
                </a:solidFill>
                <a:latin typeface="+mj-lt"/>
                <a:ea typeface="+mj-ea"/>
                <a:cs typeface="+mj-cs"/>
              </a:rPr>
              <a:t> </a:t>
            </a:r>
            <a:r>
              <a:rPr lang="en-US" sz="3200" kern="1200" dirty="0">
                <a:solidFill>
                  <a:schemeClr val="tx1"/>
                </a:solidFill>
                <a:latin typeface="+mj-lt"/>
                <a:ea typeface="+mj-ea"/>
                <a:cs typeface="+mj-cs"/>
              </a:rPr>
              <a:t>bears used to have bigger brains but when they settled on eucalyptus leaves as their diet, they could just hang in a tree all day, eat, and not move much. As a result, their brain size has gotten smaller. So, the take-home is that a body that moves promotes a healthier brain.</a:t>
            </a:r>
          </a:p>
        </p:txBody>
      </p:sp>
    </p:spTree>
    <p:extLst>
      <p:ext uri="{BB962C8B-B14F-4D97-AF65-F5344CB8AC3E}">
        <p14:creationId xmlns:p14="http://schemas.microsoft.com/office/powerpoint/2010/main" val="422161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3ED1E9-1A6E-65F4-CE15-CA2D63FD5E65}"/>
              </a:ext>
            </a:extLst>
          </p:cNvPr>
          <p:cNvSpPr>
            <a:spLocks noGrp="1"/>
          </p:cNvSpPr>
          <p:nvPr>
            <p:ph type="title"/>
          </p:nvPr>
        </p:nvSpPr>
        <p:spPr>
          <a:xfrm>
            <a:off x="1005840" y="248038"/>
            <a:ext cx="10170160" cy="1159200"/>
          </a:xfrm>
        </p:spPr>
        <p:txBody>
          <a:bodyPr vert="horz" lIns="91440" tIns="45720" rIns="91440" bIns="45720" rtlCol="0" anchor="ctr">
            <a:normAutofit/>
          </a:bodyPr>
          <a:lstStyle/>
          <a:p>
            <a:pPr algn="ctr"/>
            <a:r>
              <a:rPr lang="en-US" sz="3400" kern="1200" dirty="0">
                <a:solidFill>
                  <a:srgbClr val="FFFFFF"/>
                </a:solidFill>
                <a:latin typeface="+mj-lt"/>
                <a:ea typeface="+mj-ea"/>
                <a:cs typeface="+mj-cs"/>
              </a:rPr>
              <a:t>Exercise increases the big three neurotransmitters implicated in mood and feelings of well-being</a:t>
            </a:r>
          </a:p>
        </p:txBody>
      </p:sp>
      <p:pic>
        <p:nvPicPr>
          <p:cNvPr id="4" name="Picture 3">
            <a:extLst>
              <a:ext uri="{FF2B5EF4-FFF2-40B4-BE49-F238E27FC236}">
                <a16:creationId xmlns:a16="http://schemas.microsoft.com/office/drawing/2014/main" id="{09C9F21C-72A5-E344-C851-A7B32CFF4D65}"/>
              </a:ext>
            </a:extLst>
          </p:cNvPr>
          <p:cNvPicPr>
            <a:picLocks noChangeAspect="1"/>
          </p:cNvPicPr>
          <p:nvPr/>
        </p:nvPicPr>
        <p:blipFill rotWithShape="1">
          <a:blip r:embed="rId2"/>
          <a:srcRect l="10833" t="7782" r="22493" b="5677"/>
          <a:stretch/>
        </p:blipFill>
        <p:spPr>
          <a:xfrm>
            <a:off x="1800850" y="1822348"/>
            <a:ext cx="8128856" cy="4876800"/>
          </a:xfrm>
          <a:prstGeom prst="rect">
            <a:avLst/>
          </a:prstGeom>
        </p:spPr>
      </p:pic>
    </p:spTree>
    <p:extLst>
      <p:ext uri="{BB962C8B-B14F-4D97-AF65-F5344CB8AC3E}">
        <p14:creationId xmlns:p14="http://schemas.microsoft.com/office/powerpoint/2010/main" val="1714207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C30830-62FD-82DC-34D3-722AFE5FE0E6}"/>
              </a:ext>
            </a:extLst>
          </p:cNvPr>
          <p:cNvSpPr>
            <a:spLocks noGrp="1"/>
          </p:cNvSpPr>
          <p:nvPr>
            <p:ph type="ctrTitle"/>
          </p:nvPr>
        </p:nvSpPr>
        <p:spPr>
          <a:xfrm>
            <a:off x="641774" y="924560"/>
            <a:ext cx="11072706" cy="707878"/>
          </a:xfrm>
        </p:spPr>
        <p:txBody>
          <a:bodyPr anchor="b">
            <a:normAutofit fontScale="90000"/>
          </a:bodyPr>
          <a:lstStyle/>
          <a:p>
            <a:r>
              <a:rPr lang="en-US" dirty="0"/>
              <a:t>Exercise and the Brain Research</a:t>
            </a:r>
          </a:p>
        </p:txBody>
      </p:sp>
      <p:sp>
        <p:nvSpPr>
          <p:cNvPr id="3" name="Subtitle 2">
            <a:extLst>
              <a:ext uri="{FF2B5EF4-FFF2-40B4-BE49-F238E27FC236}">
                <a16:creationId xmlns:a16="http://schemas.microsoft.com/office/drawing/2014/main" id="{78D4A528-7227-641D-2B48-64448872AE68}"/>
              </a:ext>
            </a:extLst>
          </p:cNvPr>
          <p:cNvSpPr>
            <a:spLocks noGrp="1"/>
          </p:cNvSpPr>
          <p:nvPr>
            <p:ph type="subTitle" idx="1"/>
          </p:nvPr>
        </p:nvSpPr>
        <p:spPr>
          <a:xfrm>
            <a:off x="882490" y="1859280"/>
            <a:ext cx="7567934" cy="4371877"/>
          </a:xfrm>
        </p:spPr>
        <p:txBody>
          <a:bodyPr anchor="t">
            <a:normAutofit lnSpcReduction="10000"/>
          </a:bodyPr>
          <a:lstStyle/>
          <a:p>
            <a:pPr algn="l"/>
            <a:r>
              <a:rPr lang="en-US" sz="1800" b="0" i="0" dirty="0">
                <a:effectLst/>
                <a:latin typeface="Roboto Slab" panose="020F0502020204030204" pitchFamily="2" charset="0"/>
              </a:rPr>
              <a:t>In a study done at </a:t>
            </a:r>
            <a:r>
              <a:rPr lang="en-US" sz="1800" b="0" i="0" dirty="0">
                <a:solidFill>
                  <a:srgbClr val="FF0000"/>
                </a:solidFill>
                <a:effectLst/>
                <a:latin typeface="Roboto Slab" panose="020F0502020204030204" pitchFamily="2" charset="0"/>
              </a:rPr>
              <a:t>the University of British Columbia, </a:t>
            </a:r>
            <a:r>
              <a:rPr lang="en-US" sz="1800" b="0" i="0" dirty="0">
                <a:effectLst/>
                <a:latin typeface="Roboto Slab" panose="020F0502020204030204" pitchFamily="2" charset="0"/>
              </a:rPr>
              <a:t>researchers found that regular aerobic exercise, the kind that gets your heart and your sweat glands pumping, appears to boost the size of the </a:t>
            </a:r>
            <a:r>
              <a:rPr lang="en-US" sz="1800" b="0" i="0" dirty="0">
                <a:solidFill>
                  <a:srgbClr val="FF0000"/>
                </a:solidFill>
                <a:effectLst/>
                <a:latin typeface="Roboto Slab" panose="020F0502020204030204" pitchFamily="2" charset="0"/>
              </a:rPr>
              <a:t>hippocampus, </a:t>
            </a:r>
            <a:r>
              <a:rPr lang="en-US" sz="1800" b="0" i="0" dirty="0">
                <a:effectLst/>
                <a:latin typeface="Roboto Slab" panose="020F0502020204030204" pitchFamily="2" charset="0"/>
              </a:rPr>
              <a:t>the brain area involved in verbal memory and learning. Resistance training, balance and muscle toning exercises did not have the same results.</a:t>
            </a:r>
          </a:p>
          <a:p>
            <a:pPr algn="l"/>
            <a:r>
              <a:rPr lang="en-US" sz="1800" b="0" i="0" dirty="0">
                <a:effectLst/>
                <a:latin typeface="Roboto Slab" panose="020F0502020204030204" pitchFamily="2" charset="0"/>
              </a:rPr>
              <a:t>The finding comes at a critical time. Researchers say one new case of </a:t>
            </a:r>
            <a:r>
              <a:rPr lang="en-US" sz="1800" b="0" i="0" u="sng" dirty="0">
                <a:effectLst/>
                <a:latin typeface="Roboto Slab" panose="020F0502020204030204" pitchFamily="2" charset="0"/>
                <a:hlinkClick r:id="rId2"/>
              </a:rPr>
              <a:t>dementia</a:t>
            </a:r>
            <a:r>
              <a:rPr lang="en-US" sz="1800" b="0" i="0" dirty="0">
                <a:effectLst/>
                <a:latin typeface="Roboto Slab" panose="020F0502020204030204" pitchFamily="2" charset="0"/>
              </a:rPr>
              <a:t> is detected every four seconds globally. They estimate that by the year 2050, more than 115 million people will have dementia worldwide.</a:t>
            </a:r>
            <a:endParaRPr lang="en-US" sz="1800" dirty="0">
              <a:latin typeface="Roboto Slab" panose="020F0502020204030204" pitchFamily="2" charset="0"/>
            </a:endParaRPr>
          </a:p>
          <a:p>
            <a:pPr algn="l"/>
            <a:r>
              <a:rPr lang="en-US" sz="1800" b="0" i="0" dirty="0">
                <a:effectLst/>
                <a:latin typeface="Roboto Slab" panose="020F0502020204030204" pitchFamily="2" charset="0"/>
              </a:rPr>
              <a:t>Exercise helps memory and thinking through both direct and indirect means. </a:t>
            </a:r>
          </a:p>
          <a:p>
            <a:pPr algn="l"/>
            <a:r>
              <a:rPr lang="en-US" sz="1800" b="0" i="0" dirty="0">
                <a:effectLst/>
                <a:latin typeface="Roboto Slab" panose="020F0502020204030204" pitchFamily="2" charset="0"/>
              </a:rPr>
              <a:t>The benefits of exercise come directly from its ability to </a:t>
            </a:r>
            <a:r>
              <a:rPr lang="en-US" sz="1800" b="0" i="0" dirty="0">
                <a:solidFill>
                  <a:srgbClr val="FF0000"/>
                </a:solidFill>
                <a:effectLst/>
                <a:latin typeface="Roboto Slab" panose="020F0502020204030204" pitchFamily="2" charset="0"/>
              </a:rPr>
              <a:t>reduce insulin resistance, reduce inflammation,</a:t>
            </a:r>
            <a:r>
              <a:rPr lang="en-US" sz="1800" b="0" i="0" dirty="0">
                <a:effectLst/>
                <a:latin typeface="Roboto Slab" panose="020F0502020204030204" pitchFamily="2" charset="0"/>
              </a:rPr>
              <a:t> and stimulate the release of </a:t>
            </a:r>
            <a:r>
              <a:rPr lang="en-US" sz="1800" b="0" i="0" dirty="0">
                <a:solidFill>
                  <a:srgbClr val="FF0000"/>
                </a:solidFill>
                <a:effectLst/>
                <a:latin typeface="Roboto Slab" panose="020F0502020204030204" pitchFamily="2" charset="0"/>
              </a:rPr>
              <a:t>growth factors (BDMF) </a:t>
            </a:r>
            <a:r>
              <a:rPr lang="en-US" sz="1800" b="0" i="0" dirty="0">
                <a:effectLst/>
                <a:latin typeface="Roboto Slab" panose="020F0502020204030204" pitchFamily="2" charset="0"/>
              </a:rPr>
              <a:t>chemicals in the brain that affect the health of brain cells, the growth of new blood vessels in the brain, and even the abundance and survival of new brain cells.</a:t>
            </a:r>
          </a:p>
          <a:p>
            <a:pPr algn="r"/>
            <a:endParaRPr lang="en-US" sz="1200" dirty="0"/>
          </a:p>
        </p:txBody>
      </p:sp>
      <p:pic>
        <p:nvPicPr>
          <p:cNvPr id="4" name="Picture 3">
            <a:extLst>
              <a:ext uri="{FF2B5EF4-FFF2-40B4-BE49-F238E27FC236}">
                <a16:creationId xmlns:a16="http://schemas.microsoft.com/office/drawing/2014/main" id="{B95C683D-11BB-18FB-5D02-540FD5393D58}"/>
              </a:ext>
            </a:extLst>
          </p:cNvPr>
          <p:cNvPicPr>
            <a:picLocks noChangeAspect="1"/>
          </p:cNvPicPr>
          <p:nvPr/>
        </p:nvPicPr>
        <p:blipFill>
          <a:blip r:embed="rId3"/>
          <a:stretch>
            <a:fillRect/>
          </a:stretch>
        </p:blipFill>
        <p:spPr>
          <a:xfrm>
            <a:off x="8687739" y="2959989"/>
            <a:ext cx="2621772" cy="707878"/>
          </a:xfrm>
          <a:prstGeom prst="rect">
            <a:avLst/>
          </a:prstGeom>
        </p:spPr>
      </p:pic>
    </p:spTree>
    <p:extLst>
      <p:ext uri="{BB962C8B-B14F-4D97-AF65-F5344CB8AC3E}">
        <p14:creationId xmlns:p14="http://schemas.microsoft.com/office/powerpoint/2010/main" val="3121546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B840EF2-BEAD-06DD-EE94-7D806F23EF7F}"/>
              </a:ext>
            </a:extLst>
          </p:cNvPr>
          <p:cNvPicPr>
            <a:picLocks noChangeAspect="1"/>
          </p:cNvPicPr>
          <p:nvPr/>
        </p:nvPicPr>
        <p:blipFill rotWithShape="1">
          <a:blip r:embed="rId2"/>
          <a:srcRect l="13121" t="7277" r="13604" b="7813"/>
          <a:stretch/>
        </p:blipFill>
        <p:spPr>
          <a:xfrm>
            <a:off x="411468" y="1579619"/>
            <a:ext cx="6589537" cy="3512496"/>
          </a:xfrm>
          <a:prstGeom prst="rect">
            <a:avLst/>
          </a:prstGeom>
        </p:spPr>
      </p:pic>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B34B51-6775-4E19-2D9B-FC1ECE9A6E93}"/>
              </a:ext>
            </a:extLst>
          </p:cNvPr>
          <p:cNvSpPr>
            <a:spLocks noGrp="1"/>
          </p:cNvSpPr>
          <p:nvPr>
            <p:ph type="title"/>
          </p:nvPr>
        </p:nvSpPr>
        <p:spPr>
          <a:xfrm>
            <a:off x="8052497" y="1056640"/>
            <a:ext cx="3197660" cy="3125746"/>
          </a:xfrm>
        </p:spPr>
        <p:txBody>
          <a:bodyPr vert="horz" lIns="91440" tIns="45720" rIns="91440" bIns="45720" rtlCol="0" anchor="b">
            <a:normAutofit/>
          </a:bodyPr>
          <a:lstStyle/>
          <a:p>
            <a:r>
              <a:rPr lang="en-US" sz="2900" kern="1200" dirty="0">
                <a:solidFill>
                  <a:schemeClr val="tx1"/>
                </a:solidFill>
                <a:latin typeface="+mj-lt"/>
                <a:ea typeface="+mj-ea"/>
                <a:cs typeface="+mj-cs"/>
              </a:rPr>
              <a:t>Cortisol and health – good for us when we need to be on guard but very bad when it hangs around in or bodies for too long. </a:t>
            </a:r>
          </a:p>
        </p:txBody>
      </p:sp>
    </p:spTree>
    <p:extLst>
      <p:ext uri="{BB962C8B-B14F-4D97-AF65-F5344CB8AC3E}">
        <p14:creationId xmlns:p14="http://schemas.microsoft.com/office/powerpoint/2010/main" val="3429023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E35CCF-565B-4EE8-D218-EBD1C3F79F79}"/>
              </a:ext>
            </a:extLst>
          </p:cNvPr>
          <p:cNvSpPr>
            <a:spLocks noGrp="1"/>
          </p:cNvSpPr>
          <p:nvPr>
            <p:ph type="title"/>
          </p:nvPr>
        </p:nvSpPr>
        <p:spPr>
          <a:xfrm>
            <a:off x="804672" y="5116529"/>
            <a:ext cx="10592174" cy="1000655"/>
          </a:xfrm>
        </p:spPr>
        <p:txBody>
          <a:bodyPr vert="horz" lIns="91440" tIns="45720" rIns="91440" bIns="45720" rtlCol="0" anchor="t">
            <a:normAutofit/>
          </a:bodyPr>
          <a:lstStyle/>
          <a:p>
            <a:r>
              <a:rPr lang="en-US" sz="2200" dirty="0"/>
              <a:t>Too much cortisol for too long, cause metabolic syndrome and makes us fat.  We gain weight even when we eat little because it makes the brain think that we are in danger, and we need to conserve energy in the form of fat. </a:t>
            </a:r>
          </a:p>
        </p:txBody>
      </p:sp>
      <p:pic>
        <p:nvPicPr>
          <p:cNvPr id="3" name="Picture 2" descr="A cow with a diagram of the body&#10;&#10;Description automatically generated">
            <a:extLst>
              <a:ext uri="{FF2B5EF4-FFF2-40B4-BE49-F238E27FC236}">
                <a16:creationId xmlns:a16="http://schemas.microsoft.com/office/drawing/2014/main" id="{F685FCBC-5610-AE59-765D-250A6EA5E64D}"/>
              </a:ext>
            </a:extLst>
          </p:cNvPr>
          <p:cNvPicPr>
            <a:picLocks noChangeAspect="1"/>
          </p:cNvPicPr>
          <p:nvPr/>
        </p:nvPicPr>
        <p:blipFill rotWithShape="1">
          <a:blip r:embed="rId2"/>
          <a:srcRect t="23743" b="1342"/>
          <a:stretch/>
        </p:blipFill>
        <p:spPr>
          <a:xfrm>
            <a:off x="4758" y="-145039"/>
            <a:ext cx="12192001" cy="4201449"/>
          </a:xfrm>
          <a:prstGeom prst="rect">
            <a:avLst/>
          </a:prstGeom>
        </p:spPr>
      </p:pic>
      <p:grpSp>
        <p:nvGrpSpPr>
          <p:cNvPr id="10" name="Group 9">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1" name="Freeform: Shape 10">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7610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3BFCABC-33B9-2F0E-33D4-AF0AD5EC084F}"/>
              </a:ext>
            </a:extLst>
          </p:cNvPr>
          <p:cNvPicPr>
            <a:picLocks noChangeAspect="1"/>
          </p:cNvPicPr>
          <p:nvPr/>
        </p:nvPicPr>
        <p:blipFill rotWithShape="1">
          <a:blip r:embed="rId2"/>
          <a:srcRect l="8216" r="10007" b="1"/>
          <a:stretch/>
        </p:blipFill>
        <p:spPr>
          <a:xfrm>
            <a:off x="1"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C8253A-902B-8A78-22E7-BE01DA0F213C}"/>
              </a:ext>
            </a:extLst>
          </p:cNvPr>
          <p:cNvSpPr>
            <a:spLocks noGrp="1"/>
          </p:cNvSpPr>
          <p:nvPr>
            <p:ph type="title"/>
          </p:nvPr>
        </p:nvSpPr>
        <p:spPr>
          <a:xfrm>
            <a:off x="1097280" y="325550"/>
            <a:ext cx="10058400" cy="1350850"/>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Exercise and the Brain </a:t>
            </a:r>
          </a:p>
        </p:txBody>
      </p:sp>
      <p:sp>
        <p:nvSpPr>
          <p:cNvPr id="3" name="Text Placeholder 2">
            <a:extLst>
              <a:ext uri="{FF2B5EF4-FFF2-40B4-BE49-F238E27FC236}">
                <a16:creationId xmlns:a16="http://schemas.microsoft.com/office/drawing/2014/main" id="{AA4C1CA4-DE11-CF4E-9705-00AB4C919923}"/>
              </a:ext>
            </a:extLst>
          </p:cNvPr>
          <p:cNvSpPr>
            <a:spLocks noGrp="1"/>
          </p:cNvSpPr>
          <p:nvPr>
            <p:ph type="body" idx="1"/>
          </p:nvPr>
        </p:nvSpPr>
        <p:spPr>
          <a:xfrm>
            <a:off x="1100051" y="2895600"/>
            <a:ext cx="10058400" cy="2459151"/>
          </a:xfrm>
          <a:effectLst>
            <a:outerShdw blurRad="50800" dist="38100" dir="2700000" algn="tl" rotWithShape="0">
              <a:prstClr val="black">
                <a:alpha val="40000"/>
              </a:prstClr>
            </a:outerShdw>
          </a:effectLst>
        </p:spPr>
        <p:txBody>
          <a:bodyPr vert="horz" lIns="91440" tIns="45720" rIns="91440" bIns="45720" rtlCol="0">
            <a:normAutofit lnSpcReduction="10000"/>
          </a:bodyPr>
          <a:lstStyle/>
          <a:p>
            <a:pPr algn="ctr"/>
            <a:r>
              <a:rPr lang="en-US" sz="2000" b="0" i="0" dirty="0">
                <a:solidFill>
                  <a:srgbClr val="FFFFFF"/>
                </a:solidFill>
                <a:effectLst/>
              </a:rPr>
              <a:t>The human brain is an exceedingly complex organ, and while we don't fully understand it, it is what we have to use to understand and interact with the world around us. Research is showing that there is a very powerful connection between the nervous system and movement. Exercise has been shown to facilitate the growth of new neurons, paving the way for greater intelligence.  For more on this topic, I recommend John </a:t>
            </a:r>
            <a:r>
              <a:rPr lang="en-US" sz="2000" b="0" i="0" dirty="0" err="1">
                <a:solidFill>
                  <a:srgbClr val="FFFFFF"/>
                </a:solidFill>
                <a:effectLst/>
              </a:rPr>
              <a:t>Ratey</a:t>
            </a:r>
            <a:r>
              <a:rPr lang="en-US" sz="2000" b="0" i="0" dirty="0">
                <a:solidFill>
                  <a:srgbClr val="FFFFFF"/>
                </a:solidFill>
                <a:effectLst/>
              </a:rPr>
              <a:t>, excellent book, </a:t>
            </a:r>
            <a:r>
              <a:rPr lang="en-US" sz="2000" b="0" i="1" dirty="0">
                <a:solidFill>
                  <a:srgbClr val="FFFFFF"/>
                </a:solidFill>
                <a:effectLst/>
              </a:rPr>
              <a:t>Spark</a:t>
            </a:r>
          </a:p>
          <a:p>
            <a:pPr algn="ctr"/>
            <a:r>
              <a:rPr lang="en-US" sz="2000" dirty="0">
                <a:solidFill>
                  <a:srgbClr val="FFFFFF"/>
                </a:solidFill>
              </a:rPr>
              <a:t>Please click the link below to watch this motivational talk on the value of exercise as presented by Brain Power and Movement on which the following slides are adapted:</a:t>
            </a:r>
          </a:p>
          <a:p>
            <a:pPr algn="ctr"/>
            <a:r>
              <a:rPr lang="en-US" sz="2000" dirty="0">
                <a:solidFill>
                  <a:srgbClr val="FF0000"/>
                </a:solidFill>
                <a:hlinkClick r:id="rId3">
                  <a:extLst>
                    <a:ext uri="{A12FA001-AC4F-418D-AE19-62706E023703}">
                      <ahyp:hlinkClr xmlns:ahyp="http://schemas.microsoft.com/office/drawing/2018/hyperlinkcolor" val="tx"/>
                    </a:ext>
                  </a:extLst>
                </a:hlinkClick>
              </a:rPr>
              <a:t>https://www.youtube.com/watch?v=DsVzKCk066g&amp;ab_channel=WhatI%27veLearned</a:t>
            </a:r>
            <a:endParaRPr lang="en-US" sz="2000" dirty="0">
              <a:solidFill>
                <a:srgbClr val="FF0000"/>
              </a:solidFill>
            </a:endParaRPr>
          </a:p>
          <a:p>
            <a:pPr algn="ctr"/>
            <a:endParaRPr lang="en-US" sz="2000" dirty="0">
              <a:solidFill>
                <a:srgbClr val="FFFFFF"/>
              </a:solidFill>
            </a:endParaRPr>
          </a:p>
          <a:p>
            <a:pPr algn="ctr"/>
            <a:endParaRPr lang="en-US" sz="1800" dirty="0">
              <a:solidFill>
                <a:srgbClr val="FFFFFF"/>
              </a:solidFill>
            </a:endParaRPr>
          </a:p>
          <a:p>
            <a:pPr algn="ctr"/>
            <a:endParaRPr lang="en-US" sz="1100" dirty="0">
              <a:solidFill>
                <a:srgbClr val="FFFFFF"/>
              </a:solidFill>
            </a:endParaRPr>
          </a:p>
        </p:txBody>
      </p:sp>
    </p:spTree>
    <p:extLst>
      <p:ext uri="{BB962C8B-B14F-4D97-AF65-F5344CB8AC3E}">
        <p14:creationId xmlns:p14="http://schemas.microsoft.com/office/powerpoint/2010/main" val="527328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648E9EB-61F3-4AB2-8A38-FC2BE4F53C38}"/>
              </a:ext>
            </a:extLst>
          </p:cNvPr>
          <p:cNvPicPr>
            <a:picLocks noChangeAspect="1"/>
          </p:cNvPicPr>
          <p:nvPr/>
        </p:nvPicPr>
        <p:blipFill rotWithShape="1">
          <a:blip r:embed="rId2"/>
          <a:srcRect r="18223" b="1"/>
          <a:stretch/>
        </p:blipFill>
        <p:spPr>
          <a:xfrm>
            <a:off x="-3047" y="10"/>
            <a:ext cx="12191999" cy="6857990"/>
          </a:xfrm>
          <a:prstGeom prst="rect">
            <a:avLst/>
          </a:prstGeom>
        </p:spPr>
      </p:pic>
      <p:sp>
        <p:nvSpPr>
          <p:cNvPr id="10" name="Rectangle 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629433-EF7F-DB74-13F7-8888D180CCC8}"/>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Cortisol makes the brain less efficient as it shuts down the prefrontal cortex and activates the limbic system, most notably the amygdala.</a:t>
            </a:r>
          </a:p>
        </p:txBody>
      </p:sp>
    </p:spTree>
    <p:extLst>
      <p:ext uri="{BB962C8B-B14F-4D97-AF65-F5344CB8AC3E}">
        <p14:creationId xmlns:p14="http://schemas.microsoft.com/office/powerpoint/2010/main" val="2662102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14EA6-6A14-92A0-1B44-A58CF39FD258}"/>
              </a:ext>
            </a:extLst>
          </p:cNvPr>
          <p:cNvSpPr>
            <a:spLocks noGrp="1"/>
          </p:cNvSpPr>
          <p:nvPr>
            <p:ph type="title"/>
          </p:nvPr>
        </p:nvSpPr>
        <p:spPr>
          <a:xfrm>
            <a:off x="838200" y="365125"/>
            <a:ext cx="10515600" cy="1000967"/>
          </a:xfrm>
        </p:spPr>
        <p:txBody>
          <a:bodyPr/>
          <a:lstStyle/>
          <a:p>
            <a:pPr algn="ctr"/>
            <a:r>
              <a:rPr lang="en-US" dirty="0"/>
              <a:t>Sedentary behavior is not a good thing!</a:t>
            </a:r>
          </a:p>
        </p:txBody>
      </p:sp>
      <p:pic>
        <p:nvPicPr>
          <p:cNvPr id="4" name="Picture 3">
            <a:extLst>
              <a:ext uri="{FF2B5EF4-FFF2-40B4-BE49-F238E27FC236}">
                <a16:creationId xmlns:a16="http://schemas.microsoft.com/office/drawing/2014/main" id="{D70444E6-ABB4-B673-6974-0327CDC912B6}"/>
              </a:ext>
            </a:extLst>
          </p:cNvPr>
          <p:cNvPicPr>
            <a:picLocks noChangeAspect="1"/>
          </p:cNvPicPr>
          <p:nvPr/>
        </p:nvPicPr>
        <p:blipFill rotWithShape="1">
          <a:blip r:embed="rId2"/>
          <a:srcRect l="25482" t="11437" r="25000" b="8798"/>
          <a:stretch/>
        </p:blipFill>
        <p:spPr>
          <a:xfrm>
            <a:off x="2732507" y="1366092"/>
            <a:ext cx="6726986" cy="5008413"/>
          </a:xfrm>
          <a:prstGeom prst="rect">
            <a:avLst/>
          </a:prstGeom>
        </p:spPr>
      </p:pic>
    </p:spTree>
    <p:extLst>
      <p:ext uri="{BB962C8B-B14F-4D97-AF65-F5344CB8AC3E}">
        <p14:creationId xmlns:p14="http://schemas.microsoft.com/office/powerpoint/2010/main" val="3218095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1448E-85D9-489D-0A72-9ED4FFF293E3}"/>
              </a:ext>
            </a:extLst>
          </p:cNvPr>
          <p:cNvSpPr>
            <a:spLocks noGrp="1"/>
          </p:cNvSpPr>
          <p:nvPr>
            <p:ph type="title"/>
          </p:nvPr>
        </p:nvSpPr>
        <p:spPr>
          <a:xfrm>
            <a:off x="838200" y="365126"/>
            <a:ext cx="10515600" cy="836354"/>
          </a:xfrm>
        </p:spPr>
        <p:txBody>
          <a:bodyPr/>
          <a:lstStyle/>
          <a:p>
            <a:pPr algn="ctr"/>
            <a:r>
              <a:rPr lang="en-US" dirty="0"/>
              <a:t>What combination of exercise is best?</a:t>
            </a:r>
          </a:p>
        </p:txBody>
      </p:sp>
      <p:pic>
        <p:nvPicPr>
          <p:cNvPr id="3" name="Picture 2">
            <a:extLst>
              <a:ext uri="{FF2B5EF4-FFF2-40B4-BE49-F238E27FC236}">
                <a16:creationId xmlns:a16="http://schemas.microsoft.com/office/drawing/2014/main" id="{33719612-A626-2FD1-A1C0-E557B1B5877E}"/>
              </a:ext>
            </a:extLst>
          </p:cNvPr>
          <p:cNvPicPr>
            <a:picLocks noChangeAspect="1"/>
          </p:cNvPicPr>
          <p:nvPr/>
        </p:nvPicPr>
        <p:blipFill rotWithShape="1">
          <a:blip r:embed="rId2"/>
          <a:srcRect l="25814" t="11415" r="26570" b="12169"/>
          <a:stretch/>
        </p:blipFill>
        <p:spPr>
          <a:xfrm>
            <a:off x="2573078" y="1315574"/>
            <a:ext cx="6979767" cy="5177299"/>
          </a:xfrm>
          <a:prstGeom prst="rect">
            <a:avLst/>
          </a:prstGeom>
        </p:spPr>
      </p:pic>
    </p:spTree>
    <p:extLst>
      <p:ext uri="{BB962C8B-B14F-4D97-AF65-F5344CB8AC3E}">
        <p14:creationId xmlns:p14="http://schemas.microsoft.com/office/powerpoint/2010/main" val="1030915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7ADC1-7C0C-D2AA-06F2-FC466E198105}"/>
              </a:ext>
            </a:extLst>
          </p:cNvPr>
          <p:cNvSpPr>
            <a:spLocks noGrp="1"/>
          </p:cNvSpPr>
          <p:nvPr>
            <p:ph type="title"/>
          </p:nvPr>
        </p:nvSpPr>
        <p:spPr>
          <a:xfrm>
            <a:off x="838200" y="180975"/>
            <a:ext cx="10515600" cy="866775"/>
          </a:xfrm>
        </p:spPr>
        <p:txBody>
          <a:bodyPr>
            <a:normAutofit/>
          </a:bodyPr>
          <a:lstStyle/>
          <a:p>
            <a:r>
              <a:rPr lang="en-US" sz="3600" dirty="0"/>
              <a:t>Any type of movement can help, especially in women.</a:t>
            </a:r>
          </a:p>
        </p:txBody>
      </p:sp>
      <p:pic>
        <p:nvPicPr>
          <p:cNvPr id="3" name="Picture 2">
            <a:extLst>
              <a:ext uri="{FF2B5EF4-FFF2-40B4-BE49-F238E27FC236}">
                <a16:creationId xmlns:a16="http://schemas.microsoft.com/office/drawing/2014/main" id="{9B0A7225-6712-BE86-510A-0697C73E8911}"/>
              </a:ext>
            </a:extLst>
          </p:cNvPr>
          <p:cNvPicPr>
            <a:picLocks noChangeAspect="1"/>
          </p:cNvPicPr>
          <p:nvPr/>
        </p:nvPicPr>
        <p:blipFill rotWithShape="1">
          <a:blip r:embed="rId2"/>
          <a:srcRect l="25392" t="23754" r="25361" b="8798"/>
          <a:stretch/>
        </p:blipFill>
        <p:spPr>
          <a:xfrm>
            <a:off x="2237166" y="1175247"/>
            <a:ext cx="7717667" cy="4885495"/>
          </a:xfrm>
          <a:prstGeom prst="rect">
            <a:avLst/>
          </a:prstGeom>
        </p:spPr>
      </p:pic>
    </p:spTree>
    <p:extLst>
      <p:ext uri="{BB962C8B-B14F-4D97-AF65-F5344CB8AC3E}">
        <p14:creationId xmlns:p14="http://schemas.microsoft.com/office/powerpoint/2010/main" val="1244449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EA8AC-8A3C-7628-C19A-FFA6AE9BB959}"/>
              </a:ext>
            </a:extLst>
          </p:cNvPr>
          <p:cNvSpPr>
            <a:spLocks noGrp="1"/>
          </p:cNvSpPr>
          <p:nvPr>
            <p:ph type="title"/>
          </p:nvPr>
        </p:nvSpPr>
        <p:spPr>
          <a:xfrm>
            <a:off x="0" y="365126"/>
            <a:ext cx="11353800" cy="520699"/>
          </a:xfrm>
        </p:spPr>
        <p:txBody>
          <a:bodyPr>
            <a:noAutofit/>
          </a:bodyPr>
          <a:lstStyle/>
          <a:p>
            <a:pPr algn="ctr"/>
            <a:r>
              <a:rPr lang="en-US" sz="3600" dirty="0"/>
              <a:t>The benefits of walking</a:t>
            </a:r>
          </a:p>
        </p:txBody>
      </p:sp>
      <p:pic>
        <p:nvPicPr>
          <p:cNvPr id="3" name="Picture 2">
            <a:extLst>
              <a:ext uri="{FF2B5EF4-FFF2-40B4-BE49-F238E27FC236}">
                <a16:creationId xmlns:a16="http://schemas.microsoft.com/office/drawing/2014/main" id="{3BFFFE3F-8C28-FD57-B42B-2E83FD403A4F}"/>
              </a:ext>
            </a:extLst>
          </p:cNvPr>
          <p:cNvPicPr>
            <a:picLocks noChangeAspect="1"/>
          </p:cNvPicPr>
          <p:nvPr/>
        </p:nvPicPr>
        <p:blipFill rotWithShape="1">
          <a:blip r:embed="rId2"/>
          <a:srcRect l="27812" t="20590" r="24609" b="9940"/>
          <a:stretch/>
        </p:blipFill>
        <p:spPr>
          <a:xfrm>
            <a:off x="2438400" y="1209676"/>
            <a:ext cx="6781627" cy="4576763"/>
          </a:xfrm>
          <a:prstGeom prst="rect">
            <a:avLst/>
          </a:prstGeom>
        </p:spPr>
      </p:pic>
    </p:spTree>
    <p:extLst>
      <p:ext uri="{BB962C8B-B14F-4D97-AF65-F5344CB8AC3E}">
        <p14:creationId xmlns:p14="http://schemas.microsoft.com/office/powerpoint/2010/main" val="651389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37CD5-20C1-8A21-2B29-28B1B9BF99E2}"/>
              </a:ext>
            </a:extLst>
          </p:cNvPr>
          <p:cNvSpPr>
            <a:spLocks noGrp="1"/>
          </p:cNvSpPr>
          <p:nvPr>
            <p:ph type="title"/>
          </p:nvPr>
        </p:nvSpPr>
        <p:spPr/>
        <p:txBody>
          <a:bodyPr>
            <a:normAutofit/>
          </a:bodyPr>
          <a:lstStyle/>
          <a:p>
            <a:pPr algn="ctr"/>
            <a:r>
              <a:rPr lang="en-US" sz="3600" dirty="0"/>
              <a:t>Walking and executive functioning, sleep, weight.</a:t>
            </a:r>
          </a:p>
        </p:txBody>
      </p:sp>
      <p:pic>
        <p:nvPicPr>
          <p:cNvPr id="3" name="Picture 2">
            <a:extLst>
              <a:ext uri="{FF2B5EF4-FFF2-40B4-BE49-F238E27FC236}">
                <a16:creationId xmlns:a16="http://schemas.microsoft.com/office/drawing/2014/main" id="{FD24701F-294C-D16C-1D08-382E6D1CE5D2}"/>
              </a:ext>
            </a:extLst>
          </p:cNvPr>
          <p:cNvPicPr>
            <a:picLocks noChangeAspect="1"/>
          </p:cNvPicPr>
          <p:nvPr/>
        </p:nvPicPr>
        <p:blipFill rotWithShape="1">
          <a:blip r:embed="rId2"/>
          <a:srcRect l="29999" t="28055" r="29789" b="29912"/>
          <a:stretch/>
        </p:blipFill>
        <p:spPr>
          <a:xfrm>
            <a:off x="161581" y="2762678"/>
            <a:ext cx="5582499" cy="2697163"/>
          </a:xfrm>
          <a:prstGeom prst="rect">
            <a:avLst/>
          </a:prstGeom>
        </p:spPr>
      </p:pic>
      <p:pic>
        <p:nvPicPr>
          <p:cNvPr id="4" name="Picture 3">
            <a:extLst>
              <a:ext uri="{FF2B5EF4-FFF2-40B4-BE49-F238E27FC236}">
                <a16:creationId xmlns:a16="http://schemas.microsoft.com/office/drawing/2014/main" id="{77FA6C5C-8556-6A8F-9C8B-E6E22F696025}"/>
              </a:ext>
            </a:extLst>
          </p:cNvPr>
          <p:cNvPicPr>
            <a:picLocks noChangeAspect="1"/>
          </p:cNvPicPr>
          <p:nvPr/>
        </p:nvPicPr>
        <p:blipFill rotWithShape="1">
          <a:blip r:embed="rId3"/>
          <a:srcRect l="28735" t="27664" r="28699" b="27957"/>
          <a:stretch/>
        </p:blipFill>
        <p:spPr>
          <a:xfrm>
            <a:off x="5857920" y="2623983"/>
            <a:ext cx="6172499" cy="2974554"/>
          </a:xfrm>
          <a:prstGeom prst="rect">
            <a:avLst/>
          </a:prstGeom>
        </p:spPr>
      </p:pic>
    </p:spTree>
    <p:extLst>
      <p:ext uri="{BB962C8B-B14F-4D97-AF65-F5344CB8AC3E}">
        <p14:creationId xmlns:p14="http://schemas.microsoft.com/office/powerpoint/2010/main" val="2187866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1894B-09ED-5C91-029D-4A1797E64B1E}"/>
              </a:ext>
            </a:extLst>
          </p:cNvPr>
          <p:cNvSpPr>
            <a:spLocks noGrp="1"/>
          </p:cNvSpPr>
          <p:nvPr>
            <p:ph type="title"/>
          </p:nvPr>
        </p:nvSpPr>
        <p:spPr/>
        <p:txBody>
          <a:bodyPr>
            <a:normAutofit/>
          </a:bodyPr>
          <a:lstStyle/>
          <a:p>
            <a:pPr algn="ctr"/>
            <a:r>
              <a:rPr lang="en-US" sz="3600" dirty="0"/>
              <a:t>Walking benefits – in summary</a:t>
            </a:r>
          </a:p>
        </p:txBody>
      </p:sp>
      <p:pic>
        <p:nvPicPr>
          <p:cNvPr id="3" name="Picture 2">
            <a:extLst>
              <a:ext uri="{FF2B5EF4-FFF2-40B4-BE49-F238E27FC236}">
                <a16:creationId xmlns:a16="http://schemas.microsoft.com/office/drawing/2014/main" id="{BBA8903B-7579-9CC4-A956-E04509E75F54}"/>
              </a:ext>
            </a:extLst>
          </p:cNvPr>
          <p:cNvPicPr>
            <a:picLocks noChangeAspect="1"/>
          </p:cNvPicPr>
          <p:nvPr/>
        </p:nvPicPr>
        <p:blipFill rotWithShape="1">
          <a:blip r:embed="rId2"/>
          <a:srcRect l="25572" t="11437" r="25633" b="9776"/>
          <a:stretch/>
        </p:blipFill>
        <p:spPr>
          <a:xfrm>
            <a:off x="2785431" y="1690688"/>
            <a:ext cx="6621137" cy="4941330"/>
          </a:xfrm>
          <a:prstGeom prst="rect">
            <a:avLst/>
          </a:prstGeom>
        </p:spPr>
      </p:pic>
    </p:spTree>
    <p:extLst>
      <p:ext uri="{BB962C8B-B14F-4D97-AF65-F5344CB8AC3E}">
        <p14:creationId xmlns:p14="http://schemas.microsoft.com/office/powerpoint/2010/main" val="4019424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F082E-E474-6518-A4FD-95ABA67D5003}"/>
              </a:ext>
            </a:extLst>
          </p:cNvPr>
          <p:cNvSpPr>
            <a:spLocks noGrp="1"/>
          </p:cNvSpPr>
          <p:nvPr>
            <p:ph type="title"/>
          </p:nvPr>
        </p:nvSpPr>
        <p:spPr/>
        <p:txBody>
          <a:bodyPr>
            <a:normAutofit/>
          </a:bodyPr>
          <a:lstStyle/>
          <a:p>
            <a:pPr algn="ctr"/>
            <a:r>
              <a:rPr lang="en-US" sz="3600" dirty="0"/>
              <a:t>How much and what kind of exercise?</a:t>
            </a:r>
          </a:p>
        </p:txBody>
      </p:sp>
      <p:pic>
        <p:nvPicPr>
          <p:cNvPr id="3" name="Picture 2">
            <a:extLst>
              <a:ext uri="{FF2B5EF4-FFF2-40B4-BE49-F238E27FC236}">
                <a16:creationId xmlns:a16="http://schemas.microsoft.com/office/drawing/2014/main" id="{26A3A3B7-94C1-65C2-EFD4-D2972F175367}"/>
              </a:ext>
            </a:extLst>
          </p:cNvPr>
          <p:cNvPicPr>
            <a:picLocks noChangeAspect="1"/>
          </p:cNvPicPr>
          <p:nvPr/>
        </p:nvPicPr>
        <p:blipFill rotWithShape="1">
          <a:blip r:embed="rId2"/>
          <a:srcRect l="25572" t="25025" r="25633" b="22385"/>
          <a:stretch/>
        </p:blipFill>
        <p:spPr>
          <a:xfrm>
            <a:off x="1454228" y="1690688"/>
            <a:ext cx="9450708" cy="4707853"/>
          </a:xfrm>
          <a:prstGeom prst="rect">
            <a:avLst/>
          </a:prstGeom>
        </p:spPr>
      </p:pic>
    </p:spTree>
    <p:extLst>
      <p:ext uri="{BB962C8B-B14F-4D97-AF65-F5344CB8AC3E}">
        <p14:creationId xmlns:p14="http://schemas.microsoft.com/office/powerpoint/2010/main" val="2246402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8DADA-81E7-0C96-AF03-714A13DB554C}"/>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153068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A597D97-203B-498B-95D3-E90DC961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C0E9984-642C-6352-CAA7-7748D63D8B33}"/>
              </a:ext>
            </a:extLst>
          </p:cNvPr>
          <p:cNvPicPr>
            <a:picLocks noChangeAspect="1"/>
          </p:cNvPicPr>
          <p:nvPr/>
        </p:nvPicPr>
        <p:blipFill rotWithShape="1">
          <a:blip r:embed="rId2"/>
          <a:srcRect t="7191"/>
          <a:stretch/>
        </p:blipFill>
        <p:spPr>
          <a:xfrm>
            <a:off x="4267201" y="10"/>
            <a:ext cx="7924800" cy="3383270"/>
          </a:xfrm>
          <a:prstGeom prst="rect">
            <a:avLst/>
          </a:prstGeom>
        </p:spPr>
      </p:pic>
      <p:pic>
        <p:nvPicPr>
          <p:cNvPr id="3" name="Picture 2">
            <a:extLst>
              <a:ext uri="{FF2B5EF4-FFF2-40B4-BE49-F238E27FC236}">
                <a16:creationId xmlns:a16="http://schemas.microsoft.com/office/drawing/2014/main" id="{7C7AEA16-9EE0-9B15-C769-37EE894EAC85}"/>
              </a:ext>
            </a:extLst>
          </p:cNvPr>
          <p:cNvPicPr>
            <a:picLocks noChangeAspect="1"/>
          </p:cNvPicPr>
          <p:nvPr/>
        </p:nvPicPr>
        <p:blipFill rotWithShape="1">
          <a:blip r:embed="rId3"/>
          <a:srcRect t="2658" r="2" b="2"/>
          <a:stretch/>
        </p:blipFill>
        <p:spPr>
          <a:xfrm>
            <a:off x="4519448" y="3429000"/>
            <a:ext cx="7771383" cy="3479798"/>
          </a:xfrm>
          <a:prstGeom prst="rect">
            <a:avLst/>
          </a:prstGeom>
        </p:spPr>
      </p:pic>
      <p:sp useBgFill="1">
        <p:nvSpPr>
          <p:cNvPr id="11" name="Freeform: Shape 10">
            <a:extLst>
              <a:ext uri="{FF2B5EF4-FFF2-40B4-BE49-F238E27FC236}">
                <a16:creationId xmlns:a16="http://schemas.microsoft.com/office/drawing/2014/main" id="{6A6EF10E-DF41-4BD3-8EB4-6F646531D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98B8B64-F2DA-433C-27BB-4363304A862E}"/>
              </a:ext>
            </a:extLst>
          </p:cNvPr>
          <p:cNvSpPr>
            <a:spLocks noGrp="1"/>
          </p:cNvSpPr>
          <p:nvPr>
            <p:ph type="title"/>
          </p:nvPr>
        </p:nvSpPr>
        <p:spPr>
          <a:xfrm>
            <a:off x="515007" y="609600"/>
            <a:ext cx="4121161" cy="4603531"/>
          </a:xfrm>
        </p:spPr>
        <p:txBody>
          <a:bodyPr vert="horz" lIns="91440" tIns="45720" rIns="91440" bIns="45720" rtlCol="0" anchor="b">
            <a:normAutofit/>
          </a:bodyPr>
          <a:lstStyle/>
          <a:p>
            <a:r>
              <a:rPr lang="en-US" kern="1200" dirty="0">
                <a:solidFill>
                  <a:schemeClr val="tx1"/>
                </a:solidFill>
                <a:latin typeface="+mj-lt"/>
                <a:ea typeface="+mj-ea"/>
                <a:cs typeface="+mj-cs"/>
              </a:rPr>
              <a:t>Danger increases cortisol and exercise decreases it. </a:t>
            </a:r>
          </a:p>
        </p:txBody>
      </p:sp>
    </p:spTree>
    <p:extLst>
      <p:ext uri="{BB962C8B-B14F-4D97-AF65-F5344CB8AC3E}">
        <p14:creationId xmlns:p14="http://schemas.microsoft.com/office/powerpoint/2010/main" val="3313252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844D81-B148-A38F-FB52-D61249145FDA}"/>
              </a:ext>
            </a:extLst>
          </p:cNvPr>
          <p:cNvSpPr>
            <a:spLocks noGrp="1"/>
          </p:cNvSpPr>
          <p:nvPr>
            <p:ph type="title"/>
          </p:nvPr>
        </p:nvSpPr>
        <p:spPr>
          <a:xfrm>
            <a:off x="699713" y="248038"/>
            <a:ext cx="11167167" cy="1159200"/>
          </a:xfrm>
        </p:spPr>
        <p:txBody>
          <a:bodyPr vert="horz" lIns="91440" tIns="45720" rIns="91440" bIns="45720" rtlCol="0" anchor="ctr">
            <a:normAutofit fontScale="90000"/>
          </a:bodyPr>
          <a:lstStyle/>
          <a:p>
            <a:pPr algn="ctr"/>
            <a:r>
              <a:rPr lang="en-US" sz="3700" kern="1200" dirty="0">
                <a:solidFill>
                  <a:srgbClr val="FFFFFF"/>
                </a:solidFill>
                <a:latin typeface="+mj-lt"/>
                <a:ea typeface="+mj-ea"/>
                <a:cs typeface="+mj-cs"/>
              </a:rPr>
              <a:t>A sedentary, isolated, under-stimulated, poorly fed lifestyle kills you and this is sadly the norm for America today.</a:t>
            </a:r>
          </a:p>
        </p:txBody>
      </p:sp>
      <p:pic>
        <p:nvPicPr>
          <p:cNvPr id="3" name="Picture 2">
            <a:extLst>
              <a:ext uri="{FF2B5EF4-FFF2-40B4-BE49-F238E27FC236}">
                <a16:creationId xmlns:a16="http://schemas.microsoft.com/office/drawing/2014/main" id="{D97EAC33-CC7C-26EB-CC61-678F2747A212}"/>
              </a:ext>
            </a:extLst>
          </p:cNvPr>
          <p:cNvPicPr>
            <a:picLocks noChangeAspect="1"/>
          </p:cNvPicPr>
          <p:nvPr/>
        </p:nvPicPr>
        <p:blipFill rotWithShape="1">
          <a:blip r:embed="rId2"/>
          <a:srcRect l="15739" t="10370" r="14645" b="7260"/>
          <a:stretch/>
        </p:blipFill>
        <p:spPr>
          <a:xfrm>
            <a:off x="1595120" y="1822348"/>
            <a:ext cx="8950959" cy="4898254"/>
          </a:xfrm>
          <a:prstGeom prst="rect">
            <a:avLst/>
          </a:prstGeom>
        </p:spPr>
      </p:pic>
    </p:spTree>
    <p:extLst>
      <p:ext uri="{BB962C8B-B14F-4D97-AF65-F5344CB8AC3E}">
        <p14:creationId xmlns:p14="http://schemas.microsoft.com/office/powerpoint/2010/main" val="127392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559294"/>
            <a:ext cx="12191999" cy="6298279"/>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28"/>
            <a:ext cx="6096001" cy="6858000"/>
          </a:xfrm>
          <a:prstGeom prst="rect">
            <a:avLst/>
          </a:prstGeom>
          <a:gradFill>
            <a:gsLst>
              <a:gs pos="13000">
                <a:srgbClr val="000000">
                  <a:alpha val="72000"/>
                </a:srgbClr>
              </a:gs>
              <a:gs pos="99000">
                <a:schemeClr val="accent1">
                  <a:lumMod val="50000"/>
                  <a:alpha val="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24603B-5BD6-AE40-5874-AEBEFEDBFAFB}"/>
              </a:ext>
            </a:extLst>
          </p:cNvPr>
          <p:cNvSpPr>
            <a:spLocks noGrp="1"/>
          </p:cNvSpPr>
          <p:nvPr>
            <p:ph type="title"/>
          </p:nvPr>
        </p:nvSpPr>
        <p:spPr>
          <a:xfrm>
            <a:off x="1145136" y="705080"/>
            <a:ext cx="9947305" cy="1157001"/>
          </a:xfrm>
        </p:spPr>
        <p:txBody>
          <a:bodyPr vert="horz" lIns="91440" tIns="45720" rIns="91440" bIns="45720" rtlCol="0" anchor="b">
            <a:normAutofit/>
          </a:bodyPr>
          <a:lstStyle/>
          <a:p>
            <a:pPr algn="ctr"/>
            <a:r>
              <a:rPr lang="en-US" sz="3000" dirty="0">
                <a:solidFill>
                  <a:srgbClr val="FFFFFF"/>
                </a:solidFill>
              </a:rPr>
              <a:t>How much and what kind of exercise is best?</a:t>
            </a:r>
            <a:br>
              <a:rPr lang="en-US" sz="3000" dirty="0">
                <a:solidFill>
                  <a:srgbClr val="FFFFFF"/>
                </a:solidFill>
              </a:rPr>
            </a:br>
            <a:r>
              <a:rPr lang="en-US" sz="3000" dirty="0">
                <a:solidFill>
                  <a:srgbClr val="FFFFFF"/>
                </a:solidFill>
              </a:rPr>
              <a:t>Aerobic is best and 30 to 45 minutes 3-4 times per week. </a:t>
            </a:r>
          </a:p>
        </p:txBody>
      </p:sp>
      <p:sp>
        <p:nvSpPr>
          <p:cNvPr id="16" name="Freeform: Shape 15">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0">
                <a:schemeClr val="accent1">
                  <a:alpha val="5000"/>
                </a:schemeClr>
              </a:gs>
              <a:gs pos="68000">
                <a:schemeClr val="accent1">
                  <a:alpha val="1500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77D8E686-9B4F-5809-6729-55A543FCFD71}"/>
              </a:ext>
            </a:extLst>
          </p:cNvPr>
          <p:cNvPicPr>
            <a:picLocks noChangeAspect="1"/>
          </p:cNvPicPr>
          <p:nvPr/>
        </p:nvPicPr>
        <p:blipFill rotWithShape="1">
          <a:blip r:embed="rId2"/>
          <a:srcRect l="812" r="1" b="1"/>
          <a:stretch/>
        </p:blipFill>
        <p:spPr>
          <a:xfrm>
            <a:off x="1653105" y="2225209"/>
            <a:ext cx="9155857" cy="4269236"/>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p:spPr>
      </p:pic>
    </p:spTree>
    <p:extLst>
      <p:ext uri="{BB962C8B-B14F-4D97-AF65-F5344CB8AC3E}">
        <p14:creationId xmlns:p14="http://schemas.microsoft.com/office/powerpoint/2010/main" val="77524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Rectangle 10">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9E897D-29BA-8504-96A5-2226DAB66C4D}"/>
              </a:ext>
            </a:extLst>
          </p:cNvPr>
          <p:cNvSpPr>
            <a:spLocks noGrp="1"/>
          </p:cNvSpPr>
          <p:nvPr>
            <p:ph type="title"/>
          </p:nvPr>
        </p:nvSpPr>
        <p:spPr>
          <a:xfrm>
            <a:off x="715748" y="383640"/>
            <a:ext cx="9663486" cy="898581"/>
          </a:xfrm>
        </p:spPr>
        <p:txBody>
          <a:bodyPr vert="horz" lIns="91440" tIns="45720" rIns="91440" bIns="45720" rtlCol="0" anchor="ctr">
            <a:normAutofit/>
          </a:bodyPr>
          <a:lstStyle/>
          <a:p>
            <a:pPr algn="ctr"/>
            <a:r>
              <a:rPr lang="en-US" sz="3700" dirty="0">
                <a:solidFill>
                  <a:srgbClr val="FFFFFF"/>
                </a:solidFill>
              </a:rPr>
              <a:t>     Since 1960 we have become more like sloths.</a:t>
            </a:r>
          </a:p>
        </p:txBody>
      </p:sp>
      <p:pic>
        <p:nvPicPr>
          <p:cNvPr id="3" name="Picture 2">
            <a:extLst>
              <a:ext uri="{FF2B5EF4-FFF2-40B4-BE49-F238E27FC236}">
                <a16:creationId xmlns:a16="http://schemas.microsoft.com/office/drawing/2014/main" id="{F2751B25-EBA5-F8D6-BA61-2E530E86FE3E}"/>
              </a:ext>
            </a:extLst>
          </p:cNvPr>
          <p:cNvPicPr>
            <a:picLocks noChangeAspect="1"/>
          </p:cNvPicPr>
          <p:nvPr/>
        </p:nvPicPr>
        <p:blipFill rotWithShape="1">
          <a:blip r:embed="rId2"/>
          <a:srcRect l="7500" t="2852" r="5666" b="1952"/>
          <a:stretch/>
        </p:blipFill>
        <p:spPr>
          <a:xfrm>
            <a:off x="146787" y="2126868"/>
            <a:ext cx="8088568" cy="4101212"/>
          </a:xfrm>
          <a:prstGeom prst="rect">
            <a:avLst/>
          </a:prstGeom>
        </p:spPr>
      </p:pic>
      <p:pic>
        <p:nvPicPr>
          <p:cNvPr id="4" name="Picture 3">
            <a:extLst>
              <a:ext uri="{FF2B5EF4-FFF2-40B4-BE49-F238E27FC236}">
                <a16:creationId xmlns:a16="http://schemas.microsoft.com/office/drawing/2014/main" id="{8DCE3DCC-3C62-BE6D-34A4-F7529BFFACB3}"/>
              </a:ext>
            </a:extLst>
          </p:cNvPr>
          <p:cNvPicPr>
            <a:picLocks noChangeAspect="1"/>
          </p:cNvPicPr>
          <p:nvPr/>
        </p:nvPicPr>
        <p:blipFill>
          <a:blip r:embed="rId3"/>
          <a:stretch>
            <a:fillRect/>
          </a:stretch>
        </p:blipFill>
        <p:spPr>
          <a:xfrm>
            <a:off x="8573728" y="2462148"/>
            <a:ext cx="3279899" cy="3279899"/>
          </a:xfrm>
          <a:prstGeom prst="rect">
            <a:avLst/>
          </a:prstGeom>
        </p:spPr>
      </p:pic>
    </p:spTree>
    <p:extLst>
      <p:ext uri="{BB962C8B-B14F-4D97-AF65-F5344CB8AC3E}">
        <p14:creationId xmlns:p14="http://schemas.microsoft.com/office/powerpoint/2010/main" val="2949313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E536E00-DF1C-A1DE-643C-AB18ED71150C}"/>
              </a:ext>
            </a:extLst>
          </p:cNvPr>
          <p:cNvPicPr>
            <a:picLocks noChangeAspect="1"/>
          </p:cNvPicPr>
          <p:nvPr/>
        </p:nvPicPr>
        <p:blipFill rotWithShape="1">
          <a:blip r:embed="rId2"/>
          <a:srcRect l="29559" r="12298" b="1"/>
          <a:stretch/>
        </p:blipFill>
        <p:spPr>
          <a:xfrm>
            <a:off x="20" y="10"/>
            <a:ext cx="8668492" cy="6857990"/>
          </a:xfrm>
          <a:prstGeom prst="rect">
            <a:avLst/>
          </a:prstGeom>
        </p:spPr>
      </p:pic>
      <p:sp>
        <p:nvSpPr>
          <p:cNvPr id="10" name="Rectangle 9">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CB63B63-B3B6-7F1F-B514-59163E0B5163}"/>
              </a:ext>
            </a:extLst>
          </p:cNvPr>
          <p:cNvSpPr>
            <a:spLocks noGrp="1"/>
          </p:cNvSpPr>
          <p:nvPr>
            <p:ph type="title"/>
          </p:nvPr>
        </p:nvSpPr>
        <p:spPr>
          <a:xfrm>
            <a:off x="7851647" y="1183323"/>
            <a:ext cx="4090417" cy="3624388"/>
          </a:xfrm>
        </p:spPr>
        <p:txBody>
          <a:bodyPr vert="horz" lIns="91440" tIns="45720" rIns="91440" bIns="45720" rtlCol="0" anchor="b">
            <a:normAutofit/>
          </a:bodyPr>
          <a:lstStyle/>
          <a:p>
            <a:r>
              <a:rPr lang="en-US" sz="3700" dirty="0"/>
              <a:t>More than just helping one lose weight, exercise improves these functions markedly </a:t>
            </a: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8306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0087D53-9295-4463-AAE4-D5C626046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5C562D-84F4-3B00-0E56-312133B322EA}"/>
              </a:ext>
            </a:extLst>
          </p:cNvPr>
          <p:cNvSpPr>
            <a:spLocks noGrp="1"/>
          </p:cNvSpPr>
          <p:nvPr>
            <p:ph type="title"/>
          </p:nvPr>
        </p:nvSpPr>
        <p:spPr>
          <a:xfrm>
            <a:off x="638881" y="4501453"/>
            <a:ext cx="10909640" cy="1065836"/>
          </a:xfrm>
        </p:spPr>
        <p:txBody>
          <a:bodyPr vert="horz" lIns="91440" tIns="45720" rIns="91440" bIns="45720" rtlCol="0" anchor="ctr">
            <a:normAutofit/>
          </a:bodyPr>
          <a:lstStyle/>
          <a:p>
            <a:pPr algn="ctr"/>
            <a:r>
              <a:rPr lang="en-US" sz="4100" dirty="0"/>
              <a:t>Studies show that learning is markedly improved</a:t>
            </a:r>
          </a:p>
        </p:txBody>
      </p:sp>
      <p:pic>
        <p:nvPicPr>
          <p:cNvPr id="3" name="Picture 2">
            <a:extLst>
              <a:ext uri="{FF2B5EF4-FFF2-40B4-BE49-F238E27FC236}">
                <a16:creationId xmlns:a16="http://schemas.microsoft.com/office/drawing/2014/main" id="{1FD31896-A575-5348-66CC-60C22F2B14A3}"/>
              </a:ext>
            </a:extLst>
          </p:cNvPr>
          <p:cNvPicPr>
            <a:picLocks noChangeAspect="1"/>
          </p:cNvPicPr>
          <p:nvPr/>
        </p:nvPicPr>
        <p:blipFill rotWithShape="1">
          <a:blip r:embed="rId2"/>
          <a:srcRect l="11207" t="3897" r="10345" b="2590"/>
          <a:stretch/>
        </p:blipFill>
        <p:spPr>
          <a:xfrm>
            <a:off x="320040" y="728415"/>
            <a:ext cx="5614416" cy="3078594"/>
          </a:xfrm>
          <a:prstGeom prst="rect">
            <a:avLst/>
          </a:prstGeom>
        </p:spPr>
      </p:pic>
      <p:pic>
        <p:nvPicPr>
          <p:cNvPr id="4" name="Picture 3">
            <a:extLst>
              <a:ext uri="{FF2B5EF4-FFF2-40B4-BE49-F238E27FC236}">
                <a16:creationId xmlns:a16="http://schemas.microsoft.com/office/drawing/2014/main" id="{45D6578F-A451-9B64-1B87-08063181555D}"/>
              </a:ext>
            </a:extLst>
          </p:cNvPr>
          <p:cNvPicPr>
            <a:picLocks noChangeAspect="1"/>
          </p:cNvPicPr>
          <p:nvPr/>
        </p:nvPicPr>
        <p:blipFill rotWithShape="1">
          <a:blip r:embed="rId3"/>
          <a:srcRect l="10971" t="2896" r="10432" b="3262"/>
          <a:stretch/>
        </p:blipFill>
        <p:spPr>
          <a:xfrm>
            <a:off x="6254496" y="725927"/>
            <a:ext cx="5614416" cy="3083570"/>
          </a:xfrm>
          <a:prstGeom prst="rect">
            <a:avLst/>
          </a:prstGeom>
        </p:spPr>
      </p:pic>
      <p:sp>
        <p:nvSpPr>
          <p:cNvPr id="11"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4358"/>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7874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174D21-54AD-616D-D95C-8023C30B1B2B}"/>
              </a:ext>
            </a:extLst>
          </p:cNvPr>
          <p:cNvSpPr>
            <a:spLocks noGrp="1"/>
          </p:cNvSpPr>
          <p:nvPr>
            <p:ph type="title"/>
          </p:nvPr>
        </p:nvSpPr>
        <p:spPr>
          <a:xfrm>
            <a:off x="699713" y="248038"/>
            <a:ext cx="10556865" cy="1159200"/>
          </a:xfrm>
        </p:spPr>
        <p:txBody>
          <a:bodyPr vert="horz" lIns="91440" tIns="45720" rIns="91440" bIns="45720" rtlCol="0" anchor="ctr">
            <a:noAutofit/>
          </a:bodyPr>
          <a:lstStyle/>
          <a:p>
            <a:pPr algn="ctr"/>
            <a:r>
              <a:rPr lang="en-US" sz="3100" kern="1200" dirty="0">
                <a:solidFill>
                  <a:srgbClr val="FFFFFF"/>
                </a:solidFill>
                <a:latin typeface="+mj-lt"/>
                <a:ea typeface="+mj-ea"/>
                <a:cs typeface="+mj-cs"/>
              </a:rPr>
              <a:t>A summary of the research on the benefits of exercise on the body and brain. </a:t>
            </a:r>
          </a:p>
        </p:txBody>
      </p:sp>
      <p:pic>
        <p:nvPicPr>
          <p:cNvPr id="3" name="Picture 2">
            <a:extLst>
              <a:ext uri="{FF2B5EF4-FFF2-40B4-BE49-F238E27FC236}">
                <a16:creationId xmlns:a16="http://schemas.microsoft.com/office/drawing/2014/main" id="{25C6F882-B391-4374-B18E-0BDA38861611}"/>
              </a:ext>
            </a:extLst>
          </p:cNvPr>
          <p:cNvPicPr>
            <a:picLocks noChangeAspect="1"/>
          </p:cNvPicPr>
          <p:nvPr/>
        </p:nvPicPr>
        <p:blipFill rotWithShape="1">
          <a:blip r:embed="rId2"/>
          <a:srcRect l="9167" t="-2460" r="6151" b="-165"/>
          <a:stretch/>
        </p:blipFill>
        <p:spPr>
          <a:xfrm>
            <a:off x="406419" y="1574310"/>
            <a:ext cx="11768375" cy="5283690"/>
          </a:xfrm>
          <a:prstGeom prst="rect">
            <a:avLst/>
          </a:prstGeom>
        </p:spPr>
      </p:pic>
    </p:spTree>
    <p:extLst>
      <p:ext uri="{BB962C8B-B14F-4D97-AF65-F5344CB8AC3E}">
        <p14:creationId xmlns:p14="http://schemas.microsoft.com/office/powerpoint/2010/main" val="146009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AA131E4-8005-DD8A-7AB4-80236EC508DF}"/>
              </a:ext>
            </a:extLst>
          </p:cNvPr>
          <p:cNvSpPr>
            <a:spLocks noGrp="1"/>
          </p:cNvSpPr>
          <p:nvPr>
            <p:ph type="title"/>
          </p:nvPr>
        </p:nvSpPr>
        <p:spPr>
          <a:xfrm>
            <a:off x="335280" y="992094"/>
            <a:ext cx="4297680" cy="4667026"/>
          </a:xfrm>
        </p:spPr>
        <p:txBody>
          <a:bodyPr vert="horz" lIns="91440" tIns="45720" rIns="91440" bIns="45720" rtlCol="0" anchor="b">
            <a:normAutofit/>
          </a:bodyPr>
          <a:lstStyle/>
          <a:p>
            <a:pPr algn="ctr"/>
            <a:r>
              <a:rPr lang="en-US" sz="3600" kern="1200" dirty="0">
                <a:solidFill>
                  <a:schemeClr val="tx1"/>
                </a:solidFill>
                <a:latin typeface="+mj-lt"/>
                <a:ea typeface="+mj-ea"/>
                <a:cs typeface="+mj-cs"/>
              </a:rPr>
              <a:t>Brain Changes </a:t>
            </a:r>
            <a:r>
              <a:rPr lang="en-US" sz="3600" dirty="0"/>
              <a:t>D</a:t>
            </a:r>
            <a:r>
              <a:rPr lang="en-US" sz="3600" kern="1200" dirty="0">
                <a:solidFill>
                  <a:schemeClr val="tx1"/>
                </a:solidFill>
                <a:latin typeface="+mj-lt"/>
                <a:ea typeface="+mj-ea"/>
                <a:cs typeface="+mj-cs"/>
              </a:rPr>
              <a:t>ue to </a:t>
            </a:r>
            <a:r>
              <a:rPr lang="en-US" sz="3600" dirty="0"/>
              <a:t>E</a:t>
            </a:r>
            <a:r>
              <a:rPr lang="en-US" sz="3600" kern="1200" dirty="0">
                <a:solidFill>
                  <a:schemeClr val="tx1"/>
                </a:solidFill>
                <a:latin typeface="+mj-lt"/>
                <a:ea typeface="+mj-ea"/>
                <a:cs typeface="+mj-cs"/>
              </a:rPr>
              <a:t>xercise</a:t>
            </a:r>
            <a:br>
              <a:rPr lang="en-US" sz="3600" kern="1200" dirty="0">
                <a:solidFill>
                  <a:schemeClr val="tx1"/>
                </a:solidFill>
                <a:latin typeface="+mj-lt"/>
                <a:ea typeface="+mj-ea"/>
                <a:cs typeface="+mj-cs"/>
              </a:rPr>
            </a:br>
            <a:br>
              <a:rPr lang="en-US" sz="3600" kern="1200" dirty="0">
                <a:solidFill>
                  <a:schemeClr val="tx1"/>
                </a:solidFill>
                <a:latin typeface="+mj-lt"/>
                <a:ea typeface="+mj-ea"/>
                <a:cs typeface="+mj-cs"/>
              </a:rPr>
            </a:br>
            <a:r>
              <a:rPr lang="en-US" sz="3600" kern="1200" dirty="0">
                <a:solidFill>
                  <a:schemeClr val="tx1"/>
                </a:solidFill>
                <a:latin typeface="+mj-lt"/>
                <a:ea typeface="+mj-ea"/>
                <a:cs typeface="+mj-cs"/>
              </a:rPr>
              <a:t> </a:t>
            </a:r>
            <a:br>
              <a:rPr lang="en-US" sz="3600" kern="1200" dirty="0">
                <a:solidFill>
                  <a:schemeClr val="tx1"/>
                </a:solidFill>
                <a:latin typeface="+mj-lt"/>
                <a:ea typeface="+mj-ea"/>
                <a:cs typeface="+mj-cs"/>
              </a:rPr>
            </a:br>
            <a:r>
              <a:rPr lang="en-US" sz="2400" kern="1200" dirty="0">
                <a:solidFill>
                  <a:schemeClr val="tx1"/>
                </a:solidFill>
                <a:latin typeface="+mj-lt"/>
                <a:ea typeface="+mj-ea"/>
                <a:cs typeface="+mj-cs"/>
              </a:rPr>
              <a:t>Most important, exercise causes significant neurogenesis in the hippocampus which is responsible for memory and newly discovered creativity . </a:t>
            </a:r>
          </a:p>
        </p:txBody>
      </p:sp>
      <p:pic>
        <p:nvPicPr>
          <p:cNvPr id="3" name="Picture 2">
            <a:extLst>
              <a:ext uri="{FF2B5EF4-FFF2-40B4-BE49-F238E27FC236}">
                <a16:creationId xmlns:a16="http://schemas.microsoft.com/office/drawing/2014/main" id="{8C015CDB-E7C2-44E3-DE69-B1DB95219108}"/>
              </a:ext>
            </a:extLst>
          </p:cNvPr>
          <p:cNvPicPr>
            <a:picLocks noChangeAspect="1"/>
          </p:cNvPicPr>
          <p:nvPr/>
        </p:nvPicPr>
        <p:blipFill rotWithShape="1">
          <a:blip r:embed="rId2"/>
          <a:srcRect l="31334" t="4260" b="1729"/>
          <a:stretch/>
        </p:blipFill>
        <p:spPr>
          <a:xfrm>
            <a:off x="5437536" y="1092325"/>
            <a:ext cx="6419184" cy="4042728"/>
          </a:xfrm>
          <a:prstGeom prst="rect">
            <a:avLst/>
          </a:prstGeom>
        </p:spPr>
      </p:pic>
    </p:spTree>
    <p:extLst>
      <p:ext uri="{BB962C8B-B14F-4D97-AF65-F5344CB8AC3E}">
        <p14:creationId xmlns:p14="http://schemas.microsoft.com/office/powerpoint/2010/main" val="1742741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diagram&#10;&#10;Description automatically generated">
            <a:extLst>
              <a:ext uri="{FF2B5EF4-FFF2-40B4-BE49-F238E27FC236}">
                <a16:creationId xmlns:a16="http://schemas.microsoft.com/office/drawing/2014/main" id="{40ED4E19-69C3-4D5B-41DF-6940C1DF936A}"/>
              </a:ext>
            </a:extLst>
          </p:cNvPr>
          <p:cNvPicPr>
            <a:picLocks noChangeAspect="1"/>
          </p:cNvPicPr>
          <p:nvPr/>
        </p:nvPicPr>
        <p:blipFill rotWithShape="1">
          <a:blip r:embed="rId2"/>
          <a:srcRect l="8777" r="9445" b="1"/>
          <a:stretch/>
        </p:blipFill>
        <p:spPr>
          <a:xfrm>
            <a:off x="-3047" y="10"/>
            <a:ext cx="12191999" cy="6857990"/>
          </a:xfrm>
          <a:prstGeom prst="rect">
            <a:avLst/>
          </a:prstGeom>
        </p:spPr>
      </p:pic>
      <p:sp>
        <p:nvSpPr>
          <p:cNvPr id="10" name="Rectangle 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5DABB5-58E7-E678-EB2C-C91D513A0BAD}"/>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The wonders of Exercise </a:t>
            </a:r>
          </a:p>
        </p:txBody>
      </p:sp>
      <p:sp>
        <p:nvSpPr>
          <p:cNvPr id="5" name="TextBox 4">
            <a:extLst>
              <a:ext uri="{FF2B5EF4-FFF2-40B4-BE49-F238E27FC236}">
                <a16:creationId xmlns:a16="http://schemas.microsoft.com/office/drawing/2014/main" id="{BD837D15-635B-A04F-2C59-9D29FD097678}"/>
              </a:ext>
            </a:extLst>
          </p:cNvPr>
          <p:cNvSpPr txBox="1"/>
          <p:nvPr/>
        </p:nvSpPr>
        <p:spPr>
          <a:xfrm>
            <a:off x="3048000" y="3244334"/>
            <a:ext cx="6096000" cy="369332"/>
          </a:xfrm>
          <a:prstGeom prst="rect">
            <a:avLst/>
          </a:prstGeom>
          <a:noFill/>
        </p:spPr>
        <p:txBody>
          <a:bodyPr wrap="square">
            <a:spAutoFit/>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001543</a:t>
            </a:r>
            <a:endParaRPr lang="en-US"/>
          </a:p>
        </p:txBody>
      </p:sp>
    </p:spTree>
    <p:extLst>
      <p:ext uri="{BB962C8B-B14F-4D97-AF65-F5344CB8AC3E}">
        <p14:creationId xmlns:p14="http://schemas.microsoft.com/office/powerpoint/2010/main" val="39304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4342</TotalTime>
  <Words>951</Words>
  <Application>Microsoft Office PowerPoint</Application>
  <PresentationFormat>Widescreen</PresentationFormat>
  <Paragraphs>44</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Roboto Slab</vt:lpstr>
      <vt:lpstr>Wingdings</vt:lpstr>
      <vt:lpstr>Office Theme</vt:lpstr>
      <vt:lpstr>Exercise and the Brain</vt:lpstr>
      <vt:lpstr>Exercise and the Brain </vt:lpstr>
      <vt:lpstr>A sedentary, isolated, under-stimulated, poorly fed lifestyle kills you and this is sadly the norm for America today.</vt:lpstr>
      <vt:lpstr>     Since 1960 we have become more like sloths.</vt:lpstr>
      <vt:lpstr>More than just helping one lose weight, exercise improves these functions markedly </vt:lpstr>
      <vt:lpstr>Studies show that learning is markedly improved</vt:lpstr>
      <vt:lpstr>A summary of the research on the benefits of exercise on the body and brain. </vt:lpstr>
      <vt:lpstr>Brain Changes Due to Exercise    Most important, exercise causes significant neurogenesis in the hippocampus which is responsible for memory and newly discovered creativity . </vt:lpstr>
      <vt:lpstr>The wonders of Exercise </vt:lpstr>
      <vt:lpstr>Exercise increases Brain Derived Neurotropic Factor (BDNF)</vt:lpstr>
      <vt:lpstr>BDNF and Exercise</vt:lpstr>
      <vt:lpstr>BDNF is good stuff!</vt:lpstr>
      <vt:lpstr>Brain Derived Neurotropic Factor (BDNF)</vt:lpstr>
      <vt:lpstr>Exercise enhances three main neurotropic factors</vt:lpstr>
      <vt:lpstr>Movement grows the brain and sedentary behavior shrinks it. Koala bears used to have bigger brains but when they settled on eucalyptus leaves as their diet, they could just hang in a tree all day, eat, and not move much. As a result, their brain size has gotten smaller. So, the take-home is that a body that moves promotes a healthier brain.</vt:lpstr>
      <vt:lpstr>Exercise increases the big three neurotransmitters implicated in mood and feelings of well-being</vt:lpstr>
      <vt:lpstr>Exercise and the Brain Research</vt:lpstr>
      <vt:lpstr>Cortisol and health – good for us when we need to be on guard but very bad when it hangs around in or bodies for too long. </vt:lpstr>
      <vt:lpstr>Too much cortisol for too long, cause metabolic syndrome and makes us fat.  We gain weight even when we eat little because it makes the brain think that we are in danger, and we need to conserve energy in the form of fat. </vt:lpstr>
      <vt:lpstr>Cortisol makes the brain less efficient as it shuts down the prefrontal cortex and activates the limbic system, most notably the amygdala.</vt:lpstr>
      <vt:lpstr>Sedentary behavior is not a good thing!</vt:lpstr>
      <vt:lpstr>What combination of exercise is best?</vt:lpstr>
      <vt:lpstr>Any type of movement can help, especially in women.</vt:lpstr>
      <vt:lpstr>The benefits of walking</vt:lpstr>
      <vt:lpstr>Walking and executive functioning, sleep, weight.</vt:lpstr>
      <vt:lpstr>Walking benefits – in summary</vt:lpstr>
      <vt:lpstr>How much and what kind of exercise?</vt:lpstr>
      <vt:lpstr>PowerPoint Presentation</vt:lpstr>
      <vt:lpstr>Danger increases cortisol and exercise decreases it. </vt:lpstr>
      <vt:lpstr>How much and what kind of exercise is best? Aerobic is best and 30 to 45 minutes 3-4 times per week.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and the Brain</dc:title>
  <dc:creator>Jeffrey Hansen</dc:creator>
  <cp:lastModifiedBy>Jeffrey Hansen</cp:lastModifiedBy>
  <cp:revision>17</cp:revision>
  <dcterms:created xsi:type="dcterms:W3CDTF">2023-08-27T12:31:18Z</dcterms:created>
  <dcterms:modified xsi:type="dcterms:W3CDTF">2023-12-17T16:16:02Z</dcterms:modified>
</cp:coreProperties>
</file>