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60" r:id="rId3"/>
    <p:sldId id="302" r:id="rId4"/>
    <p:sldId id="303" r:id="rId5"/>
    <p:sldId id="304" r:id="rId6"/>
    <p:sldId id="305" r:id="rId7"/>
    <p:sldId id="307" r:id="rId8"/>
    <p:sldId id="306" r:id="rId9"/>
    <p:sldId id="308" r:id="rId10"/>
    <p:sldId id="309" r:id="rId11"/>
    <p:sldId id="310" r:id="rId12"/>
    <p:sldId id="311" r:id="rId13"/>
    <p:sldId id="312" r:id="rId14"/>
    <p:sldId id="313" r:id="rId15"/>
    <p:sldId id="314" r:id="rId16"/>
    <p:sldId id="315" r:id="rId17"/>
    <p:sldId id="316" r:id="rId18"/>
    <p:sldId id="317" r:id="rId19"/>
    <p:sldId id="318" r:id="rId20"/>
    <p:sldId id="320" r:id="rId21"/>
    <p:sldId id="321" r:id="rId22"/>
    <p:sldId id="322" r:id="rId23"/>
    <p:sldId id="323" r:id="rId24"/>
    <p:sldId id="324" r:id="rId25"/>
    <p:sldId id="325" r:id="rId26"/>
    <p:sldId id="327" r:id="rId27"/>
    <p:sldId id="326" r:id="rId28"/>
    <p:sldId id="328" r:id="rId29"/>
    <p:sldId id="329" r:id="rId30"/>
    <p:sldId id="330" r:id="rId31"/>
    <p:sldId id="331" r:id="rId32"/>
    <p:sldId id="333" r:id="rId33"/>
    <p:sldId id="334" r:id="rId34"/>
    <p:sldId id="335" r:id="rId35"/>
    <p:sldId id="336" r:id="rId36"/>
    <p:sldId id="337" r:id="rId37"/>
    <p:sldId id="338" r:id="rId38"/>
    <p:sldId id="442" r:id="rId39"/>
    <p:sldId id="44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Hansen" initials="JH" lastIdx="5" clrIdx="0">
    <p:extLst>
      <p:ext uri="{19B8F6BF-5375-455C-9EA6-DF929625EA0E}">
        <p15:presenceInfo xmlns:p15="http://schemas.microsoft.com/office/powerpoint/2012/main" userId="0084b0d0d2cf9b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B5905"/>
    <a:srgbClr val="7075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928" autoAdjust="0"/>
  </p:normalViewPr>
  <p:slideViewPr>
    <p:cSldViewPr snapToGrid="0">
      <p:cViewPr varScale="1">
        <p:scale>
          <a:sx n="52" d="100"/>
          <a:sy n="52" d="100"/>
        </p:scale>
        <p:origin x="116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F2E1C-F085-4441-893C-0378BD90A1D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E6537E4-BE80-47BA-BA9E-ADAE34C85CFD}">
      <dgm:prSet custT="1"/>
      <dgm:spPr/>
      <dgm:t>
        <a:bodyPr/>
        <a:lstStyle/>
        <a:p>
          <a:r>
            <a:rPr lang="en-US" sz="1800" dirty="0">
              <a:latin typeface="Calibri" panose="020F0502020204030204" pitchFamily="34" charset="0"/>
              <a:cs typeface="Calibri" panose="020F0502020204030204" pitchFamily="34" charset="0"/>
            </a:rPr>
            <a:t>The autonomic nervous system is our </a:t>
          </a:r>
          <a:r>
            <a:rPr lang="en-US" sz="1800" b="1" dirty="0">
              <a:solidFill>
                <a:schemeClr val="tx1"/>
              </a:solidFill>
              <a:latin typeface="Calibri" panose="020F0502020204030204" pitchFamily="34" charset="0"/>
              <a:cs typeface="Calibri" panose="020F0502020204030204" pitchFamily="34" charset="0"/>
            </a:rPr>
            <a:t>personal surveillance system</a:t>
          </a:r>
          <a:r>
            <a:rPr lang="en-US" sz="1400" dirty="0">
              <a:solidFill>
                <a:schemeClr val="tx1"/>
              </a:solidFill>
              <a:latin typeface="Calibri" panose="020F0502020204030204" pitchFamily="34" charset="0"/>
              <a:cs typeface="Calibri" panose="020F0502020204030204" pitchFamily="34" charset="0"/>
            </a:rPr>
            <a:t>.  </a:t>
          </a:r>
        </a:p>
      </dgm:t>
    </dgm:pt>
    <dgm:pt modelId="{E1684D65-6AF8-4118-B032-8D63A2EDF454}" type="parTrans" cxnId="{FB2BCFAF-2B0F-45B8-ADE8-66F24C53190B}">
      <dgm:prSet/>
      <dgm:spPr/>
      <dgm:t>
        <a:bodyPr/>
        <a:lstStyle/>
        <a:p>
          <a:endParaRPr lang="en-US"/>
        </a:p>
      </dgm:t>
    </dgm:pt>
    <dgm:pt modelId="{B49F6E05-D621-4CD2-9AE3-4033CC5BF591}" type="sibTrans" cxnId="{FB2BCFAF-2B0F-45B8-ADE8-66F24C53190B}">
      <dgm:prSet/>
      <dgm:spPr/>
      <dgm:t>
        <a:bodyPr/>
        <a:lstStyle/>
        <a:p>
          <a:endParaRPr lang="en-US"/>
        </a:p>
      </dgm:t>
    </dgm:pt>
    <dgm:pt modelId="{BD2DB7C5-C755-44D3-91E9-937419EB09E3}">
      <dgm:prSet custT="1"/>
      <dgm:spPr/>
      <dgm:t>
        <a:bodyPr/>
        <a:lstStyle/>
        <a:p>
          <a:r>
            <a:rPr lang="en-US" sz="1800" dirty="0">
              <a:latin typeface="Calibri" panose="020F0502020204030204" pitchFamily="34" charset="0"/>
              <a:cs typeface="Calibri" panose="020F0502020204030204" pitchFamily="34" charset="0"/>
            </a:rPr>
            <a:t>In an effort to keep us out of danger, it is always on guard; asking the question, “Is this safe?” Its dedicated goal is to protect us by sensing safety and risk. </a:t>
          </a:r>
        </a:p>
      </dgm:t>
    </dgm:pt>
    <dgm:pt modelId="{23828AA1-77D5-4BC6-A440-1DE24554183B}" type="parTrans" cxnId="{0A190738-20A3-441A-ADA7-9DC613116EC1}">
      <dgm:prSet/>
      <dgm:spPr/>
      <dgm:t>
        <a:bodyPr/>
        <a:lstStyle/>
        <a:p>
          <a:endParaRPr lang="en-US"/>
        </a:p>
      </dgm:t>
    </dgm:pt>
    <dgm:pt modelId="{48E4D395-8A9B-4AED-A93C-47C5F3D9DBBD}" type="sibTrans" cxnId="{0A190738-20A3-441A-ADA7-9DC613116EC1}">
      <dgm:prSet/>
      <dgm:spPr/>
      <dgm:t>
        <a:bodyPr/>
        <a:lstStyle/>
        <a:p>
          <a:endParaRPr lang="en-US"/>
        </a:p>
      </dgm:t>
    </dgm:pt>
    <dgm:pt modelId="{447EB14C-DC32-4A37-AB07-BCBD661A75F2}">
      <dgm:prSet custT="1"/>
      <dgm:spPr/>
      <dgm:t>
        <a:bodyPr/>
        <a:lstStyle/>
        <a:p>
          <a:r>
            <a:rPr lang="en-US" sz="1800" dirty="0">
              <a:latin typeface="Calibri" panose="020F0502020204030204" pitchFamily="34" charset="0"/>
              <a:cs typeface="Calibri" panose="020F0502020204030204" pitchFamily="34" charset="0"/>
            </a:rPr>
            <a:t>It achieves this by listening moment by moment to what is happening in and around our bodies and in the connections we have to others (Dana, 2018).</a:t>
          </a:r>
        </a:p>
      </dgm:t>
    </dgm:pt>
    <dgm:pt modelId="{B374C3F9-7726-46DB-AEA9-5610C8182F52}" type="parTrans" cxnId="{3E7998E1-1D12-44B5-A00A-54320ECFF302}">
      <dgm:prSet/>
      <dgm:spPr/>
      <dgm:t>
        <a:bodyPr/>
        <a:lstStyle/>
        <a:p>
          <a:endParaRPr lang="en-US"/>
        </a:p>
      </dgm:t>
    </dgm:pt>
    <dgm:pt modelId="{BE31AB7F-8BF4-418C-8EEC-FF2A5A5517F1}" type="sibTrans" cxnId="{3E7998E1-1D12-44B5-A00A-54320ECFF302}">
      <dgm:prSet/>
      <dgm:spPr/>
      <dgm:t>
        <a:bodyPr/>
        <a:lstStyle/>
        <a:p>
          <a:endParaRPr lang="en-US"/>
        </a:p>
      </dgm:t>
    </dgm:pt>
    <dgm:pt modelId="{C9DF42B8-3E3E-4963-87DD-7D0D81300834}">
      <dgm:prSet custT="1"/>
      <dgm:spPr/>
      <dgm:t>
        <a:bodyPr/>
        <a:lstStyle/>
        <a:p>
          <a:r>
            <a:rPr lang="en-US" sz="1800" dirty="0">
              <a:latin typeface="Calibri" panose="020F0502020204030204" pitchFamily="34" charset="0"/>
              <a:cs typeface="Calibri" panose="020F0502020204030204" pitchFamily="34" charset="0"/>
            </a:rPr>
            <a:t>This listening happens far below awareness and far away from our conscious control. </a:t>
          </a:r>
        </a:p>
      </dgm:t>
    </dgm:pt>
    <dgm:pt modelId="{736EB245-0C49-42AE-AF1D-96DD8AFDC756}" type="parTrans" cxnId="{B1D293D4-CBC3-4568-8C06-8E98CDA250A7}">
      <dgm:prSet/>
      <dgm:spPr/>
      <dgm:t>
        <a:bodyPr/>
        <a:lstStyle/>
        <a:p>
          <a:endParaRPr lang="en-US"/>
        </a:p>
      </dgm:t>
    </dgm:pt>
    <dgm:pt modelId="{1BBD8D8B-2B72-469A-B0A9-BBF50E518E06}" type="sibTrans" cxnId="{B1D293D4-CBC3-4568-8C06-8E98CDA250A7}">
      <dgm:prSet/>
      <dgm:spPr/>
      <dgm:t>
        <a:bodyPr/>
        <a:lstStyle/>
        <a:p>
          <a:endParaRPr lang="en-US"/>
        </a:p>
      </dgm:t>
    </dgm:pt>
    <dgm:pt modelId="{E1E3CB63-AE18-4C7B-98BC-BD913DF00C17}">
      <dgm:prSet/>
      <dgm:spPr/>
      <dgm:t>
        <a:bodyPr/>
        <a:lstStyle/>
        <a:p>
          <a:r>
            <a:rPr lang="en-US" dirty="0"/>
            <a:t>Dr. Porges, understanding that this is not awareness that comes with perception which is conscious, coined the term </a:t>
          </a:r>
          <a:r>
            <a:rPr lang="en-US" b="1" dirty="0">
              <a:solidFill>
                <a:schemeClr val="tx1"/>
              </a:solidFill>
            </a:rPr>
            <a:t>neuroception</a:t>
          </a:r>
          <a:r>
            <a:rPr lang="en-US" dirty="0">
              <a:solidFill>
                <a:schemeClr val="tx1"/>
              </a:solidFill>
            </a:rPr>
            <a:t> </a:t>
          </a:r>
          <a:r>
            <a:rPr lang="en-US" dirty="0"/>
            <a:t>to describe the way our autonomic nervous system scans for cues of safety, danger, and life threat, without involving the thinking parts of our brain or the unconscious parts of the brain (Porges, 2017).</a:t>
          </a:r>
        </a:p>
      </dgm:t>
    </dgm:pt>
    <dgm:pt modelId="{7EACDB2B-8367-49D7-B808-2ADED66F25F1}" type="parTrans" cxnId="{5823DB70-E7E0-4394-A3BC-51BE3E35760B}">
      <dgm:prSet/>
      <dgm:spPr/>
      <dgm:t>
        <a:bodyPr/>
        <a:lstStyle/>
        <a:p>
          <a:endParaRPr lang="en-US"/>
        </a:p>
      </dgm:t>
    </dgm:pt>
    <dgm:pt modelId="{DC3CC0B4-5F07-408F-8BCD-CC0B1B75C891}" type="sibTrans" cxnId="{5823DB70-E7E0-4394-A3BC-51BE3E35760B}">
      <dgm:prSet/>
      <dgm:spPr/>
      <dgm:t>
        <a:bodyPr/>
        <a:lstStyle/>
        <a:p>
          <a:endParaRPr lang="en-US"/>
        </a:p>
      </dgm:t>
    </dgm:pt>
    <dgm:pt modelId="{5019F016-5D65-4873-8E34-FD8F11391A52}" type="pres">
      <dgm:prSet presAssocID="{525F2E1C-F085-4441-893C-0378BD90A1D1}" presName="root" presStyleCnt="0">
        <dgm:presLayoutVars>
          <dgm:dir/>
          <dgm:resizeHandles val="exact"/>
        </dgm:presLayoutVars>
      </dgm:prSet>
      <dgm:spPr/>
    </dgm:pt>
    <dgm:pt modelId="{387DC25A-A9A5-4D49-A1A5-F698AD2818BE}" type="pres">
      <dgm:prSet presAssocID="{BE6537E4-BE80-47BA-BA9E-ADAE34C85CFD}" presName="compNode" presStyleCnt="0"/>
      <dgm:spPr/>
    </dgm:pt>
    <dgm:pt modelId="{ADFB54E8-0870-4B8B-AC75-EDD33CB06E07}" type="pres">
      <dgm:prSet presAssocID="{BE6537E4-BE80-47BA-BA9E-ADAE34C85CFD}" presName="bgRect" presStyleLbl="bgShp" presStyleIdx="0" presStyleCnt="5" custScaleY="145265"/>
      <dgm:spPr/>
    </dgm:pt>
    <dgm:pt modelId="{E2673E91-B654-45AE-96B6-DBE1B50C6812}" type="pres">
      <dgm:prSet presAssocID="{BE6537E4-BE80-47BA-BA9E-ADAE34C85CF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022C86BA-CFC0-44D1-AF7C-55848A506FB8}" type="pres">
      <dgm:prSet presAssocID="{BE6537E4-BE80-47BA-BA9E-ADAE34C85CFD}" presName="spaceRect" presStyleCnt="0"/>
      <dgm:spPr/>
    </dgm:pt>
    <dgm:pt modelId="{59806B25-EBEC-43D9-9115-30C91CDBF32F}" type="pres">
      <dgm:prSet presAssocID="{BE6537E4-BE80-47BA-BA9E-ADAE34C85CFD}" presName="parTx" presStyleLbl="revTx" presStyleIdx="0" presStyleCnt="5">
        <dgm:presLayoutVars>
          <dgm:chMax val="0"/>
          <dgm:chPref val="0"/>
        </dgm:presLayoutVars>
      </dgm:prSet>
      <dgm:spPr/>
    </dgm:pt>
    <dgm:pt modelId="{276E6511-E4B8-4AB0-8068-7A8ADF4631BF}" type="pres">
      <dgm:prSet presAssocID="{B49F6E05-D621-4CD2-9AE3-4033CC5BF591}" presName="sibTrans" presStyleCnt="0"/>
      <dgm:spPr/>
    </dgm:pt>
    <dgm:pt modelId="{3EB5B5E7-34E2-4BE9-9B5E-D138D4707FD2}" type="pres">
      <dgm:prSet presAssocID="{BD2DB7C5-C755-44D3-91E9-937419EB09E3}" presName="compNode" presStyleCnt="0"/>
      <dgm:spPr/>
    </dgm:pt>
    <dgm:pt modelId="{9673B27C-1014-464D-93E7-BA1B95331518}" type="pres">
      <dgm:prSet presAssocID="{BD2DB7C5-C755-44D3-91E9-937419EB09E3}" presName="bgRect" presStyleLbl="bgShp" presStyleIdx="1" presStyleCnt="5" custScaleY="186471"/>
      <dgm:spPr/>
    </dgm:pt>
    <dgm:pt modelId="{7BC429D1-7315-42AD-AAC8-0AA95B0CF58F}" type="pres">
      <dgm:prSet presAssocID="{BD2DB7C5-C755-44D3-91E9-937419EB09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AB977E69-1EC5-4742-92F3-6CAA9CD510E1}" type="pres">
      <dgm:prSet presAssocID="{BD2DB7C5-C755-44D3-91E9-937419EB09E3}" presName="spaceRect" presStyleCnt="0"/>
      <dgm:spPr/>
    </dgm:pt>
    <dgm:pt modelId="{FDAE4D2D-1275-482F-BC3E-A060E75C9394}" type="pres">
      <dgm:prSet presAssocID="{BD2DB7C5-C755-44D3-91E9-937419EB09E3}" presName="parTx" presStyleLbl="revTx" presStyleIdx="1" presStyleCnt="5">
        <dgm:presLayoutVars>
          <dgm:chMax val="0"/>
          <dgm:chPref val="0"/>
        </dgm:presLayoutVars>
      </dgm:prSet>
      <dgm:spPr/>
    </dgm:pt>
    <dgm:pt modelId="{FB4DC55C-2ED8-4AF2-AA61-456A0431926D}" type="pres">
      <dgm:prSet presAssocID="{48E4D395-8A9B-4AED-A93C-47C5F3D9DBBD}" presName="sibTrans" presStyleCnt="0"/>
      <dgm:spPr/>
    </dgm:pt>
    <dgm:pt modelId="{7A407075-C062-4AAA-BB13-1A8B5F7E88DC}" type="pres">
      <dgm:prSet presAssocID="{447EB14C-DC32-4A37-AB07-BCBD661A75F2}" presName="compNode" presStyleCnt="0"/>
      <dgm:spPr/>
    </dgm:pt>
    <dgm:pt modelId="{BBD06A23-5B6F-4E1E-B446-D566E3D9C3C8}" type="pres">
      <dgm:prSet presAssocID="{447EB14C-DC32-4A37-AB07-BCBD661A75F2}" presName="bgRect" presStyleLbl="bgShp" presStyleIdx="2" presStyleCnt="5" custScaleY="222130"/>
      <dgm:spPr/>
    </dgm:pt>
    <dgm:pt modelId="{928389C9-4A01-49A8-ACCB-1C1CFCDCEAE8}" type="pres">
      <dgm:prSet presAssocID="{447EB14C-DC32-4A37-AB07-BCBD661A75F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58121063-0DB0-4634-8101-CB6EBEF15FE5}" type="pres">
      <dgm:prSet presAssocID="{447EB14C-DC32-4A37-AB07-BCBD661A75F2}" presName="spaceRect" presStyleCnt="0"/>
      <dgm:spPr/>
    </dgm:pt>
    <dgm:pt modelId="{2307AB75-9A57-459F-9D41-25B6BF50FCB5}" type="pres">
      <dgm:prSet presAssocID="{447EB14C-DC32-4A37-AB07-BCBD661A75F2}" presName="parTx" presStyleLbl="revTx" presStyleIdx="2" presStyleCnt="5">
        <dgm:presLayoutVars>
          <dgm:chMax val="0"/>
          <dgm:chPref val="0"/>
        </dgm:presLayoutVars>
      </dgm:prSet>
      <dgm:spPr/>
    </dgm:pt>
    <dgm:pt modelId="{B65D8C57-9019-4E34-97D5-C3861ED507D1}" type="pres">
      <dgm:prSet presAssocID="{BE31AB7F-8BF4-418C-8EEC-FF2A5A5517F1}" presName="sibTrans" presStyleCnt="0"/>
      <dgm:spPr/>
    </dgm:pt>
    <dgm:pt modelId="{EF2367F4-C626-4C71-9AA5-7DCBCFA47686}" type="pres">
      <dgm:prSet presAssocID="{C9DF42B8-3E3E-4963-87DD-7D0D81300834}" presName="compNode" presStyleCnt="0"/>
      <dgm:spPr/>
    </dgm:pt>
    <dgm:pt modelId="{22353B97-7085-4BCC-8B49-E4BDC31B0BBB}" type="pres">
      <dgm:prSet presAssocID="{C9DF42B8-3E3E-4963-87DD-7D0D81300834}" presName="bgRect" presStyleLbl="bgShp" presStyleIdx="3" presStyleCnt="5" custScaleY="158148"/>
      <dgm:spPr/>
    </dgm:pt>
    <dgm:pt modelId="{ACB0E7E1-DB5B-447F-98FE-51B53560BB45}" type="pres">
      <dgm:prSet presAssocID="{C9DF42B8-3E3E-4963-87DD-7D0D8130083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
        </a:ext>
      </dgm:extLst>
    </dgm:pt>
    <dgm:pt modelId="{9C3E18E5-ECA7-4443-AEEA-0A3EBD5B7448}" type="pres">
      <dgm:prSet presAssocID="{C9DF42B8-3E3E-4963-87DD-7D0D81300834}" presName="spaceRect" presStyleCnt="0"/>
      <dgm:spPr/>
    </dgm:pt>
    <dgm:pt modelId="{5D440952-C313-4C88-96EA-3722E8F2F6BC}" type="pres">
      <dgm:prSet presAssocID="{C9DF42B8-3E3E-4963-87DD-7D0D81300834}" presName="parTx" presStyleLbl="revTx" presStyleIdx="3" presStyleCnt="5">
        <dgm:presLayoutVars>
          <dgm:chMax val="0"/>
          <dgm:chPref val="0"/>
        </dgm:presLayoutVars>
      </dgm:prSet>
      <dgm:spPr/>
    </dgm:pt>
    <dgm:pt modelId="{CEF35CE4-5E9E-4B60-879E-9C883663B39B}" type="pres">
      <dgm:prSet presAssocID="{1BBD8D8B-2B72-469A-B0A9-BBF50E518E06}" presName="sibTrans" presStyleCnt="0"/>
      <dgm:spPr/>
    </dgm:pt>
    <dgm:pt modelId="{2E49BABD-CF28-431B-A78F-E64AF3D692D3}" type="pres">
      <dgm:prSet presAssocID="{E1E3CB63-AE18-4C7B-98BC-BD913DF00C17}" presName="compNode" presStyleCnt="0"/>
      <dgm:spPr/>
    </dgm:pt>
    <dgm:pt modelId="{6E78E4B4-98BC-4BB7-B59C-8C6C47915C7D}" type="pres">
      <dgm:prSet presAssocID="{E1E3CB63-AE18-4C7B-98BC-BD913DF00C17}" presName="bgRect" presStyleLbl="bgShp" presStyleIdx="4" presStyleCnt="5" custScaleY="178462"/>
      <dgm:spPr/>
    </dgm:pt>
    <dgm:pt modelId="{D6316F2A-D547-4F41-81C5-761EABF17023}" type="pres">
      <dgm:prSet presAssocID="{E1E3CB63-AE18-4C7B-98BC-BD913DF00C1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3169DF97-E480-4242-BA59-50D9826AC4EF}" type="pres">
      <dgm:prSet presAssocID="{E1E3CB63-AE18-4C7B-98BC-BD913DF00C17}" presName="spaceRect" presStyleCnt="0"/>
      <dgm:spPr/>
    </dgm:pt>
    <dgm:pt modelId="{81D4C16B-6A46-4C23-9352-2E329DB5CFB6}" type="pres">
      <dgm:prSet presAssocID="{E1E3CB63-AE18-4C7B-98BC-BD913DF00C17}" presName="parTx" presStyleLbl="revTx" presStyleIdx="4" presStyleCnt="5" custScaleY="151033">
        <dgm:presLayoutVars>
          <dgm:chMax val="0"/>
          <dgm:chPref val="0"/>
        </dgm:presLayoutVars>
      </dgm:prSet>
      <dgm:spPr/>
    </dgm:pt>
  </dgm:ptLst>
  <dgm:cxnLst>
    <dgm:cxn modelId="{28BC4628-4550-49E4-B228-0C8D04CE8573}" type="presOf" srcId="{E1E3CB63-AE18-4C7B-98BC-BD913DF00C17}" destId="{81D4C16B-6A46-4C23-9352-2E329DB5CFB6}" srcOrd="0" destOrd="0" presId="urn:microsoft.com/office/officeart/2018/2/layout/IconVerticalSolidList"/>
    <dgm:cxn modelId="{0A190738-20A3-441A-ADA7-9DC613116EC1}" srcId="{525F2E1C-F085-4441-893C-0378BD90A1D1}" destId="{BD2DB7C5-C755-44D3-91E9-937419EB09E3}" srcOrd="1" destOrd="0" parTransId="{23828AA1-77D5-4BC6-A440-1DE24554183B}" sibTransId="{48E4D395-8A9B-4AED-A93C-47C5F3D9DBBD}"/>
    <dgm:cxn modelId="{79AF3A4A-40FC-4F27-84D7-D2D561C417B4}" type="presOf" srcId="{BE6537E4-BE80-47BA-BA9E-ADAE34C85CFD}" destId="{59806B25-EBEC-43D9-9115-30C91CDBF32F}" srcOrd="0" destOrd="0" presId="urn:microsoft.com/office/officeart/2018/2/layout/IconVerticalSolidList"/>
    <dgm:cxn modelId="{20367E4C-41F8-4721-8F95-9B4CE3EC4E13}" type="presOf" srcId="{C9DF42B8-3E3E-4963-87DD-7D0D81300834}" destId="{5D440952-C313-4C88-96EA-3722E8F2F6BC}" srcOrd="0" destOrd="0" presId="urn:microsoft.com/office/officeart/2018/2/layout/IconVerticalSolidList"/>
    <dgm:cxn modelId="{E13BB64C-FE20-49B3-B413-211BD079209D}" type="presOf" srcId="{BD2DB7C5-C755-44D3-91E9-937419EB09E3}" destId="{FDAE4D2D-1275-482F-BC3E-A060E75C9394}" srcOrd="0" destOrd="0" presId="urn:microsoft.com/office/officeart/2018/2/layout/IconVerticalSolidList"/>
    <dgm:cxn modelId="{5823DB70-E7E0-4394-A3BC-51BE3E35760B}" srcId="{525F2E1C-F085-4441-893C-0378BD90A1D1}" destId="{E1E3CB63-AE18-4C7B-98BC-BD913DF00C17}" srcOrd="4" destOrd="0" parTransId="{7EACDB2B-8367-49D7-B808-2ADED66F25F1}" sibTransId="{DC3CC0B4-5F07-408F-8BCD-CC0B1B75C891}"/>
    <dgm:cxn modelId="{7F12329B-18CD-4E2C-8DA0-AAD32A68FAEF}" type="presOf" srcId="{447EB14C-DC32-4A37-AB07-BCBD661A75F2}" destId="{2307AB75-9A57-459F-9D41-25B6BF50FCB5}" srcOrd="0" destOrd="0" presId="urn:microsoft.com/office/officeart/2018/2/layout/IconVerticalSolidList"/>
    <dgm:cxn modelId="{FB2BCFAF-2B0F-45B8-ADE8-66F24C53190B}" srcId="{525F2E1C-F085-4441-893C-0378BD90A1D1}" destId="{BE6537E4-BE80-47BA-BA9E-ADAE34C85CFD}" srcOrd="0" destOrd="0" parTransId="{E1684D65-6AF8-4118-B032-8D63A2EDF454}" sibTransId="{B49F6E05-D621-4CD2-9AE3-4033CC5BF591}"/>
    <dgm:cxn modelId="{B1D293D4-CBC3-4568-8C06-8E98CDA250A7}" srcId="{525F2E1C-F085-4441-893C-0378BD90A1D1}" destId="{C9DF42B8-3E3E-4963-87DD-7D0D81300834}" srcOrd="3" destOrd="0" parTransId="{736EB245-0C49-42AE-AF1D-96DD8AFDC756}" sibTransId="{1BBD8D8B-2B72-469A-B0A9-BBF50E518E06}"/>
    <dgm:cxn modelId="{57FF7EE1-9750-4E01-8F86-8217E8B2449A}" type="presOf" srcId="{525F2E1C-F085-4441-893C-0378BD90A1D1}" destId="{5019F016-5D65-4873-8E34-FD8F11391A52}" srcOrd="0" destOrd="0" presId="urn:microsoft.com/office/officeart/2018/2/layout/IconVerticalSolidList"/>
    <dgm:cxn modelId="{3E7998E1-1D12-44B5-A00A-54320ECFF302}" srcId="{525F2E1C-F085-4441-893C-0378BD90A1D1}" destId="{447EB14C-DC32-4A37-AB07-BCBD661A75F2}" srcOrd="2" destOrd="0" parTransId="{B374C3F9-7726-46DB-AEA9-5610C8182F52}" sibTransId="{BE31AB7F-8BF4-418C-8EEC-FF2A5A5517F1}"/>
    <dgm:cxn modelId="{291E098B-8E0E-4C9B-B83B-D701E82FA0BA}" type="presParOf" srcId="{5019F016-5D65-4873-8E34-FD8F11391A52}" destId="{387DC25A-A9A5-4D49-A1A5-F698AD2818BE}" srcOrd="0" destOrd="0" presId="urn:microsoft.com/office/officeart/2018/2/layout/IconVerticalSolidList"/>
    <dgm:cxn modelId="{4FCA5775-116B-4219-8CF1-D2A87981FD4D}" type="presParOf" srcId="{387DC25A-A9A5-4D49-A1A5-F698AD2818BE}" destId="{ADFB54E8-0870-4B8B-AC75-EDD33CB06E07}" srcOrd="0" destOrd="0" presId="urn:microsoft.com/office/officeart/2018/2/layout/IconVerticalSolidList"/>
    <dgm:cxn modelId="{88B9622F-9097-4C4D-8DBF-8D4D03483392}" type="presParOf" srcId="{387DC25A-A9A5-4D49-A1A5-F698AD2818BE}" destId="{E2673E91-B654-45AE-96B6-DBE1B50C6812}" srcOrd="1" destOrd="0" presId="urn:microsoft.com/office/officeart/2018/2/layout/IconVerticalSolidList"/>
    <dgm:cxn modelId="{FFB56DBE-EA52-4085-8D0B-9E0054F2E339}" type="presParOf" srcId="{387DC25A-A9A5-4D49-A1A5-F698AD2818BE}" destId="{022C86BA-CFC0-44D1-AF7C-55848A506FB8}" srcOrd="2" destOrd="0" presId="urn:microsoft.com/office/officeart/2018/2/layout/IconVerticalSolidList"/>
    <dgm:cxn modelId="{C96E621B-2AF7-4305-931E-7F5248DD1934}" type="presParOf" srcId="{387DC25A-A9A5-4D49-A1A5-F698AD2818BE}" destId="{59806B25-EBEC-43D9-9115-30C91CDBF32F}" srcOrd="3" destOrd="0" presId="urn:microsoft.com/office/officeart/2018/2/layout/IconVerticalSolidList"/>
    <dgm:cxn modelId="{2A4F0487-7270-43AF-AE71-D31B8F51E9CD}" type="presParOf" srcId="{5019F016-5D65-4873-8E34-FD8F11391A52}" destId="{276E6511-E4B8-4AB0-8068-7A8ADF4631BF}" srcOrd="1" destOrd="0" presId="urn:microsoft.com/office/officeart/2018/2/layout/IconVerticalSolidList"/>
    <dgm:cxn modelId="{43749554-0E14-4EE2-9CB9-3A7A2DF750B2}" type="presParOf" srcId="{5019F016-5D65-4873-8E34-FD8F11391A52}" destId="{3EB5B5E7-34E2-4BE9-9B5E-D138D4707FD2}" srcOrd="2" destOrd="0" presId="urn:microsoft.com/office/officeart/2018/2/layout/IconVerticalSolidList"/>
    <dgm:cxn modelId="{03F1EC02-B55A-4F90-9319-04F2DC39C840}" type="presParOf" srcId="{3EB5B5E7-34E2-4BE9-9B5E-D138D4707FD2}" destId="{9673B27C-1014-464D-93E7-BA1B95331518}" srcOrd="0" destOrd="0" presId="urn:microsoft.com/office/officeart/2018/2/layout/IconVerticalSolidList"/>
    <dgm:cxn modelId="{AA34FA32-A82D-4B16-B3A8-C3AA5C844E8F}" type="presParOf" srcId="{3EB5B5E7-34E2-4BE9-9B5E-D138D4707FD2}" destId="{7BC429D1-7315-42AD-AAC8-0AA95B0CF58F}" srcOrd="1" destOrd="0" presId="urn:microsoft.com/office/officeart/2018/2/layout/IconVerticalSolidList"/>
    <dgm:cxn modelId="{FAD4BEAC-2BBF-480B-B9BF-85D6BF20A9D3}" type="presParOf" srcId="{3EB5B5E7-34E2-4BE9-9B5E-D138D4707FD2}" destId="{AB977E69-1EC5-4742-92F3-6CAA9CD510E1}" srcOrd="2" destOrd="0" presId="urn:microsoft.com/office/officeart/2018/2/layout/IconVerticalSolidList"/>
    <dgm:cxn modelId="{B8B1C57B-2D33-4BFC-8775-C58C700AF170}" type="presParOf" srcId="{3EB5B5E7-34E2-4BE9-9B5E-D138D4707FD2}" destId="{FDAE4D2D-1275-482F-BC3E-A060E75C9394}" srcOrd="3" destOrd="0" presId="urn:microsoft.com/office/officeart/2018/2/layout/IconVerticalSolidList"/>
    <dgm:cxn modelId="{950EC0CA-4EA4-4442-B4C7-902BF84E177A}" type="presParOf" srcId="{5019F016-5D65-4873-8E34-FD8F11391A52}" destId="{FB4DC55C-2ED8-4AF2-AA61-456A0431926D}" srcOrd="3" destOrd="0" presId="urn:microsoft.com/office/officeart/2018/2/layout/IconVerticalSolidList"/>
    <dgm:cxn modelId="{94288FDF-5102-4F0E-A57F-745EE50F794D}" type="presParOf" srcId="{5019F016-5D65-4873-8E34-FD8F11391A52}" destId="{7A407075-C062-4AAA-BB13-1A8B5F7E88DC}" srcOrd="4" destOrd="0" presId="urn:microsoft.com/office/officeart/2018/2/layout/IconVerticalSolidList"/>
    <dgm:cxn modelId="{CD0734D3-DB45-413C-93CE-DC541196B02D}" type="presParOf" srcId="{7A407075-C062-4AAA-BB13-1A8B5F7E88DC}" destId="{BBD06A23-5B6F-4E1E-B446-D566E3D9C3C8}" srcOrd="0" destOrd="0" presId="urn:microsoft.com/office/officeart/2018/2/layout/IconVerticalSolidList"/>
    <dgm:cxn modelId="{0CDD71AE-5851-484E-9117-1D3A74E8F5E9}" type="presParOf" srcId="{7A407075-C062-4AAA-BB13-1A8B5F7E88DC}" destId="{928389C9-4A01-49A8-ACCB-1C1CFCDCEAE8}" srcOrd="1" destOrd="0" presId="urn:microsoft.com/office/officeart/2018/2/layout/IconVerticalSolidList"/>
    <dgm:cxn modelId="{C2D7E054-5BA7-4C4A-8A61-C287E388F260}" type="presParOf" srcId="{7A407075-C062-4AAA-BB13-1A8B5F7E88DC}" destId="{58121063-0DB0-4634-8101-CB6EBEF15FE5}" srcOrd="2" destOrd="0" presId="urn:microsoft.com/office/officeart/2018/2/layout/IconVerticalSolidList"/>
    <dgm:cxn modelId="{6843EC16-928A-4CC9-87A5-670D32B3ABEF}" type="presParOf" srcId="{7A407075-C062-4AAA-BB13-1A8B5F7E88DC}" destId="{2307AB75-9A57-459F-9D41-25B6BF50FCB5}" srcOrd="3" destOrd="0" presId="urn:microsoft.com/office/officeart/2018/2/layout/IconVerticalSolidList"/>
    <dgm:cxn modelId="{8E5940FF-7163-44A8-A3A8-8C9368834113}" type="presParOf" srcId="{5019F016-5D65-4873-8E34-FD8F11391A52}" destId="{B65D8C57-9019-4E34-97D5-C3861ED507D1}" srcOrd="5" destOrd="0" presId="urn:microsoft.com/office/officeart/2018/2/layout/IconVerticalSolidList"/>
    <dgm:cxn modelId="{2764F855-A4FF-4CD2-8E54-D1D97E132164}" type="presParOf" srcId="{5019F016-5D65-4873-8E34-FD8F11391A52}" destId="{EF2367F4-C626-4C71-9AA5-7DCBCFA47686}" srcOrd="6" destOrd="0" presId="urn:microsoft.com/office/officeart/2018/2/layout/IconVerticalSolidList"/>
    <dgm:cxn modelId="{959A87CC-0B4F-4BAE-9D59-A6E23706D011}" type="presParOf" srcId="{EF2367F4-C626-4C71-9AA5-7DCBCFA47686}" destId="{22353B97-7085-4BCC-8B49-E4BDC31B0BBB}" srcOrd="0" destOrd="0" presId="urn:microsoft.com/office/officeart/2018/2/layout/IconVerticalSolidList"/>
    <dgm:cxn modelId="{E8638E60-854E-4105-ACBE-6F5F67D4D38A}" type="presParOf" srcId="{EF2367F4-C626-4C71-9AA5-7DCBCFA47686}" destId="{ACB0E7E1-DB5B-447F-98FE-51B53560BB45}" srcOrd="1" destOrd="0" presId="urn:microsoft.com/office/officeart/2018/2/layout/IconVerticalSolidList"/>
    <dgm:cxn modelId="{85B89A03-49B3-4485-B595-97B407B6F0C2}" type="presParOf" srcId="{EF2367F4-C626-4C71-9AA5-7DCBCFA47686}" destId="{9C3E18E5-ECA7-4443-AEEA-0A3EBD5B7448}" srcOrd="2" destOrd="0" presId="urn:microsoft.com/office/officeart/2018/2/layout/IconVerticalSolidList"/>
    <dgm:cxn modelId="{B52A5782-0130-4FE9-9349-C4451611891C}" type="presParOf" srcId="{EF2367F4-C626-4C71-9AA5-7DCBCFA47686}" destId="{5D440952-C313-4C88-96EA-3722E8F2F6BC}" srcOrd="3" destOrd="0" presId="urn:microsoft.com/office/officeart/2018/2/layout/IconVerticalSolidList"/>
    <dgm:cxn modelId="{4261FB2D-0080-4952-B838-64026570D639}" type="presParOf" srcId="{5019F016-5D65-4873-8E34-FD8F11391A52}" destId="{CEF35CE4-5E9E-4B60-879E-9C883663B39B}" srcOrd="7" destOrd="0" presId="urn:microsoft.com/office/officeart/2018/2/layout/IconVerticalSolidList"/>
    <dgm:cxn modelId="{7E0442DD-77BF-4315-8C69-348CB749F30F}" type="presParOf" srcId="{5019F016-5D65-4873-8E34-FD8F11391A52}" destId="{2E49BABD-CF28-431B-A78F-E64AF3D692D3}" srcOrd="8" destOrd="0" presId="urn:microsoft.com/office/officeart/2018/2/layout/IconVerticalSolidList"/>
    <dgm:cxn modelId="{05F89478-4E30-4EA1-A798-473D0D24465A}" type="presParOf" srcId="{2E49BABD-CF28-431B-A78F-E64AF3D692D3}" destId="{6E78E4B4-98BC-4BB7-B59C-8C6C47915C7D}" srcOrd="0" destOrd="0" presId="urn:microsoft.com/office/officeart/2018/2/layout/IconVerticalSolidList"/>
    <dgm:cxn modelId="{CF09BA75-03D7-4FF5-AB12-9494CF92DB1B}" type="presParOf" srcId="{2E49BABD-CF28-431B-A78F-E64AF3D692D3}" destId="{D6316F2A-D547-4F41-81C5-761EABF17023}" srcOrd="1" destOrd="0" presId="urn:microsoft.com/office/officeart/2018/2/layout/IconVerticalSolidList"/>
    <dgm:cxn modelId="{FD3326A2-61AB-4CBF-B6E7-16FFEF9277F7}" type="presParOf" srcId="{2E49BABD-CF28-431B-A78F-E64AF3D692D3}" destId="{3169DF97-E480-4242-BA59-50D9826AC4EF}" srcOrd="2" destOrd="0" presId="urn:microsoft.com/office/officeart/2018/2/layout/IconVerticalSolidList"/>
    <dgm:cxn modelId="{30AE5CB5-6CAB-46E5-BEBD-F81220809B88}" type="presParOf" srcId="{2E49BABD-CF28-431B-A78F-E64AF3D692D3}" destId="{81D4C16B-6A46-4C23-9352-2E329DB5CF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3AB6F-532D-43FC-A176-C016225C523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DC978ED-0C8A-4033-8D64-7213E0A1367E}">
      <dgm:prSet custT="1"/>
      <dgm:spPr/>
      <dgm:t>
        <a:bodyPr/>
        <a:lstStyle/>
        <a:p>
          <a:r>
            <a:rPr lang="en-US" sz="1600" dirty="0">
              <a:latin typeface="Calibri" panose="020F0502020204030204" pitchFamily="34" charset="0"/>
              <a:cs typeface="Calibri" panose="020F0502020204030204" pitchFamily="34" charset="0"/>
            </a:rPr>
            <a:t>When we enter into an autonomic state, the information about that state travels up the automatic pathways to the brain where a </a:t>
          </a:r>
          <a:r>
            <a:rPr lang="en-US" sz="1600" b="1" dirty="0">
              <a:solidFill>
                <a:schemeClr val="tx1"/>
              </a:solidFill>
              <a:latin typeface="Calibri" panose="020F0502020204030204" pitchFamily="34" charset="0"/>
              <a:cs typeface="Calibri" panose="020F0502020204030204" pitchFamily="34" charset="0"/>
            </a:rPr>
            <a:t>story is drafted </a:t>
          </a:r>
          <a:r>
            <a:rPr lang="en-US" sz="1600" dirty="0">
              <a:latin typeface="Calibri" panose="020F0502020204030204" pitchFamily="34" charset="0"/>
              <a:cs typeface="Calibri" panose="020F0502020204030204" pitchFamily="34" charset="0"/>
            </a:rPr>
            <a:t>to make sense of the embodied experience/sensations. </a:t>
          </a:r>
        </a:p>
      </dgm:t>
    </dgm:pt>
    <dgm:pt modelId="{B08ACB93-35B3-4469-BBB7-AE87C2A897DA}" type="parTrans" cxnId="{127E4241-552E-4133-B4D8-AB881B18E186}">
      <dgm:prSet/>
      <dgm:spPr/>
      <dgm:t>
        <a:bodyPr/>
        <a:lstStyle/>
        <a:p>
          <a:endParaRPr lang="en-US"/>
        </a:p>
      </dgm:t>
    </dgm:pt>
    <dgm:pt modelId="{4C30D67E-BFC9-4D2F-AF62-EED522826387}" type="sibTrans" cxnId="{127E4241-552E-4133-B4D8-AB881B18E186}">
      <dgm:prSet/>
      <dgm:spPr/>
      <dgm:t>
        <a:bodyPr/>
        <a:lstStyle/>
        <a:p>
          <a:endParaRPr lang="en-US"/>
        </a:p>
      </dgm:t>
    </dgm:pt>
    <dgm:pt modelId="{DBFF075E-9079-4355-9EF5-2C202138688B}">
      <dgm:prSet custT="1"/>
      <dgm:spPr/>
      <dgm:t>
        <a:bodyPr/>
        <a:lstStyle/>
        <a:p>
          <a:r>
            <a:rPr lang="en-US" sz="1600" dirty="0">
              <a:latin typeface="Calibri" panose="020F0502020204030204" pitchFamily="34" charset="0"/>
              <a:cs typeface="Calibri" panose="020F0502020204030204" pitchFamily="34" charset="0"/>
            </a:rPr>
            <a:t>In other words, the physiological state produced by the autonomic nervous system creates a </a:t>
          </a:r>
          <a:r>
            <a:rPr lang="en-US" sz="1600" b="1" dirty="0">
              <a:solidFill>
                <a:schemeClr val="tx1"/>
              </a:solidFill>
              <a:latin typeface="Calibri" panose="020F0502020204030204" pitchFamily="34" charset="0"/>
              <a:cs typeface="Calibri" panose="020F0502020204030204" pitchFamily="34" charset="0"/>
            </a:rPr>
            <a:t>psychological story. </a:t>
          </a:r>
        </a:p>
      </dgm:t>
    </dgm:pt>
    <dgm:pt modelId="{F7D18BDF-8B49-4978-AFF9-410D27EE4C08}" type="parTrans" cxnId="{5FCD1409-6675-4E30-8D5B-28F3D754E077}">
      <dgm:prSet/>
      <dgm:spPr/>
      <dgm:t>
        <a:bodyPr/>
        <a:lstStyle/>
        <a:p>
          <a:endParaRPr lang="en-US"/>
        </a:p>
      </dgm:t>
    </dgm:pt>
    <dgm:pt modelId="{3A43F244-E241-4224-97B1-BB9D1D39A5EB}" type="sibTrans" cxnId="{5FCD1409-6675-4E30-8D5B-28F3D754E077}">
      <dgm:prSet/>
      <dgm:spPr/>
      <dgm:t>
        <a:bodyPr/>
        <a:lstStyle/>
        <a:p>
          <a:endParaRPr lang="en-US"/>
        </a:p>
      </dgm:t>
    </dgm:pt>
    <dgm:pt modelId="{79CD1C28-C6FE-4131-B527-B07DF9DBD594}">
      <dgm:prSet custT="1"/>
      <dgm:spPr/>
      <dgm:t>
        <a:bodyPr/>
        <a:lstStyle/>
        <a:p>
          <a:r>
            <a:rPr lang="en-US" sz="1600" dirty="0">
              <a:latin typeface="Calibri" panose="020F0502020204030204" pitchFamily="34" charset="0"/>
              <a:cs typeface="Calibri" panose="020F0502020204030204" pitchFamily="34" charset="0"/>
            </a:rPr>
            <a:t>Dana (2020) describes this as a metaphor of a </a:t>
          </a:r>
          <a:r>
            <a:rPr lang="en-US" sz="1600" b="1" dirty="0">
              <a:solidFill>
                <a:srgbClr val="FF0000"/>
              </a:solidFill>
              <a:latin typeface="Calibri" panose="020F0502020204030204" pitchFamily="34" charset="0"/>
              <a:cs typeface="Calibri" panose="020F0502020204030204" pitchFamily="34" charset="0"/>
            </a:rPr>
            <a:t>stream</a:t>
          </a:r>
          <a:r>
            <a:rPr lang="en-US" sz="1600" b="1" dirty="0">
              <a:solidFill>
                <a:schemeClr val="tx1"/>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where we can imagine the flow of experience. At the river’s source is neuroception and at the river’s mouth is the story. In between </a:t>
          </a:r>
          <a:r>
            <a:rPr lang="en-US" sz="1600" b="1" dirty="0">
              <a:solidFill>
                <a:schemeClr val="tx1"/>
              </a:solidFill>
              <a:latin typeface="Calibri" panose="020F0502020204030204" pitchFamily="34" charset="0"/>
              <a:cs typeface="Calibri" panose="020F0502020204030204" pitchFamily="34" charset="0"/>
            </a:rPr>
            <a:t>lie perception, autonomic state, feelings, and behavior. </a:t>
          </a:r>
          <a:r>
            <a:rPr lang="en-US" sz="1600" dirty="0">
              <a:latin typeface="Calibri" panose="020F0502020204030204" pitchFamily="34" charset="0"/>
              <a:cs typeface="Calibri" panose="020F0502020204030204" pitchFamily="34" charset="0"/>
            </a:rPr>
            <a:t>We are accustomed to entering in the river downstream with feeling and behavior, or story being at the fore. </a:t>
          </a:r>
        </a:p>
      </dgm:t>
    </dgm:pt>
    <dgm:pt modelId="{25C8886F-3A99-4434-9B8B-F8E0E53688D2}" type="parTrans" cxnId="{322A695F-5286-4E30-A000-76F28353F13C}">
      <dgm:prSet/>
      <dgm:spPr/>
      <dgm:t>
        <a:bodyPr/>
        <a:lstStyle/>
        <a:p>
          <a:endParaRPr lang="en-US"/>
        </a:p>
      </dgm:t>
    </dgm:pt>
    <dgm:pt modelId="{56976D67-B009-48E1-94F2-5B009F15D697}" type="sibTrans" cxnId="{322A695F-5286-4E30-A000-76F28353F13C}">
      <dgm:prSet/>
      <dgm:spPr/>
      <dgm:t>
        <a:bodyPr/>
        <a:lstStyle/>
        <a:p>
          <a:endParaRPr lang="en-US"/>
        </a:p>
      </dgm:t>
    </dgm:pt>
    <dgm:pt modelId="{583086FE-2628-4F69-A34C-DEF74A14687A}">
      <dgm:prSet custT="1"/>
      <dgm:spPr/>
      <dgm:t>
        <a:bodyPr/>
        <a:lstStyle/>
        <a:p>
          <a:r>
            <a:rPr lang="en-US" sz="1600" dirty="0">
              <a:latin typeface="Calibri" panose="020F0502020204030204" pitchFamily="34" charset="0"/>
              <a:cs typeface="Calibri" panose="020F0502020204030204" pitchFamily="34" charset="0"/>
            </a:rPr>
            <a:t>However, </a:t>
          </a:r>
          <a:r>
            <a:rPr lang="en-US" sz="1600" b="1" dirty="0">
              <a:solidFill>
                <a:schemeClr val="tx1"/>
              </a:solidFill>
              <a:latin typeface="Calibri" panose="020F0502020204030204" pitchFamily="34" charset="0"/>
              <a:cs typeface="Calibri" panose="020F0502020204030204" pitchFamily="34" charset="0"/>
            </a:rPr>
            <a:t>neuroception </a:t>
          </a:r>
          <a:r>
            <a:rPr lang="en-US" sz="1600" dirty="0">
              <a:latin typeface="Calibri" panose="020F0502020204030204" pitchFamily="34" charset="0"/>
              <a:cs typeface="Calibri" panose="020F0502020204030204" pitchFamily="34" charset="0"/>
            </a:rPr>
            <a:t>takes place at the furthest point upstream. We need to make our way back to the starting point, leaving behind the story, behavior, and feelings in order to identify the state and </a:t>
          </a:r>
          <a:r>
            <a:rPr lang="en-US" sz="1600" b="1" dirty="0">
              <a:latin typeface="Calibri" panose="020F0502020204030204" pitchFamily="34" charset="0"/>
              <a:cs typeface="Calibri" panose="020F0502020204030204" pitchFamily="34" charset="0"/>
            </a:rPr>
            <a:t>bring </a:t>
          </a:r>
          <a:r>
            <a:rPr lang="en-US" sz="1600" b="1" dirty="0">
              <a:solidFill>
                <a:schemeClr val="tx1"/>
              </a:solidFill>
              <a:latin typeface="Calibri" panose="020F0502020204030204" pitchFamily="34" charset="0"/>
              <a:cs typeface="Calibri" panose="020F0502020204030204" pitchFamily="34" charset="0"/>
            </a:rPr>
            <a:t>perception or awareness </a:t>
          </a:r>
          <a:r>
            <a:rPr lang="en-US" sz="1600" dirty="0">
              <a:latin typeface="Calibri" panose="020F0502020204030204" pitchFamily="34" charset="0"/>
              <a:cs typeface="Calibri" panose="020F0502020204030204" pitchFamily="34" charset="0"/>
            </a:rPr>
            <a:t>to neuroception (Dana, 2020). </a:t>
          </a:r>
        </a:p>
      </dgm:t>
    </dgm:pt>
    <dgm:pt modelId="{F0C35C5B-70F3-46CE-A47A-EB16EC1C07BA}" type="parTrans" cxnId="{ED3211BF-AC31-4F82-86B7-8BD2AF16EF16}">
      <dgm:prSet/>
      <dgm:spPr/>
      <dgm:t>
        <a:bodyPr/>
        <a:lstStyle/>
        <a:p>
          <a:endParaRPr lang="en-US"/>
        </a:p>
      </dgm:t>
    </dgm:pt>
    <dgm:pt modelId="{B27ACB14-187F-4ED0-B438-7D1B36A9EEB5}" type="sibTrans" cxnId="{ED3211BF-AC31-4F82-86B7-8BD2AF16EF16}">
      <dgm:prSet/>
      <dgm:spPr/>
      <dgm:t>
        <a:bodyPr/>
        <a:lstStyle/>
        <a:p>
          <a:endParaRPr lang="en-US"/>
        </a:p>
      </dgm:t>
    </dgm:pt>
    <dgm:pt modelId="{6BB5525C-2F43-4BE3-919C-435F3A12DDF9}">
      <dgm:prSet custT="1"/>
      <dgm:spPr/>
      <dgm:t>
        <a:bodyPr/>
        <a:lstStyle/>
        <a:p>
          <a:r>
            <a:rPr lang="en-US" sz="1600" dirty="0">
              <a:latin typeface="Calibri" panose="020F0502020204030204" pitchFamily="34" charset="0"/>
              <a:cs typeface="Calibri" panose="020F0502020204030204" pitchFamily="34" charset="0"/>
            </a:rPr>
            <a:t>This has implications for treatment which we will discuss “downstream” in this paper. </a:t>
          </a:r>
        </a:p>
      </dgm:t>
    </dgm:pt>
    <dgm:pt modelId="{EF69A729-4596-4B1C-80C8-C96F634A0CC7}" type="parTrans" cxnId="{C5D470E4-8B82-4203-AE9F-5C847B7EF871}">
      <dgm:prSet/>
      <dgm:spPr/>
      <dgm:t>
        <a:bodyPr/>
        <a:lstStyle/>
        <a:p>
          <a:endParaRPr lang="en-US"/>
        </a:p>
      </dgm:t>
    </dgm:pt>
    <dgm:pt modelId="{940488A5-B4BB-4B46-AED6-6B31E2B7BA2F}" type="sibTrans" cxnId="{C5D470E4-8B82-4203-AE9F-5C847B7EF871}">
      <dgm:prSet/>
      <dgm:spPr/>
      <dgm:t>
        <a:bodyPr/>
        <a:lstStyle/>
        <a:p>
          <a:endParaRPr lang="en-US"/>
        </a:p>
      </dgm:t>
    </dgm:pt>
    <dgm:pt modelId="{CD75024A-84C4-4C4F-AD2E-5E1F15BEFAA8}" type="pres">
      <dgm:prSet presAssocID="{9593AB6F-532D-43FC-A176-C016225C5237}" presName="outerComposite" presStyleCnt="0">
        <dgm:presLayoutVars>
          <dgm:chMax val="5"/>
          <dgm:dir/>
          <dgm:resizeHandles val="exact"/>
        </dgm:presLayoutVars>
      </dgm:prSet>
      <dgm:spPr/>
    </dgm:pt>
    <dgm:pt modelId="{0FE9440F-39C5-4D24-B3ED-0767D0E93ADD}" type="pres">
      <dgm:prSet presAssocID="{9593AB6F-532D-43FC-A176-C016225C5237}" presName="dummyMaxCanvas" presStyleCnt="0">
        <dgm:presLayoutVars/>
      </dgm:prSet>
      <dgm:spPr/>
    </dgm:pt>
    <dgm:pt modelId="{9BC299CA-B411-492D-994D-D4546369AA23}" type="pres">
      <dgm:prSet presAssocID="{9593AB6F-532D-43FC-A176-C016225C5237}" presName="FiveNodes_1" presStyleLbl="node1" presStyleIdx="0" presStyleCnt="5">
        <dgm:presLayoutVars>
          <dgm:bulletEnabled val="1"/>
        </dgm:presLayoutVars>
      </dgm:prSet>
      <dgm:spPr/>
    </dgm:pt>
    <dgm:pt modelId="{FE290134-1873-4A3B-A251-B38069EB1FF5}" type="pres">
      <dgm:prSet presAssocID="{9593AB6F-532D-43FC-A176-C016225C5237}" presName="FiveNodes_2" presStyleLbl="node1" presStyleIdx="1" presStyleCnt="5">
        <dgm:presLayoutVars>
          <dgm:bulletEnabled val="1"/>
        </dgm:presLayoutVars>
      </dgm:prSet>
      <dgm:spPr/>
    </dgm:pt>
    <dgm:pt modelId="{BEEDA390-0D45-4B16-95AB-6D335F316A54}" type="pres">
      <dgm:prSet presAssocID="{9593AB6F-532D-43FC-A176-C016225C5237}" presName="FiveNodes_3" presStyleLbl="node1" presStyleIdx="2" presStyleCnt="5">
        <dgm:presLayoutVars>
          <dgm:bulletEnabled val="1"/>
        </dgm:presLayoutVars>
      </dgm:prSet>
      <dgm:spPr/>
    </dgm:pt>
    <dgm:pt modelId="{216C19C2-6CC9-49E9-808B-E447D8798E13}" type="pres">
      <dgm:prSet presAssocID="{9593AB6F-532D-43FC-A176-C016225C5237}" presName="FiveNodes_4" presStyleLbl="node1" presStyleIdx="3" presStyleCnt="5">
        <dgm:presLayoutVars>
          <dgm:bulletEnabled val="1"/>
        </dgm:presLayoutVars>
      </dgm:prSet>
      <dgm:spPr/>
    </dgm:pt>
    <dgm:pt modelId="{A0692EAA-6550-4444-917A-7CECB25B669C}" type="pres">
      <dgm:prSet presAssocID="{9593AB6F-532D-43FC-A176-C016225C5237}" presName="FiveNodes_5" presStyleLbl="node1" presStyleIdx="4" presStyleCnt="5">
        <dgm:presLayoutVars>
          <dgm:bulletEnabled val="1"/>
        </dgm:presLayoutVars>
      </dgm:prSet>
      <dgm:spPr/>
    </dgm:pt>
    <dgm:pt modelId="{5803B91D-1EF2-46C1-91AD-45826195A969}" type="pres">
      <dgm:prSet presAssocID="{9593AB6F-532D-43FC-A176-C016225C5237}" presName="FiveConn_1-2" presStyleLbl="fgAccFollowNode1" presStyleIdx="0" presStyleCnt="4">
        <dgm:presLayoutVars>
          <dgm:bulletEnabled val="1"/>
        </dgm:presLayoutVars>
      </dgm:prSet>
      <dgm:spPr/>
    </dgm:pt>
    <dgm:pt modelId="{5CAA4B01-9522-4B12-9E66-697E3C0D317E}" type="pres">
      <dgm:prSet presAssocID="{9593AB6F-532D-43FC-A176-C016225C5237}" presName="FiveConn_2-3" presStyleLbl="fgAccFollowNode1" presStyleIdx="1" presStyleCnt="4">
        <dgm:presLayoutVars>
          <dgm:bulletEnabled val="1"/>
        </dgm:presLayoutVars>
      </dgm:prSet>
      <dgm:spPr/>
    </dgm:pt>
    <dgm:pt modelId="{85C38D47-853A-402A-BB54-96B48C6AA4D5}" type="pres">
      <dgm:prSet presAssocID="{9593AB6F-532D-43FC-A176-C016225C5237}" presName="FiveConn_3-4" presStyleLbl="fgAccFollowNode1" presStyleIdx="2" presStyleCnt="4">
        <dgm:presLayoutVars>
          <dgm:bulletEnabled val="1"/>
        </dgm:presLayoutVars>
      </dgm:prSet>
      <dgm:spPr/>
    </dgm:pt>
    <dgm:pt modelId="{C591B3F8-5F00-413C-BAE0-A48D0F3231DD}" type="pres">
      <dgm:prSet presAssocID="{9593AB6F-532D-43FC-A176-C016225C5237}" presName="FiveConn_4-5" presStyleLbl="fgAccFollowNode1" presStyleIdx="3" presStyleCnt="4">
        <dgm:presLayoutVars>
          <dgm:bulletEnabled val="1"/>
        </dgm:presLayoutVars>
      </dgm:prSet>
      <dgm:spPr/>
    </dgm:pt>
    <dgm:pt modelId="{FC91FA26-5692-4402-B9A1-6E0C98038F74}" type="pres">
      <dgm:prSet presAssocID="{9593AB6F-532D-43FC-A176-C016225C5237}" presName="FiveNodes_1_text" presStyleLbl="node1" presStyleIdx="4" presStyleCnt="5">
        <dgm:presLayoutVars>
          <dgm:bulletEnabled val="1"/>
        </dgm:presLayoutVars>
      </dgm:prSet>
      <dgm:spPr/>
    </dgm:pt>
    <dgm:pt modelId="{000A56BB-E6EE-4AF2-8F1E-9CF94C1692DE}" type="pres">
      <dgm:prSet presAssocID="{9593AB6F-532D-43FC-A176-C016225C5237}" presName="FiveNodes_2_text" presStyleLbl="node1" presStyleIdx="4" presStyleCnt="5">
        <dgm:presLayoutVars>
          <dgm:bulletEnabled val="1"/>
        </dgm:presLayoutVars>
      </dgm:prSet>
      <dgm:spPr/>
    </dgm:pt>
    <dgm:pt modelId="{BB0CD775-6E40-4A66-A861-F6791AB0FC56}" type="pres">
      <dgm:prSet presAssocID="{9593AB6F-532D-43FC-A176-C016225C5237}" presName="FiveNodes_3_text" presStyleLbl="node1" presStyleIdx="4" presStyleCnt="5">
        <dgm:presLayoutVars>
          <dgm:bulletEnabled val="1"/>
        </dgm:presLayoutVars>
      </dgm:prSet>
      <dgm:spPr/>
    </dgm:pt>
    <dgm:pt modelId="{39535D9F-539A-4A12-8F4F-A9BE1B89A7C9}" type="pres">
      <dgm:prSet presAssocID="{9593AB6F-532D-43FC-A176-C016225C5237}" presName="FiveNodes_4_text" presStyleLbl="node1" presStyleIdx="4" presStyleCnt="5">
        <dgm:presLayoutVars>
          <dgm:bulletEnabled val="1"/>
        </dgm:presLayoutVars>
      </dgm:prSet>
      <dgm:spPr/>
    </dgm:pt>
    <dgm:pt modelId="{92AD9269-4ABA-448D-A578-5B5ACF75F851}" type="pres">
      <dgm:prSet presAssocID="{9593AB6F-532D-43FC-A176-C016225C5237}" presName="FiveNodes_5_text" presStyleLbl="node1" presStyleIdx="4" presStyleCnt="5">
        <dgm:presLayoutVars>
          <dgm:bulletEnabled val="1"/>
        </dgm:presLayoutVars>
      </dgm:prSet>
      <dgm:spPr/>
    </dgm:pt>
  </dgm:ptLst>
  <dgm:cxnLst>
    <dgm:cxn modelId="{5FCD1409-6675-4E30-8D5B-28F3D754E077}" srcId="{9593AB6F-532D-43FC-A176-C016225C5237}" destId="{DBFF075E-9079-4355-9EF5-2C202138688B}" srcOrd="1" destOrd="0" parTransId="{F7D18BDF-8B49-4978-AFF9-410D27EE4C08}" sibTransId="{3A43F244-E241-4224-97B1-BB9D1D39A5EB}"/>
    <dgm:cxn modelId="{A5C09311-ADC1-4AC5-AE80-5210B9866346}" type="presOf" srcId="{56976D67-B009-48E1-94F2-5B009F15D697}" destId="{85C38D47-853A-402A-BB54-96B48C6AA4D5}" srcOrd="0" destOrd="0" presId="urn:microsoft.com/office/officeart/2005/8/layout/vProcess5"/>
    <dgm:cxn modelId="{267EC321-CD14-45D6-B50F-12CF45516BE3}" type="presOf" srcId="{BDC978ED-0C8A-4033-8D64-7213E0A1367E}" destId="{9BC299CA-B411-492D-994D-D4546369AA23}" srcOrd="0" destOrd="0" presId="urn:microsoft.com/office/officeart/2005/8/layout/vProcess5"/>
    <dgm:cxn modelId="{6B39AE24-F015-4D2D-AC2E-D09FA3406134}" type="presOf" srcId="{6BB5525C-2F43-4BE3-919C-435F3A12DDF9}" destId="{A0692EAA-6550-4444-917A-7CECB25B669C}" srcOrd="0" destOrd="0" presId="urn:microsoft.com/office/officeart/2005/8/layout/vProcess5"/>
    <dgm:cxn modelId="{FE81FB5C-CB67-47D7-9166-8ED2453B2FD1}" type="presOf" srcId="{79CD1C28-C6FE-4131-B527-B07DF9DBD594}" destId="{BB0CD775-6E40-4A66-A861-F6791AB0FC56}" srcOrd="1" destOrd="0" presId="urn:microsoft.com/office/officeart/2005/8/layout/vProcess5"/>
    <dgm:cxn modelId="{322A695F-5286-4E30-A000-76F28353F13C}" srcId="{9593AB6F-532D-43FC-A176-C016225C5237}" destId="{79CD1C28-C6FE-4131-B527-B07DF9DBD594}" srcOrd="2" destOrd="0" parTransId="{25C8886F-3A99-4434-9B8B-F8E0E53688D2}" sibTransId="{56976D67-B009-48E1-94F2-5B009F15D697}"/>
    <dgm:cxn modelId="{127E4241-552E-4133-B4D8-AB881B18E186}" srcId="{9593AB6F-532D-43FC-A176-C016225C5237}" destId="{BDC978ED-0C8A-4033-8D64-7213E0A1367E}" srcOrd="0" destOrd="0" parTransId="{B08ACB93-35B3-4469-BBB7-AE87C2A897DA}" sibTransId="{4C30D67E-BFC9-4D2F-AF62-EED522826387}"/>
    <dgm:cxn modelId="{1C293B44-6442-43B0-9256-F393A2062FA8}" type="presOf" srcId="{79CD1C28-C6FE-4131-B527-B07DF9DBD594}" destId="{BEEDA390-0D45-4B16-95AB-6D335F316A54}" srcOrd="0" destOrd="0" presId="urn:microsoft.com/office/officeart/2005/8/layout/vProcess5"/>
    <dgm:cxn modelId="{EEDDF774-B7B0-4909-90F3-538F8F49F114}" type="presOf" srcId="{BDC978ED-0C8A-4033-8D64-7213E0A1367E}" destId="{FC91FA26-5692-4402-B9A1-6E0C98038F74}" srcOrd="1" destOrd="0" presId="urn:microsoft.com/office/officeart/2005/8/layout/vProcess5"/>
    <dgm:cxn modelId="{F7858F8A-64B8-4378-A7CE-8C131FB35FF5}" type="presOf" srcId="{6BB5525C-2F43-4BE3-919C-435F3A12DDF9}" destId="{92AD9269-4ABA-448D-A578-5B5ACF75F851}" srcOrd="1" destOrd="0" presId="urn:microsoft.com/office/officeart/2005/8/layout/vProcess5"/>
    <dgm:cxn modelId="{84D3B3A9-0632-447D-B06B-39ECEF43FB2E}" type="presOf" srcId="{DBFF075E-9079-4355-9EF5-2C202138688B}" destId="{FE290134-1873-4A3B-A251-B38069EB1FF5}" srcOrd="0" destOrd="0" presId="urn:microsoft.com/office/officeart/2005/8/layout/vProcess5"/>
    <dgm:cxn modelId="{0E93DEAC-D123-401C-AC6E-B97DC8573AAE}" type="presOf" srcId="{583086FE-2628-4F69-A34C-DEF74A14687A}" destId="{216C19C2-6CC9-49E9-808B-E447D8798E13}" srcOrd="0" destOrd="0" presId="urn:microsoft.com/office/officeart/2005/8/layout/vProcess5"/>
    <dgm:cxn modelId="{ED3211BF-AC31-4F82-86B7-8BD2AF16EF16}" srcId="{9593AB6F-532D-43FC-A176-C016225C5237}" destId="{583086FE-2628-4F69-A34C-DEF74A14687A}" srcOrd="3" destOrd="0" parTransId="{F0C35C5B-70F3-46CE-A47A-EB16EC1C07BA}" sibTransId="{B27ACB14-187F-4ED0-B438-7D1B36A9EEB5}"/>
    <dgm:cxn modelId="{7E1515C8-6C7F-4C4C-9566-B334DC960CFD}" type="presOf" srcId="{B27ACB14-187F-4ED0-B438-7D1B36A9EEB5}" destId="{C591B3F8-5F00-413C-BAE0-A48D0F3231DD}" srcOrd="0" destOrd="0" presId="urn:microsoft.com/office/officeart/2005/8/layout/vProcess5"/>
    <dgm:cxn modelId="{3C7F9AD2-048A-4B8F-A552-0EA7D9F48B47}" type="presOf" srcId="{4C30D67E-BFC9-4D2F-AF62-EED522826387}" destId="{5803B91D-1EF2-46C1-91AD-45826195A969}" srcOrd="0" destOrd="0" presId="urn:microsoft.com/office/officeart/2005/8/layout/vProcess5"/>
    <dgm:cxn modelId="{885C79D9-A0FB-4158-B33B-14F133224D93}" type="presOf" srcId="{583086FE-2628-4F69-A34C-DEF74A14687A}" destId="{39535D9F-539A-4A12-8F4F-A9BE1B89A7C9}" srcOrd="1" destOrd="0" presId="urn:microsoft.com/office/officeart/2005/8/layout/vProcess5"/>
    <dgm:cxn modelId="{5AA4A0DA-FB5B-4E03-B014-A72238B07C60}" type="presOf" srcId="{DBFF075E-9079-4355-9EF5-2C202138688B}" destId="{000A56BB-E6EE-4AF2-8F1E-9CF94C1692DE}" srcOrd="1" destOrd="0" presId="urn:microsoft.com/office/officeart/2005/8/layout/vProcess5"/>
    <dgm:cxn modelId="{C5D470E4-8B82-4203-AE9F-5C847B7EF871}" srcId="{9593AB6F-532D-43FC-A176-C016225C5237}" destId="{6BB5525C-2F43-4BE3-919C-435F3A12DDF9}" srcOrd="4" destOrd="0" parTransId="{EF69A729-4596-4B1C-80C8-C96F634A0CC7}" sibTransId="{940488A5-B4BB-4B46-AED6-6B31E2B7BA2F}"/>
    <dgm:cxn modelId="{12262EF1-B087-4C82-BEE2-CF87BFDF7419}" type="presOf" srcId="{9593AB6F-532D-43FC-A176-C016225C5237}" destId="{CD75024A-84C4-4C4F-AD2E-5E1F15BEFAA8}" srcOrd="0" destOrd="0" presId="urn:microsoft.com/office/officeart/2005/8/layout/vProcess5"/>
    <dgm:cxn modelId="{DEE427FD-E452-4C13-9B30-163E94174E0F}" type="presOf" srcId="{3A43F244-E241-4224-97B1-BB9D1D39A5EB}" destId="{5CAA4B01-9522-4B12-9E66-697E3C0D317E}" srcOrd="0" destOrd="0" presId="urn:microsoft.com/office/officeart/2005/8/layout/vProcess5"/>
    <dgm:cxn modelId="{68232831-DBB8-4AB2-A6A8-196926F90175}" type="presParOf" srcId="{CD75024A-84C4-4C4F-AD2E-5E1F15BEFAA8}" destId="{0FE9440F-39C5-4D24-B3ED-0767D0E93ADD}" srcOrd="0" destOrd="0" presId="urn:microsoft.com/office/officeart/2005/8/layout/vProcess5"/>
    <dgm:cxn modelId="{5D158BD2-F982-4268-9201-059DFC122C93}" type="presParOf" srcId="{CD75024A-84C4-4C4F-AD2E-5E1F15BEFAA8}" destId="{9BC299CA-B411-492D-994D-D4546369AA23}" srcOrd="1" destOrd="0" presId="urn:microsoft.com/office/officeart/2005/8/layout/vProcess5"/>
    <dgm:cxn modelId="{218FB46B-0285-42E8-A5B2-F68EFEA15BF0}" type="presParOf" srcId="{CD75024A-84C4-4C4F-AD2E-5E1F15BEFAA8}" destId="{FE290134-1873-4A3B-A251-B38069EB1FF5}" srcOrd="2" destOrd="0" presId="urn:microsoft.com/office/officeart/2005/8/layout/vProcess5"/>
    <dgm:cxn modelId="{1F809A95-D3BE-4075-A6F3-D111968B5783}" type="presParOf" srcId="{CD75024A-84C4-4C4F-AD2E-5E1F15BEFAA8}" destId="{BEEDA390-0D45-4B16-95AB-6D335F316A54}" srcOrd="3" destOrd="0" presId="urn:microsoft.com/office/officeart/2005/8/layout/vProcess5"/>
    <dgm:cxn modelId="{686FB565-44F4-40C9-84F4-9AB464F1FF34}" type="presParOf" srcId="{CD75024A-84C4-4C4F-AD2E-5E1F15BEFAA8}" destId="{216C19C2-6CC9-49E9-808B-E447D8798E13}" srcOrd="4" destOrd="0" presId="urn:microsoft.com/office/officeart/2005/8/layout/vProcess5"/>
    <dgm:cxn modelId="{EA0F8C1E-AD34-49C7-BF47-BA78DE7F5338}" type="presParOf" srcId="{CD75024A-84C4-4C4F-AD2E-5E1F15BEFAA8}" destId="{A0692EAA-6550-4444-917A-7CECB25B669C}" srcOrd="5" destOrd="0" presId="urn:microsoft.com/office/officeart/2005/8/layout/vProcess5"/>
    <dgm:cxn modelId="{EDDE921F-6B00-461A-AF4E-F8A7E0477B50}" type="presParOf" srcId="{CD75024A-84C4-4C4F-AD2E-5E1F15BEFAA8}" destId="{5803B91D-1EF2-46C1-91AD-45826195A969}" srcOrd="6" destOrd="0" presId="urn:microsoft.com/office/officeart/2005/8/layout/vProcess5"/>
    <dgm:cxn modelId="{8E84AF1C-0F1E-4CDA-AD12-DF5C3BA9F7D7}" type="presParOf" srcId="{CD75024A-84C4-4C4F-AD2E-5E1F15BEFAA8}" destId="{5CAA4B01-9522-4B12-9E66-697E3C0D317E}" srcOrd="7" destOrd="0" presId="urn:microsoft.com/office/officeart/2005/8/layout/vProcess5"/>
    <dgm:cxn modelId="{6D3155C5-F486-4362-BCF2-B8F3EEDBBED4}" type="presParOf" srcId="{CD75024A-84C4-4C4F-AD2E-5E1F15BEFAA8}" destId="{85C38D47-853A-402A-BB54-96B48C6AA4D5}" srcOrd="8" destOrd="0" presId="urn:microsoft.com/office/officeart/2005/8/layout/vProcess5"/>
    <dgm:cxn modelId="{70206425-F87E-4483-BFF1-204E435DF5AC}" type="presParOf" srcId="{CD75024A-84C4-4C4F-AD2E-5E1F15BEFAA8}" destId="{C591B3F8-5F00-413C-BAE0-A48D0F3231DD}" srcOrd="9" destOrd="0" presId="urn:microsoft.com/office/officeart/2005/8/layout/vProcess5"/>
    <dgm:cxn modelId="{74CB4A86-4C09-4AFE-B5BE-188DCAE70BA5}" type="presParOf" srcId="{CD75024A-84C4-4C4F-AD2E-5E1F15BEFAA8}" destId="{FC91FA26-5692-4402-B9A1-6E0C98038F74}" srcOrd="10" destOrd="0" presId="urn:microsoft.com/office/officeart/2005/8/layout/vProcess5"/>
    <dgm:cxn modelId="{8055C591-0B96-4273-9E7A-EE6DB4753033}" type="presParOf" srcId="{CD75024A-84C4-4C4F-AD2E-5E1F15BEFAA8}" destId="{000A56BB-E6EE-4AF2-8F1E-9CF94C1692DE}" srcOrd="11" destOrd="0" presId="urn:microsoft.com/office/officeart/2005/8/layout/vProcess5"/>
    <dgm:cxn modelId="{50116F3A-4731-4133-891B-05456FACF4E8}" type="presParOf" srcId="{CD75024A-84C4-4C4F-AD2E-5E1F15BEFAA8}" destId="{BB0CD775-6E40-4A66-A861-F6791AB0FC56}" srcOrd="12" destOrd="0" presId="urn:microsoft.com/office/officeart/2005/8/layout/vProcess5"/>
    <dgm:cxn modelId="{17E8C4A2-EBE2-4FE5-8128-AC7612FD7790}" type="presParOf" srcId="{CD75024A-84C4-4C4F-AD2E-5E1F15BEFAA8}" destId="{39535D9F-539A-4A12-8F4F-A9BE1B89A7C9}" srcOrd="13" destOrd="0" presId="urn:microsoft.com/office/officeart/2005/8/layout/vProcess5"/>
    <dgm:cxn modelId="{7408FD62-F4E9-465A-9BA2-D149C57D49D4}" type="presParOf" srcId="{CD75024A-84C4-4C4F-AD2E-5E1F15BEFAA8}" destId="{92AD9269-4ABA-448D-A578-5B5ACF75F85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B54E8-0870-4B8B-AC75-EDD33CB06E07}">
      <dsp:nvSpPr>
        <dsp:cNvPr id="0" name=""/>
        <dsp:cNvSpPr/>
      </dsp:nvSpPr>
      <dsp:spPr>
        <a:xfrm>
          <a:off x="0" y="171381"/>
          <a:ext cx="6832212" cy="8511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73E91-B654-45AE-96B6-DBE1B50C6812}">
      <dsp:nvSpPr>
        <dsp:cNvPr id="0" name=""/>
        <dsp:cNvSpPr/>
      </dsp:nvSpPr>
      <dsp:spPr>
        <a:xfrm>
          <a:off x="177237" y="435816"/>
          <a:ext cx="322564" cy="322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806B25-EBEC-43D9-9115-30C91CDBF32F}">
      <dsp:nvSpPr>
        <dsp:cNvPr id="0" name=""/>
        <dsp:cNvSpPr/>
      </dsp:nvSpPr>
      <dsp:spPr>
        <a:xfrm>
          <a:off x="677039" y="303987"/>
          <a:ext cx="6122818" cy="62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86" tIns="65986" rIns="65986" bIns="65986"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The autonomic nervous system is our </a:t>
          </a:r>
          <a:r>
            <a:rPr lang="en-US" sz="1800" b="1" kern="1200" dirty="0">
              <a:solidFill>
                <a:schemeClr val="tx1"/>
              </a:solidFill>
              <a:latin typeface="Calibri" panose="020F0502020204030204" pitchFamily="34" charset="0"/>
              <a:cs typeface="Calibri" panose="020F0502020204030204" pitchFamily="34" charset="0"/>
            </a:rPr>
            <a:t>personal surveillance system</a:t>
          </a:r>
          <a:r>
            <a:rPr lang="en-US" sz="1400" kern="1200" dirty="0">
              <a:solidFill>
                <a:schemeClr val="tx1"/>
              </a:solidFill>
              <a:latin typeface="Calibri" panose="020F0502020204030204" pitchFamily="34" charset="0"/>
              <a:cs typeface="Calibri" panose="020F0502020204030204" pitchFamily="34" charset="0"/>
            </a:rPr>
            <a:t>.  </a:t>
          </a:r>
        </a:p>
      </dsp:txBody>
      <dsp:txXfrm>
        <a:off x="677039" y="303987"/>
        <a:ext cx="6122818" cy="623490"/>
      </dsp:txXfrm>
    </dsp:sp>
    <dsp:sp modelId="{9673B27C-1014-464D-93E7-BA1B95331518}">
      <dsp:nvSpPr>
        <dsp:cNvPr id="0" name=""/>
        <dsp:cNvSpPr/>
      </dsp:nvSpPr>
      <dsp:spPr>
        <a:xfrm>
          <a:off x="0" y="1178374"/>
          <a:ext cx="6832212" cy="109254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429D1-7315-42AD-AAC8-0AA95B0CF58F}">
      <dsp:nvSpPr>
        <dsp:cNvPr id="0" name=""/>
        <dsp:cNvSpPr/>
      </dsp:nvSpPr>
      <dsp:spPr>
        <a:xfrm>
          <a:off x="177237" y="1563524"/>
          <a:ext cx="322564" cy="322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AE4D2D-1275-482F-BC3E-A060E75C9394}">
      <dsp:nvSpPr>
        <dsp:cNvPr id="0" name=""/>
        <dsp:cNvSpPr/>
      </dsp:nvSpPr>
      <dsp:spPr>
        <a:xfrm>
          <a:off x="677039" y="1431695"/>
          <a:ext cx="6134135" cy="62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86" tIns="65986" rIns="65986" bIns="65986"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In an effort to keep us out of danger, it is always on guard; asking the question, “Is this safe?” Its dedicated goal is to protect us by sensing safety and risk. </a:t>
          </a:r>
        </a:p>
      </dsp:txBody>
      <dsp:txXfrm>
        <a:off x="677039" y="1431695"/>
        <a:ext cx="6134135" cy="623490"/>
      </dsp:txXfrm>
    </dsp:sp>
    <dsp:sp modelId="{BBD06A23-5B6F-4E1E-B446-D566E3D9C3C8}">
      <dsp:nvSpPr>
        <dsp:cNvPr id="0" name=""/>
        <dsp:cNvSpPr/>
      </dsp:nvSpPr>
      <dsp:spPr>
        <a:xfrm>
          <a:off x="0" y="2426796"/>
          <a:ext cx="6832212" cy="13014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8389C9-4A01-49A8-ACCB-1C1CFCDCEAE8}">
      <dsp:nvSpPr>
        <dsp:cNvPr id="0" name=""/>
        <dsp:cNvSpPr/>
      </dsp:nvSpPr>
      <dsp:spPr>
        <a:xfrm>
          <a:off x="177237" y="2916411"/>
          <a:ext cx="322564" cy="322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07AB75-9A57-459F-9D41-25B6BF50FCB5}">
      <dsp:nvSpPr>
        <dsp:cNvPr id="0" name=""/>
        <dsp:cNvSpPr/>
      </dsp:nvSpPr>
      <dsp:spPr>
        <a:xfrm>
          <a:off x="677039" y="2784582"/>
          <a:ext cx="6134135" cy="62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86" tIns="65986" rIns="65986" bIns="65986"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It achieves this by listening moment by moment to what is happening in and around our bodies and in the connections we have to others (Dana, 2018).</a:t>
          </a:r>
        </a:p>
      </dsp:txBody>
      <dsp:txXfrm>
        <a:off x="677039" y="2784582"/>
        <a:ext cx="6134135" cy="623490"/>
      </dsp:txXfrm>
    </dsp:sp>
    <dsp:sp modelId="{22353B97-7085-4BCC-8B49-E4BDC31B0BBB}">
      <dsp:nvSpPr>
        <dsp:cNvPr id="0" name=""/>
        <dsp:cNvSpPr/>
      </dsp:nvSpPr>
      <dsp:spPr>
        <a:xfrm>
          <a:off x="0" y="3884148"/>
          <a:ext cx="6832212" cy="92660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0E7E1-DB5B-447F-98FE-51B53560BB45}">
      <dsp:nvSpPr>
        <dsp:cNvPr id="0" name=""/>
        <dsp:cNvSpPr/>
      </dsp:nvSpPr>
      <dsp:spPr>
        <a:xfrm>
          <a:off x="177237" y="4186325"/>
          <a:ext cx="322564" cy="322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440952-C313-4C88-96EA-3722E8F2F6BC}">
      <dsp:nvSpPr>
        <dsp:cNvPr id="0" name=""/>
        <dsp:cNvSpPr/>
      </dsp:nvSpPr>
      <dsp:spPr>
        <a:xfrm>
          <a:off x="677039" y="4054495"/>
          <a:ext cx="6134135" cy="62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86" tIns="65986" rIns="65986" bIns="65986"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This listening happens far below awareness and far away from our conscious control. </a:t>
          </a:r>
        </a:p>
      </dsp:txBody>
      <dsp:txXfrm>
        <a:off x="677039" y="4054495"/>
        <a:ext cx="6134135" cy="623490"/>
      </dsp:txXfrm>
    </dsp:sp>
    <dsp:sp modelId="{6E78E4B4-98BC-4BB7-B59C-8C6C47915C7D}">
      <dsp:nvSpPr>
        <dsp:cNvPr id="0" name=""/>
        <dsp:cNvSpPr/>
      </dsp:nvSpPr>
      <dsp:spPr>
        <a:xfrm>
          <a:off x="0" y="4966624"/>
          <a:ext cx="6832212" cy="104562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16F2A-D547-4F41-81C5-761EABF17023}">
      <dsp:nvSpPr>
        <dsp:cNvPr id="0" name=""/>
        <dsp:cNvSpPr/>
      </dsp:nvSpPr>
      <dsp:spPr>
        <a:xfrm>
          <a:off x="177237" y="5328311"/>
          <a:ext cx="322564" cy="322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D4C16B-6A46-4C23-9352-2E329DB5CFB6}">
      <dsp:nvSpPr>
        <dsp:cNvPr id="0" name=""/>
        <dsp:cNvSpPr/>
      </dsp:nvSpPr>
      <dsp:spPr>
        <a:xfrm>
          <a:off x="677039" y="5037388"/>
          <a:ext cx="6134135" cy="941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86" tIns="65986" rIns="65986" bIns="65986" numCol="1" spcCol="1270" anchor="ctr" anchorCtr="0">
          <a:noAutofit/>
        </a:bodyPr>
        <a:lstStyle/>
        <a:p>
          <a:pPr marL="0" lvl="0" indent="0" algn="l" defTabSz="622300">
            <a:lnSpc>
              <a:spcPct val="90000"/>
            </a:lnSpc>
            <a:spcBef>
              <a:spcPct val="0"/>
            </a:spcBef>
            <a:spcAft>
              <a:spcPct val="35000"/>
            </a:spcAft>
            <a:buNone/>
          </a:pPr>
          <a:r>
            <a:rPr lang="en-US" sz="1400" kern="1200" dirty="0"/>
            <a:t>Dr. Porges, understanding that this is not awareness that comes with perception which is conscious, coined the term </a:t>
          </a:r>
          <a:r>
            <a:rPr lang="en-US" sz="1400" b="1" kern="1200" dirty="0">
              <a:solidFill>
                <a:schemeClr val="tx1"/>
              </a:solidFill>
            </a:rPr>
            <a:t>neuroception</a:t>
          </a:r>
          <a:r>
            <a:rPr lang="en-US" sz="1400" kern="1200" dirty="0">
              <a:solidFill>
                <a:schemeClr val="tx1"/>
              </a:solidFill>
            </a:rPr>
            <a:t> </a:t>
          </a:r>
          <a:r>
            <a:rPr lang="en-US" sz="1400" kern="1200" dirty="0"/>
            <a:t>to describe the way our autonomic nervous system scans for cues of safety, danger, and life threat, without involving the thinking parts of our brain or the unconscious parts of the brain (Porges, 2017).</a:t>
          </a:r>
        </a:p>
      </dsp:txBody>
      <dsp:txXfrm>
        <a:off x="677039" y="5037388"/>
        <a:ext cx="6134135" cy="941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299CA-B411-492D-994D-D4546369AA23}">
      <dsp:nvSpPr>
        <dsp:cNvPr id="0" name=""/>
        <dsp:cNvSpPr/>
      </dsp:nvSpPr>
      <dsp:spPr>
        <a:xfrm>
          <a:off x="0" y="0"/>
          <a:ext cx="9215349" cy="993965"/>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When we enter into an autonomic state, the information about that state travels up the automatic pathways to the brain where a </a:t>
          </a:r>
          <a:r>
            <a:rPr lang="en-US" sz="1600" b="1" kern="1200" dirty="0">
              <a:solidFill>
                <a:schemeClr val="tx1"/>
              </a:solidFill>
              <a:latin typeface="Calibri" panose="020F0502020204030204" pitchFamily="34" charset="0"/>
              <a:cs typeface="Calibri" panose="020F0502020204030204" pitchFamily="34" charset="0"/>
            </a:rPr>
            <a:t>story is drafted </a:t>
          </a:r>
          <a:r>
            <a:rPr lang="en-US" sz="1600" kern="1200" dirty="0">
              <a:latin typeface="Calibri" panose="020F0502020204030204" pitchFamily="34" charset="0"/>
              <a:cs typeface="Calibri" panose="020F0502020204030204" pitchFamily="34" charset="0"/>
            </a:rPr>
            <a:t>to make sense of the embodied experience/sensations. </a:t>
          </a:r>
        </a:p>
      </dsp:txBody>
      <dsp:txXfrm>
        <a:off x="29112" y="29112"/>
        <a:ext cx="8026489" cy="935741"/>
      </dsp:txXfrm>
    </dsp:sp>
    <dsp:sp modelId="{FE290134-1873-4A3B-A251-B38069EB1FF5}">
      <dsp:nvSpPr>
        <dsp:cNvPr id="0" name=""/>
        <dsp:cNvSpPr/>
      </dsp:nvSpPr>
      <dsp:spPr>
        <a:xfrm>
          <a:off x="688159" y="1132015"/>
          <a:ext cx="9215349" cy="993965"/>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In other words, the physiological state produced by the autonomic nervous system creates a </a:t>
          </a:r>
          <a:r>
            <a:rPr lang="en-US" sz="1600" b="1" kern="1200" dirty="0">
              <a:solidFill>
                <a:schemeClr val="tx1"/>
              </a:solidFill>
              <a:latin typeface="Calibri" panose="020F0502020204030204" pitchFamily="34" charset="0"/>
              <a:cs typeface="Calibri" panose="020F0502020204030204" pitchFamily="34" charset="0"/>
            </a:rPr>
            <a:t>psychological story. </a:t>
          </a:r>
        </a:p>
      </dsp:txBody>
      <dsp:txXfrm>
        <a:off x="717271" y="1161127"/>
        <a:ext cx="7822888" cy="935741"/>
      </dsp:txXfrm>
    </dsp:sp>
    <dsp:sp modelId="{BEEDA390-0D45-4B16-95AB-6D335F316A54}">
      <dsp:nvSpPr>
        <dsp:cNvPr id="0" name=""/>
        <dsp:cNvSpPr/>
      </dsp:nvSpPr>
      <dsp:spPr>
        <a:xfrm>
          <a:off x="1376318" y="2264031"/>
          <a:ext cx="9215349" cy="993965"/>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Dana (2020) describes this as a metaphor of a </a:t>
          </a:r>
          <a:r>
            <a:rPr lang="en-US" sz="1600" b="1" kern="1200" dirty="0">
              <a:solidFill>
                <a:srgbClr val="FF0000"/>
              </a:solidFill>
              <a:latin typeface="Calibri" panose="020F0502020204030204" pitchFamily="34" charset="0"/>
              <a:cs typeface="Calibri" panose="020F0502020204030204" pitchFamily="34" charset="0"/>
            </a:rPr>
            <a:t>stream</a:t>
          </a:r>
          <a:r>
            <a:rPr lang="en-US" sz="1600" b="1" kern="1200" dirty="0">
              <a:solidFill>
                <a:schemeClr val="tx1"/>
              </a:solidFill>
              <a:latin typeface="Calibri" panose="020F0502020204030204" pitchFamily="34" charset="0"/>
              <a:cs typeface="Calibri" panose="020F0502020204030204" pitchFamily="34" charset="0"/>
            </a:rPr>
            <a:t> </a:t>
          </a:r>
          <a:r>
            <a:rPr lang="en-US" sz="1600" kern="1200" dirty="0">
              <a:latin typeface="Calibri" panose="020F0502020204030204" pitchFamily="34" charset="0"/>
              <a:cs typeface="Calibri" panose="020F0502020204030204" pitchFamily="34" charset="0"/>
            </a:rPr>
            <a:t>where we can imagine the flow of experience. At the river’s source is neuroception and at the river’s mouth is the story. In between </a:t>
          </a:r>
          <a:r>
            <a:rPr lang="en-US" sz="1600" b="1" kern="1200" dirty="0">
              <a:solidFill>
                <a:schemeClr val="tx1"/>
              </a:solidFill>
              <a:latin typeface="Calibri" panose="020F0502020204030204" pitchFamily="34" charset="0"/>
              <a:cs typeface="Calibri" panose="020F0502020204030204" pitchFamily="34" charset="0"/>
            </a:rPr>
            <a:t>lie perception, autonomic state, feelings, and behavior. </a:t>
          </a:r>
          <a:r>
            <a:rPr lang="en-US" sz="1600" kern="1200" dirty="0">
              <a:latin typeface="Calibri" panose="020F0502020204030204" pitchFamily="34" charset="0"/>
              <a:cs typeface="Calibri" panose="020F0502020204030204" pitchFamily="34" charset="0"/>
            </a:rPr>
            <a:t>We are accustomed to entering in the river downstream with feeling and behavior, or story being at the fore. </a:t>
          </a:r>
        </a:p>
      </dsp:txBody>
      <dsp:txXfrm>
        <a:off x="1405430" y="2293143"/>
        <a:ext cx="7822888" cy="935741"/>
      </dsp:txXfrm>
    </dsp:sp>
    <dsp:sp modelId="{216C19C2-6CC9-49E9-808B-E447D8798E13}">
      <dsp:nvSpPr>
        <dsp:cNvPr id="0" name=""/>
        <dsp:cNvSpPr/>
      </dsp:nvSpPr>
      <dsp:spPr>
        <a:xfrm>
          <a:off x="2064477" y="3396047"/>
          <a:ext cx="9215349" cy="993965"/>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However, </a:t>
          </a:r>
          <a:r>
            <a:rPr lang="en-US" sz="1600" b="1" kern="1200" dirty="0">
              <a:solidFill>
                <a:schemeClr val="tx1"/>
              </a:solidFill>
              <a:latin typeface="Calibri" panose="020F0502020204030204" pitchFamily="34" charset="0"/>
              <a:cs typeface="Calibri" panose="020F0502020204030204" pitchFamily="34" charset="0"/>
            </a:rPr>
            <a:t>neuroception </a:t>
          </a:r>
          <a:r>
            <a:rPr lang="en-US" sz="1600" kern="1200" dirty="0">
              <a:latin typeface="Calibri" panose="020F0502020204030204" pitchFamily="34" charset="0"/>
              <a:cs typeface="Calibri" panose="020F0502020204030204" pitchFamily="34" charset="0"/>
            </a:rPr>
            <a:t>takes place at the furthest point upstream. We need to make our way back to the starting point, leaving behind the story, behavior, and feelings in order to identify the state and </a:t>
          </a:r>
          <a:r>
            <a:rPr lang="en-US" sz="1600" b="1" kern="1200" dirty="0">
              <a:latin typeface="Calibri" panose="020F0502020204030204" pitchFamily="34" charset="0"/>
              <a:cs typeface="Calibri" panose="020F0502020204030204" pitchFamily="34" charset="0"/>
            </a:rPr>
            <a:t>bring </a:t>
          </a:r>
          <a:r>
            <a:rPr lang="en-US" sz="1600" b="1" kern="1200" dirty="0">
              <a:solidFill>
                <a:schemeClr val="tx1"/>
              </a:solidFill>
              <a:latin typeface="Calibri" panose="020F0502020204030204" pitchFamily="34" charset="0"/>
              <a:cs typeface="Calibri" panose="020F0502020204030204" pitchFamily="34" charset="0"/>
            </a:rPr>
            <a:t>perception or awareness </a:t>
          </a:r>
          <a:r>
            <a:rPr lang="en-US" sz="1600" kern="1200" dirty="0">
              <a:latin typeface="Calibri" panose="020F0502020204030204" pitchFamily="34" charset="0"/>
              <a:cs typeface="Calibri" panose="020F0502020204030204" pitchFamily="34" charset="0"/>
            </a:rPr>
            <a:t>to neuroception (Dana, 2020). </a:t>
          </a:r>
        </a:p>
      </dsp:txBody>
      <dsp:txXfrm>
        <a:off x="2093589" y="3425159"/>
        <a:ext cx="7822888" cy="935741"/>
      </dsp:txXfrm>
    </dsp:sp>
    <dsp:sp modelId="{A0692EAA-6550-4444-917A-7CECB25B669C}">
      <dsp:nvSpPr>
        <dsp:cNvPr id="0" name=""/>
        <dsp:cNvSpPr/>
      </dsp:nvSpPr>
      <dsp:spPr>
        <a:xfrm>
          <a:off x="2752636" y="4528062"/>
          <a:ext cx="9215349" cy="993965"/>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This has implications for treatment which we will discuss “downstream” in this paper. </a:t>
          </a:r>
        </a:p>
      </dsp:txBody>
      <dsp:txXfrm>
        <a:off x="2781748" y="4557174"/>
        <a:ext cx="7822888" cy="935741"/>
      </dsp:txXfrm>
    </dsp:sp>
    <dsp:sp modelId="{5803B91D-1EF2-46C1-91AD-45826195A969}">
      <dsp:nvSpPr>
        <dsp:cNvPr id="0" name=""/>
        <dsp:cNvSpPr/>
      </dsp:nvSpPr>
      <dsp:spPr>
        <a:xfrm>
          <a:off x="8569271" y="726146"/>
          <a:ext cx="646077" cy="646077"/>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714638" y="726146"/>
        <a:ext cx="355343" cy="486173"/>
      </dsp:txXfrm>
    </dsp:sp>
    <dsp:sp modelId="{5CAA4B01-9522-4B12-9E66-697E3C0D317E}">
      <dsp:nvSpPr>
        <dsp:cNvPr id="0" name=""/>
        <dsp:cNvSpPr/>
      </dsp:nvSpPr>
      <dsp:spPr>
        <a:xfrm>
          <a:off x="9257431" y="1858162"/>
          <a:ext cx="646077" cy="646077"/>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402798" y="1858162"/>
        <a:ext cx="355343" cy="486173"/>
      </dsp:txXfrm>
    </dsp:sp>
    <dsp:sp modelId="{85C38D47-853A-402A-BB54-96B48C6AA4D5}">
      <dsp:nvSpPr>
        <dsp:cNvPr id="0" name=""/>
        <dsp:cNvSpPr/>
      </dsp:nvSpPr>
      <dsp:spPr>
        <a:xfrm>
          <a:off x="9945590" y="2973612"/>
          <a:ext cx="646077" cy="646077"/>
        </a:xfrm>
        <a:prstGeom prst="downArrow">
          <a:avLst>
            <a:gd name="adj1" fmla="val 55000"/>
            <a:gd name="adj2" fmla="val 45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10090957" y="2973612"/>
        <a:ext cx="355343" cy="486173"/>
      </dsp:txXfrm>
    </dsp:sp>
    <dsp:sp modelId="{C591B3F8-5F00-413C-BAE0-A48D0F3231DD}">
      <dsp:nvSpPr>
        <dsp:cNvPr id="0" name=""/>
        <dsp:cNvSpPr/>
      </dsp:nvSpPr>
      <dsp:spPr>
        <a:xfrm>
          <a:off x="10633749" y="4116671"/>
          <a:ext cx="646077" cy="646077"/>
        </a:xfrm>
        <a:prstGeom prst="downArrow">
          <a:avLst>
            <a:gd name="adj1" fmla="val 55000"/>
            <a:gd name="adj2" fmla="val 45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10779116" y="4116671"/>
        <a:ext cx="355343" cy="4861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B8C71-3544-448A-922A-526D9C33DD8E}" type="datetimeFigureOut">
              <a:rPr lang="en-US" smtClean="0"/>
              <a:t>12/17/2023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6DEBC-AC2D-4DCA-804A-2493C0AADD5D}" type="slidenum">
              <a:rPr lang="en-US" smtClean="0"/>
              <a:t>‹#›</a:t>
            </a:fld>
            <a:endParaRPr lang="en-US"/>
          </a:p>
        </p:txBody>
      </p:sp>
    </p:spTree>
    <p:extLst>
      <p:ext uri="{BB962C8B-B14F-4D97-AF65-F5344CB8AC3E}">
        <p14:creationId xmlns:p14="http://schemas.microsoft.com/office/powerpoint/2010/main" val="276518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6DEBC-AC2D-4DCA-804A-2493C0AADD5D}" type="slidenum">
              <a:rPr lang="en-US" smtClean="0"/>
              <a:t>6</a:t>
            </a:fld>
            <a:endParaRPr lang="en-US"/>
          </a:p>
        </p:txBody>
      </p:sp>
    </p:spTree>
    <p:extLst>
      <p:ext uri="{BB962C8B-B14F-4D97-AF65-F5344CB8AC3E}">
        <p14:creationId xmlns:p14="http://schemas.microsoft.com/office/powerpoint/2010/main" val="67954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6DEBC-AC2D-4DCA-804A-2493C0AADD5D}" type="slidenum">
              <a:rPr lang="en-US" smtClean="0"/>
              <a:t>7</a:t>
            </a:fld>
            <a:endParaRPr lang="en-US"/>
          </a:p>
        </p:txBody>
      </p:sp>
    </p:spTree>
    <p:extLst>
      <p:ext uri="{BB962C8B-B14F-4D97-AF65-F5344CB8AC3E}">
        <p14:creationId xmlns:p14="http://schemas.microsoft.com/office/powerpoint/2010/main" val="218325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6DEBC-AC2D-4DCA-804A-2493C0AADD5D}" type="slidenum">
              <a:rPr lang="en-US" smtClean="0"/>
              <a:t>28</a:t>
            </a:fld>
            <a:endParaRPr lang="en-US"/>
          </a:p>
        </p:txBody>
      </p:sp>
    </p:spTree>
    <p:extLst>
      <p:ext uri="{BB962C8B-B14F-4D97-AF65-F5344CB8AC3E}">
        <p14:creationId xmlns:p14="http://schemas.microsoft.com/office/powerpoint/2010/main" val="421309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EC9A3-B800-4028-AE02-65DD83CE976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23468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EC9A3-B800-4028-AE02-65DD83CE976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251160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EC9A3-B800-4028-AE02-65DD83CE976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741E52-29E1-40A5-869A-B690C2D9F18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4318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D6EC9A3-B800-4028-AE02-65DD83CE9761}"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14441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D6EC9A3-B800-4028-AE02-65DD83CE9761}"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741E52-29E1-40A5-869A-B690C2D9F18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316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D6EC9A3-B800-4028-AE02-65DD83CE9761}"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1754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EC9A3-B800-4028-AE02-65DD83CE976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1919497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EC9A3-B800-4028-AE02-65DD83CE976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349588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EC9A3-B800-4028-AE02-65DD83CE976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257771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EC9A3-B800-4028-AE02-65DD83CE9761}"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429435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EC9A3-B800-4028-AE02-65DD83CE9761}"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301234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EC9A3-B800-4028-AE02-65DD83CE9761}" type="datetimeFigureOut">
              <a:rPr lang="en-US" smtClean="0"/>
              <a:t>12/17/2023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111145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6EC9A3-B800-4028-AE02-65DD83CE9761}" type="datetimeFigureOut">
              <a:rPr lang="en-US" smtClean="0"/>
              <a:t>12/17/2023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232270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EC9A3-B800-4028-AE02-65DD83CE9761}" type="datetimeFigureOut">
              <a:rPr lang="en-US" smtClean="0"/>
              <a:t>12/17/2023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65308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EC9A3-B800-4028-AE02-65DD83CE9761}"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369551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EC9A3-B800-4028-AE02-65DD83CE9761}" type="datetimeFigureOut">
              <a:rPr lang="en-US" smtClean="0"/>
              <a:t>12/17/2023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741E52-29E1-40A5-869A-B690C2D9F185}" type="slidenum">
              <a:rPr lang="en-US" smtClean="0"/>
              <a:t>‹#›</a:t>
            </a:fld>
            <a:endParaRPr lang="en-US"/>
          </a:p>
        </p:txBody>
      </p:sp>
    </p:spTree>
    <p:extLst>
      <p:ext uri="{BB962C8B-B14F-4D97-AF65-F5344CB8AC3E}">
        <p14:creationId xmlns:p14="http://schemas.microsoft.com/office/powerpoint/2010/main" val="90708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6EC9A3-B800-4028-AE02-65DD83CE9761}" type="datetimeFigureOut">
              <a:rPr lang="en-US" smtClean="0"/>
              <a:t>12/17/2023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741E52-29E1-40A5-869A-B690C2D9F185}" type="slidenum">
              <a:rPr lang="en-US" smtClean="0"/>
              <a:t>‹#›</a:t>
            </a:fld>
            <a:endParaRPr lang="en-US"/>
          </a:p>
        </p:txBody>
      </p:sp>
    </p:spTree>
    <p:extLst>
      <p:ext uri="{BB962C8B-B14F-4D97-AF65-F5344CB8AC3E}">
        <p14:creationId xmlns:p14="http://schemas.microsoft.com/office/powerpoint/2010/main" val="4124891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mazon.com/Autonomic-Nervous-System-Table-Laminated/dp/039371280X/ref=sr_1_15?dchild=1&amp;keywords=deb+dana&amp;qid=1590326813&amp;s=books&amp;sr=1-15"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Behavior#Psycholog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CD0879-6D65-4AFF-9452-79BE5B362746}"/>
              </a:ext>
            </a:extLst>
          </p:cNvPr>
          <p:cNvSpPr>
            <a:spLocks noGrp="1"/>
          </p:cNvSpPr>
          <p:nvPr>
            <p:ph type="title"/>
          </p:nvPr>
        </p:nvSpPr>
        <p:spPr>
          <a:xfrm>
            <a:off x="194310" y="1"/>
            <a:ext cx="11997690" cy="1579362"/>
          </a:xfrm>
          <a:gradFill>
            <a:gsLst>
              <a:gs pos="0">
                <a:srgbClr val="FFC000"/>
              </a:gs>
              <a:gs pos="100000">
                <a:schemeClr val="bg2">
                  <a:shade val="98000"/>
                  <a:satMod val="120000"/>
                  <a:lumMod val="98000"/>
                </a:schemeClr>
              </a:gs>
            </a:gsLst>
            <a:path path="circle">
              <a:fillToRect l="50000" t="50000" r="100000" b="100000"/>
            </a:path>
          </a:gradFill>
        </p:spPr>
        <p:txBody>
          <a:bodyPr>
            <a:normAutofit fontScale="90000"/>
          </a:bodyPr>
          <a:lstStyle/>
          <a:p>
            <a:pPr algn="ctr"/>
            <a:br>
              <a:rPr lang="en-US" b="1" dirty="0"/>
            </a:br>
            <a:r>
              <a:rPr lang="en-US" b="1" dirty="0"/>
              <a:t>Polyvagal Theory – A New Model</a:t>
            </a:r>
            <a:br>
              <a:rPr lang="en-US" dirty="0"/>
            </a:br>
            <a:endParaRPr lang="en-US" dirty="0"/>
          </a:p>
        </p:txBody>
      </p:sp>
      <p:pic>
        <p:nvPicPr>
          <p:cNvPr id="4" name="Picture 3" descr="Image result for images of pronography addiction">
            <a:extLst>
              <a:ext uri="{FF2B5EF4-FFF2-40B4-BE49-F238E27FC236}">
                <a16:creationId xmlns:a16="http://schemas.microsoft.com/office/drawing/2014/main" id="{59144BD7-F455-4FB4-AD56-93FB672D50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45736" y="2270708"/>
            <a:ext cx="2038350" cy="1276350"/>
          </a:xfrm>
          <a:prstGeom prst="rect">
            <a:avLst/>
          </a:prstGeom>
          <a:noFill/>
          <a:ln>
            <a:noFill/>
          </a:ln>
        </p:spPr>
      </p:pic>
      <p:sp>
        <p:nvSpPr>
          <p:cNvPr id="6" name="Rectangle 5">
            <a:extLst>
              <a:ext uri="{FF2B5EF4-FFF2-40B4-BE49-F238E27FC236}">
                <a16:creationId xmlns:a16="http://schemas.microsoft.com/office/drawing/2014/main" id="{B35F90E9-87B9-4ED2-BA42-108CF24B5F9A}"/>
              </a:ext>
            </a:extLst>
          </p:cNvPr>
          <p:cNvSpPr/>
          <p:nvPr/>
        </p:nvSpPr>
        <p:spPr>
          <a:xfrm>
            <a:off x="1988820" y="1965651"/>
            <a:ext cx="8570094" cy="5370701"/>
          </a:xfrm>
          <a:prstGeom prst="rect">
            <a:avLst/>
          </a:prstGeom>
        </p:spPr>
        <p:txBody>
          <a:bodyPr wrap="square">
            <a:spAutoFit/>
          </a:bodyPr>
          <a:lstStyle/>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endParaRPr lang="en-US" sz="2000" b="1" dirty="0">
              <a:latin typeface="Calibri" panose="020F0502020204030204" pitchFamily="34" charset="0"/>
              <a:ea typeface="Calibri" panose="020F0502020204030204" pitchFamily="34" charset="0"/>
              <a:cs typeface="Times New Roman" panose="02020603050405020304" pitchFamily="18" charset="0"/>
            </a:endParaRPr>
          </a:p>
          <a:p>
            <a:endParaRPr lang="en-US" sz="2000" b="1" dirty="0">
              <a:latin typeface="Calibri" panose="020F0502020204030204" pitchFamily="34" charset="0"/>
              <a:ea typeface="Calibri" panose="020F0502020204030204" pitchFamily="34" charset="0"/>
              <a:cs typeface="Times New Roman" panose="02020603050405020304" pitchFamily="18" charset="0"/>
            </a:endParaRPr>
          </a:p>
          <a:p>
            <a:endParaRPr lang="en-US" sz="2000" b="1" dirty="0">
              <a:latin typeface="Calibri" panose="020F0502020204030204" pitchFamily="34" charset="0"/>
              <a:ea typeface="Calibri" panose="020F0502020204030204" pitchFamily="34" charset="0"/>
              <a:cs typeface="Times New Roman" panose="02020603050405020304" pitchFamily="18" charset="0"/>
            </a:endParaRPr>
          </a:p>
          <a:p>
            <a:r>
              <a:rPr lang="en-US" sz="2000" b="1" dirty="0">
                <a:latin typeface="Calibri" panose="020F0502020204030204" pitchFamily="34" charset="0"/>
                <a:ea typeface="Calibri" panose="020F0502020204030204" pitchFamily="34" charset="0"/>
                <a:cs typeface="Times New Roman" panose="02020603050405020304" pitchFamily="18" charset="0"/>
              </a:rPr>
              <a:t>                                       </a:t>
            </a:r>
          </a:p>
          <a:p>
            <a:r>
              <a:rPr lang="en-US" sz="2000" b="1" dirty="0">
                <a:latin typeface="Calibri" panose="020F0502020204030204" pitchFamily="34" charset="0"/>
                <a:ea typeface="Calibri" panose="020F0502020204030204" pitchFamily="34" charset="0"/>
                <a:cs typeface="Times New Roman" panose="02020603050405020304" pitchFamily="18" charset="0"/>
              </a:rPr>
              <a:t>                                                    Jeffrey E. Hansen, Ph.D.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 Center for Connected Living, LLC</a:t>
            </a:r>
          </a:p>
          <a:p>
            <a:r>
              <a:rPr lang="en-US" sz="1600" dirty="0">
                <a:latin typeface="Calibri" panose="020F0502020204030204" pitchFamily="34" charset="0"/>
                <a:ea typeface="Calibri" panose="020F0502020204030204" pitchFamily="34" charset="0"/>
                <a:cs typeface="Times New Roman" panose="02020603050405020304" pitchFamily="18" charset="0"/>
              </a:rPr>
              <a:t>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The greatest thing then, in all education, is to make our </a:t>
            </a:r>
          </a:p>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nervous system our ally as opposed to our enemy</a:t>
            </a:r>
          </a:p>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                                                                                                         - William James</a:t>
            </a:r>
          </a:p>
          <a:p>
            <a:pPr algn="ct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t>“</a:t>
            </a:r>
            <a:r>
              <a:rPr lang="en-US" sz="1100" dirty="0">
                <a:latin typeface="Calibri" panose="020F0502020204030204" pitchFamily="34" charset="0"/>
                <a:cs typeface="Calibri" panose="020F0502020204030204" pitchFamily="34" charset="0"/>
              </a:rPr>
              <a:t>The views expressed are those of the author and do not reflect the official policy of the Department of the  Army, the Department of Defense, or the U.S. Government.”</a:t>
            </a:r>
          </a:p>
          <a:p>
            <a:r>
              <a:rPr lang="en-US" sz="1000" dirty="0"/>
              <a:t> </a:t>
            </a:r>
          </a:p>
          <a:p>
            <a:pPr algn="ct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90D8F69-14B1-47E8-B947-A697F231BD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40280" y="1758387"/>
            <a:ext cx="6267173" cy="1967696"/>
          </a:xfrm>
          <a:prstGeom prst="rect">
            <a:avLst/>
          </a:prstGeom>
          <a:noFill/>
          <a:ln>
            <a:noFill/>
          </a:ln>
        </p:spPr>
      </p:pic>
    </p:spTree>
    <p:extLst>
      <p:ext uri="{BB962C8B-B14F-4D97-AF65-F5344CB8AC3E}">
        <p14:creationId xmlns:p14="http://schemas.microsoft.com/office/powerpoint/2010/main" val="344681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A1D7-3A04-45CC-B33E-6977FB0A9472}"/>
              </a:ext>
            </a:extLst>
          </p:cNvPr>
          <p:cNvSpPr>
            <a:spLocks noGrp="1"/>
          </p:cNvSpPr>
          <p:nvPr>
            <p:ph type="title"/>
          </p:nvPr>
        </p:nvSpPr>
        <p:spPr>
          <a:xfrm>
            <a:off x="-91440" y="0"/>
            <a:ext cx="12283439" cy="7212329"/>
          </a:xfrm>
          <a:gradFill>
            <a:gsLst>
              <a:gs pos="0">
                <a:srgbClr val="FFFF00"/>
              </a:gs>
              <a:gs pos="100000">
                <a:schemeClr val="bg2">
                  <a:shade val="98000"/>
                  <a:satMod val="120000"/>
                  <a:lumMod val="98000"/>
                </a:schemeClr>
              </a:gs>
            </a:gsLst>
            <a:path path="circle">
              <a:fillToRect l="50000" t="50000" r="100000" b="100000"/>
            </a:path>
          </a:gradFill>
          <a:effectLst>
            <a:outerShdw blurRad="50800" dist="50800" dir="5400000" algn="ctr" rotWithShape="0">
              <a:schemeClr val="accent2"/>
            </a:outerShdw>
          </a:effectLst>
        </p:spPr>
        <p:txBody>
          <a:bodyPr>
            <a:normAutofit/>
          </a:bodyPr>
          <a:lstStyle/>
          <a:p>
            <a:r>
              <a:rPr lang="en-US" sz="5400" b="1" dirty="0">
                <a:latin typeface="Calibri" panose="020F0502020204030204" pitchFamily="34" charset="0"/>
                <a:cs typeface="Calibri" panose="020F0502020204030204" pitchFamily="34" charset="0"/>
              </a:rPr>
              <a:t>                       </a:t>
            </a:r>
            <a:r>
              <a:rPr lang="en-US" sz="5400" b="1" dirty="0">
                <a:solidFill>
                  <a:srgbClr val="0070C0"/>
                </a:solidFill>
                <a:latin typeface="Calibri" panose="020F0502020204030204" pitchFamily="34" charset="0"/>
                <a:cs typeface="Calibri" panose="020F0502020204030204" pitchFamily="34" charset="0"/>
              </a:rPr>
              <a:t>Polyvagal Theory </a:t>
            </a:r>
          </a:p>
        </p:txBody>
      </p:sp>
      <p:pic>
        <p:nvPicPr>
          <p:cNvPr id="5" name="Content Placeholder 4">
            <a:extLst>
              <a:ext uri="{FF2B5EF4-FFF2-40B4-BE49-F238E27FC236}">
                <a16:creationId xmlns:a16="http://schemas.microsoft.com/office/drawing/2014/main" id="{9E3F73FA-E717-404E-A333-EF1EAFE904AB}"/>
              </a:ext>
            </a:extLst>
          </p:cNvPr>
          <p:cNvPicPr>
            <a:picLocks noGrp="1" noChangeAspect="1"/>
          </p:cNvPicPr>
          <p:nvPr>
            <p:ph idx="1"/>
          </p:nvPr>
        </p:nvPicPr>
        <p:blipFill>
          <a:blip r:embed="rId2"/>
          <a:stretch>
            <a:fillRect/>
          </a:stretch>
        </p:blipFill>
        <p:spPr>
          <a:xfrm>
            <a:off x="194310" y="1405890"/>
            <a:ext cx="11878832" cy="5680710"/>
          </a:xfrm>
          <a:prstGeom prst="rect">
            <a:avLst/>
          </a:prstGeom>
        </p:spPr>
      </p:pic>
    </p:spTree>
    <p:extLst>
      <p:ext uri="{BB962C8B-B14F-4D97-AF65-F5344CB8AC3E}">
        <p14:creationId xmlns:p14="http://schemas.microsoft.com/office/powerpoint/2010/main" val="3164667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951FD-1CBD-4FCC-99C3-F67E9DF6FA8F}"/>
              </a:ext>
            </a:extLst>
          </p:cNvPr>
          <p:cNvSpPr>
            <a:spLocks noGrp="1"/>
          </p:cNvSpPr>
          <p:nvPr>
            <p:ph type="title"/>
          </p:nvPr>
        </p:nvSpPr>
        <p:spPr>
          <a:xfrm>
            <a:off x="8229600" y="914400"/>
            <a:ext cx="3794759" cy="5943600"/>
          </a:xfrm>
        </p:spPr>
        <p:txBody>
          <a:bodyPr>
            <a:normAutofit fontScale="90000"/>
          </a:bodyPr>
          <a:lstStyle/>
          <a:p>
            <a:pPr>
              <a:lnSpc>
                <a:spcPct val="90000"/>
              </a:lnSpc>
            </a:pPr>
            <a:r>
              <a:rPr lang="en-US" sz="4000" dirty="0">
                <a:solidFill>
                  <a:schemeClr val="bg1"/>
                </a:solidFill>
                <a:latin typeface="Calibri" panose="020F0502020204030204" pitchFamily="34" charset="0"/>
                <a:cs typeface="Calibri" panose="020F0502020204030204" pitchFamily="34" charset="0"/>
              </a:rPr>
              <a:t>Polyvagal Theory </a:t>
            </a:r>
            <a:br>
              <a:rPr lang="en-US" sz="3000" dirty="0">
                <a:solidFill>
                  <a:schemeClr val="bg1"/>
                </a:solidFill>
                <a:latin typeface="Calibri" panose="020F0502020204030204" pitchFamily="34" charset="0"/>
                <a:cs typeface="Calibri" panose="020F0502020204030204" pitchFamily="34" charset="0"/>
              </a:rPr>
            </a:br>
            <a:r>
              <a:rPr lang="en-US" sz="3000" dirty="0">
                <a:solidFill>
                  <a:schemeClr val="bg1"/>
                </a:solidFill>
                <a:latin typeface="Calibri" panose="020F0502020204030204" pitchFamily="34" charset="0"/>
                <a:cs typeface="Calibri" panose="020F0502020204030204" pitchFamily="34" charset="0"/>
              </a:rPr>
              <a:t>The Autonomic Nervous System</a:t>
            </a: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r>
              <a:rPr lang="en-US" sz="3000" dirty="0">
                <a:solidFill>
                  <a:schemeClr val="bg1"/>
                </a:solidFill>
                <a:latin typeface="Calibri" panose="020F0502020204030204" pitchFamily="34" charset="0"/>
                <a:cs typeface="Calibri" panose="020F0502020204030204" pitchFamily="34" charset="0"/>
              </a:rPr>
              <a:t>              </a:t>
            </a:r>
            <a:r>
              <a:rPr lang="en-US" sz="2200" dirty="0">
                <a:solidFill>
                  <a:schemeClr val="bg1"/>
                </a:solidFill>
                <a:latin typeface="Calibri" panose="020F0502020204030204" pitchFamily="34" charset="0"/>
                <a:cs typeface="Calibri" panose="020F0502020204030204" pitchFamily="34" charset="0"/>
              </a:rPr>
              <a:t>Dr. Steve Porges</a:t>
            </a: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latin typeface="Calibri" panose="020F0502020204030204" pitchFamily="34" charset="0"/>
                <a:cs typeface="Calibri" panose="020F0502020204030204" pitchFamily="34" charset="0"/>
              </a:rPr>
            </a:br>
            <a:br>
              <a:rPr lang="en-US" sz="3000" dirty="0">
                <a:solidFill>
                  <a:schemeClr val="bg1"/>
                </a:solidFill>
              </a:rPr>
            </a:br>
            <a:r>
              <a:rPr lang="en-US" sz="3000" dirty="0">
                <a:solidFill>
                  <a:schemeClr val="bg1"/>
                </a:solidFill>
              </a:rPr>
              <a:t> </a:t>
            </a:r>
            <a:br>
              <a:rPr lang="en-US" sz="3000" dirty="0">
                <a:solidFill>
                  <a:schemeClr val="bg1"/>
                </a:solidFill>
              </a:rPr>
            </a:br>
            <a:endParaRPr lang="en-US" sz="3000" dirty="0">
              <a:solidFill>
                <a:schemeClr val="bg1"/>
              </a:solidFill>
            </a:endParaRPr>
          </a:p>
        </p:txBody>
      </p:sp>
      <p:sp>
        <p:nvSpPr>
          <p:cNvPr id="15" name="Freeform: Shape 14">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EBE7755C-7800-4183-B261-EED9582FFE71}"/>
              </a:ext>
            </a:extLst>
          </p:cNvPr>
          <p:cNvGraphicFramePr>
            <a:graphicFrameLocks noGrp="1"/>
          </p:cNvGraphicFramePr>
          <p:nvPr>
            <p:ph idx="1"/>
            <p:extLst>
              <p:ext uri="{D42A27DB-BD31-4B8C-83A1-F6EECF244321}">
                <p14:modId xmlns:p14="http://schemas.microsoft.com/office/powerpoint/2010/main" val="3016032897"/>
              </p:ext>
            </p:extLst>
          </p:nvPr>
        </p:nvGraphicFramePr>
        <p:xfrm>
          <a:off x="616444" y="331471"/>
          <a:ext cx="6832212" cy="6183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8955F67C-C7C9-4D10-9016-4BACDF27966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810186" y="3886200"/>
            <a:ext cx="2817762" cy="2470354"/>
          </a:xfrm>
          <a:prstGeom prst="rect">
            <a:avLst/>
          </a:prstGeom>
          <a:noFill/>
          <a:ln>
            <a:noFill/>
          </a:ln>
        </p:spPr>
      </p:pic>
    </p:spTree>
    <p:extLst>
      <p:ext uri="{BB962C8B-B14F-4D97-AF65-F5344CB8AC3E}">
        <p14:creationId xmlns:p14="http://schemas.microsoft.com/office/powerpoint/2010/main" val="115260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useBgFill="1">
        <p:nvSpPr>
          <p:cNvPr id="73" name="Rectangle 55">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53CD6-2BBE-4180-9A5D-F0EC6C9A064D}"/>
              </a:ext>
            </a:extLst>
          </p:cNvPr>
          <p:cNvSpPr>
            <a:spLocks noGrp="1"/>
          </p:cNvSpPr>
          <p:nvPr>
            <p:ph type="title"/>
          </p:nvPr>
        </p:nvSpPr>
        <p:spPr>
          <a:xfrm>
            <a:off x="3373062" y="257661"/>
            <a:ext cx="8131550" cy="1031538"/>
          </a:xfrm>
        </p:spPr>
        <p:txBody>
          <a:bodyPr>
            <a:normAutofit fontScale="90000"/>
          </a:bodyPr>
          <a:lstStyle/>
          <a:p>
            <a:pPr>
              <a:lnSpc>
                <a:spcPct val="90000"/>
              </a:lnSpc>
            </a:pPr>
            <a:r>
              <a:rPr lang="en-US" sz="4400" dirty="0">
                <a:latin typeface="Calibri" panose="020F0502020204030204" pitchFamily="34" charset="0"/>
                <a:cs typeface="Calibri" panose="020F0502020204030204" pitchFamily="34" charset="0"/>
              </a:rPr>
              <a:t>Polyvagal Theory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 Autonomic Nervous System</a:t>
            </a:r>
            <a:br>
              <a:rPr lang="en-US" sz="2800" dirty="0"/>
            </a:br>
            <a:endParaRPr lang="en-US" sz="2800" dirty="0"/>
          </a:p>
        </p:txBody>
      </p:sp>
      <p:sp>
        <p:nvSpPr>
          <p:cNvPr id="87" name="Rectangle 57">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59">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61"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62"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63"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64"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65"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66"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67"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68"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69"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70"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71"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72"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74" name="Group 73">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75"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76"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77"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78"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79"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80"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81"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82"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83"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84"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85"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86"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88"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a:extLst>
              <a:ext uri="{FF2B5EF4-FFF2-40B4-BE49-F238E27FC236}">
                <a16:creationId xmlns:a16="http://schemas.microsoft.com/office/drawing/2014/main" id="{D2F2B004-8B9D-40B4-B386-DE83A58308BD}"/>
              </a:ext>
            </a:extLst>
          </p:cNvPr>
          <p:cNvSpPr>
            <a:spLocks noGrp="1"/>
          </p:cNvSpPr>
          <p:nvPr>
            <p:ph idx="1"/>
          </p:nvPr>
        </p:nvSpPr>
        <p:spPr>
          <a:xfrm>
            <a:off x="3042062" y="1289198"/>
            <a:ext cx="9021330" cy="5826463"/>
          </a:xfrm>
        </p:spPr>
        <p:txBody>
          <a:bodyPr>
            <a:normAutofit/>
          </a:bodyPr>
          <a:lstStyle/>
          <a:p>
            <a:pPr marL="0" indent="0">
              <a:lnSpc>
                <a:spcPct val="90000"/>
              </a:lnSpc>
              <a:buNone/>
            </a:pPr>
            <a:endParaRPr lang="en-US" dirty="0">
              <a:latin typeface="Calibri" panose="020F0502020204030204" pitchFamily="34" charset="0"/>
              <a:cs typeface="Calibri" panose="020F0502020204030204" pitchFamily="34" charset="0"/>
            </a:endParaRPr>
          </a:p>
          <a:p>
            <a:pPr marL="0" indent="0">
              <a:lnSpc>
                <a:spcPct val="90000"/>
              </a:lnSpc>
              <a:buNone/>
            </a:pPr>
            <a:r>
              <a:rPr lang="en-US" dirty="0">
                <a:solidFill>
                  <a:schemeClr val="tx1"/>
                </a:solidFill>
                <a:latin typeface="Calibri" panose="020F0502020204030204" pitchFamily="34" charset="0"/>
                <a:cs typeface="Calibri" panose="020F0502020204030204" pitchFamily="34" charset="0"/>
              </a:rPr>
              <a:t>Briefly stated, our response to threat will move us toward one of </a:t>
            </a:r>
            <a:r>
              <a:rPr lang="en-US" b="1" dirty="0">
                <a:solidFill>
                  <a:schemeClr val="tx1"/>
                </a:solidFill>
                <a:latin typeface="Calibri" panose="020F0502020204030204" pitchFamily="34" charset="0"/>
                <a:cs typeface="Calibri" panose="020F0502020204030204" pitchFamily="34" charset="0"/>
              </a:rPr>
              <a:t>three defensive responses</a:t>
            </a:r>
            <a:r>
              <a:rPr lang="en-US" dirty="0">
                <a:solidFill>
                  <a:schemeClr val="tx1"/>
                </a:solidFill>
                <a:latin typeface="Calibri" panose="020F0502020204030204" pitchFamily="34" charset="0"/>
                <a:cs typeface="Calibri" panose="020F0502020204030204" pitchFamily="34" charset="0"/>
              </a:rPr>
              <a:t>. Two of which keep us in perpetual defense and one of which moves us toward health and restoration</a:t>
            </a:r>
            <a:r>
              <a:rPr lang="en-US" dirty="0">
                <a:latin typeface="Calibri" panose="020F0502020204030204" pitchFamily="34" charset="0"/>
                <a:cs typeface="Calibri" panose="020F0502020204030204" pitchFamily="34" charset="0"/>
              </a:rPr>
              <a:t>. </a:t>
            </a:r>
          </a:p>
          <a:p>
            <a:pPr marL="0" indent="0">
              <a:lnSpc>
                <a:spcPct val="90000"/>
              </a:lnSpc>
              <a:buNone/>
            </a:pPr>
            <a:endParaRPr lang="en-US" dirty="0">
              <a:latin typeface="Calibri" panose="020F0502020204030204" pitchFamily="34" charset="0"/>
              <a:cs typeface="Calibri" panose="020F0502020204030204" pitchFamily="34" charset="0"/>
            </a:endParaRPr>
          </a:p>
          <a:p>
            <a:pPr lvl="0">
              <a:lnSpc>
                <a:spcPct val="90000"/>
              </a:lnSpc>
            </a:pPr>
            <a:r>
              <a:rPr lang="en-US" u="sng" dirty="0">
                <a:solidFill>
                  <a:srgbClr val="0070C0"/>
                </a:solidFill>
                <a:latin typeface="Calibri" panose="020F0502020204030204" pitchFamily="34" charset="0"/>
                <a:cs typeface="Calibri" panose="020F0502020204030204" pitchFamily="34" charset="0"/>
              </a:rPr>
              <a:t>Sympathetic Division</a:t>
            </a:r>
            <a:r>
              <a:rPr lang="en-US"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Prepares the body for stressful or emergency situations – fight or flight.  The sympathetic nervous system originates in spinal nerves (nerves that arise from the spinal cord) and is our </a:t>
            </a:r>
            <a:r>
              <a:rPr lang="en-US" dirty="0">
                <a:solidFill>
                  <a:srgbClr val="FF0000"/>
                </a:solidFill>
                <a:latin typeface="Calibri" panose="020F0502020204030204" pitchFamily="34" charset="0"/>
                <a:cs typeface="Calibri" panose="020F0502020204030204" pitchFamily="34" charset="0"/>
              </a:rPr>
              <a:t>system of mobilization.  </a:t>
            </a:r>
            <a:r>
              <a:rPr lang="en-US" dirty="0">
                <a:solidFill>
                  <a:schemeClr val="tx1"/>
                </a:solidFill>
                <a:latin typeface="Calibri" panose="020F0502020204030204" pitchFamily="34" charset="0"/>
                <a:cs typeface="Calibri" panose="020F0502020204030204" pitchFamily="34" charset="0"/>
              </a:rPr>
              <a:t>The sympathetic nerves are found in the middle of our backs in the thoracic and lumbar regions of the spinal cord. There are two mobilization systems in our sympathetic nervous system</a:t>
            </a:r>
            <a:r>
              <a:rPr lang="en-US" dirty="0">
                <a:latin typeface="Calibri" panose="020F0502020204030204" pitchFamily="34" charset="0"/>
                <a:cs typeface="Calibri" panose="020F0502020204030204" pitchFamily="34" charset="0"/>
              </a:rPr>
              <a:t>.</a:t>
            </a:r>
          </a:p>
          <a:p>
            <a:pPr lvl="1">
              <a:lnSpc>
                <a:spcPct val="90000"/>
              </a:lnSpc>
            </a:pPr>
            <a:r>
              <a:rPr lang="en-US" sz="1800" u="sng" dirty="0">
                <a:solidFill>
                  <a:srgbClr val="0070C0"/>
                </a:solidFill>
                <a:latin typeface="Calibri" panose="020F0502020204030204" pitchFamily="34" charset="0"/>
                <a:cs typeface="Calibri" panose="020F0502020204030204" pitchFamily="34" charset="0"/>
              </a:rPr>
              <a:t>Sympathetic Adrenal Medullary (SAM):</a:t>
            </a:r>
            <a:r>
              <a:rPr lang="en-US" sz="1800" dirty="0">
                <a:solidFill>
                  <a:srgbClr val="0070C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a:t>
            </a:r>
            <a:r>
              <a:rPr lang="en-US" sz="1800" dirty="0">
                <a:solidFill>
                  <a:schemeClr val="tx1"/>
                </a:solidFill>
                <a:latin typeface="Calibri" panose="020F0502020204030204" pitchFamily="34" charset="0"/>
                <a:cs typeface="Calibri" panose="020F0502020204030204" pitchFamily="34" charset="0"/>
              </a:rPr>
              <a:t>he SAM system is activated very quickly, within</a:t>
            </a:r>
            <a:r>
              <a:rPr lang="en-US" sz="1800" dirty="0">
                <a:latin typeface="Calibri" panose="020F0502020204030204" pitchFamily="34" charset="0"/>
                <a:cs typeface="Calibri" panose="020F0502020204030204" pitchFamily="34" charset="0"/>
              </a:rPr>
              <a:t> </a:t>
            </a:r>
            <a:r>
              <a:rPr lang="en-US" sz="1800" dirty="0">
                <a:solidFill>
                  <a:srgbClr val="FF0000"/>
                </a:solidFill>
                <a:latin typeface="Calibri" panose="020F0502020204030204" pitchFamily="34" charset="0"/>
                <a:cs typeface="Calibri" panose="020F0502020204030204" pitchFamily="34" charset="0"/>
              </a:rPr>
              <a:t>100 milliseconds </a:t>
            </a:r>
            <a:r>
              <a:rPr lang="en-US" sz="1800" dirty="0">
                <a:solidFill>
                  <a:schemeClr val="tx1"/>
                </a:solidFill>
                <a:latin typeface="Calibri" panose="020F0502020204030204" pitchFamily="34" charset="0"/>
                <a:cs typeface="Calibri" panose="020F0502020204030204" pitchFamily="34" charset="0"/>
              </a:rPr>
              <a:t>and brings up a burst </a:t>
            </a:r>
            <a:r>
              <a:rPr lang="en-US" sz="1800" dirty="0">
                <a:solidFill>
                  <a:srgbClr val="FF0000"/>
                </a:solidFill>
                <a:latin typeface="Calibri" panose="020F0502020204030204" pitchFamily="34" charset="0"/>
                <a:cs typeface="Calibri" panose="020F0502020204030204" pitchFamily="34" charset="0"/>
              </a:rPr>
              <a:t>adrenaline</a:t>
            </a:r>
            <a:r>
              <a:rPr lang="en-US" sz="1800" dirty="0">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for a fast response to a stressor. SAM activation triggers a short-term and rapid response to a stressor which is followed by a return to regulation (Dana, 2018).</a:t>
            </a:r>
          </a:p>
          <a:p>
            <a:pPr lvl="1">
              <a:lnSpc>
                <a:spcPct val="90000"/>
              </a:lnSpc>
            </a:pPr>
            <a:r>
              <a:rPr lang="en-US" sz="1800" u="sng" dirty="0">
                <a:solidFill>
                  <a:srgbClr val="0070C0"/>
                </a:solidFill>
                <a:latin typeface="Calibri" panose="020F0502020204030204" pitchFamily="34" charset="0"/>
                <a:cs typeface="Calibri" panose="020F0502020204030204" pitchFamily="34" charset="0"/>
              </a:rPr>
              <a:t>Hypothalamic-Pituitary-Adrenal (HPA) Axis</a:t>
            </a:r>
            <a:r>
              <a:rPr lang="en-US" sz="1800" dirty="0">
                <a:solidFill>
                  <a:srgbClr val="0070C0"/>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The HPA axis takes over when the quick, adrenaline surge of energy of the SAM does not resolve the distress. The HPA releases </a:t>
            </a:r>
            <a:r>
              <a:rPr lang="en-US" sz="1800" dirty="0">
                <a:solidFill>
                  <a:srgbClr val="FF0000"/>
                </a:solidFill>
                <a:latin typeface="Calibri" panose="020F0502020204030204" pitchFamily="34" charset="0"/>
                <a:cs typeface="Calibri" panose="020F0502020204030204" pitchFamily="34" charset="0"/>
              </a:rPr>
              <a:t>cortisol</a:t>
            </a:r>
            <a:r>
              <a:rPr lang="en-US" sz="1800" dirty="0">
                <a:solidFill>
                  <a:schemeClr val="tx1"/>
                </a:solidFill>
                <a:latin typeface="Calibri" panose="020F0502020204030204" pitchFamily="34" charset="0"/>
                <a:cs typeface="Calibri" panose="020F0502020204030204" pitchFamily="34" charset="0"/>
              </a:rPr>
              <a:t> (AKA stress hormone).  This release takes longer and is much slower in taking effect, requiring minutes to take effect rather than seconds (Dana, 2018).</a:t>
            </a:r>
          </a:p>
          <a:p>
            <a:pPr>
              <a:lnSpc>
                <a:spcPct val="90000"/>
              </a:lnSpc>
            </a:pPr>
            <a:endParaRPr lang="en-US" sz="1500" dirty="0"/>
          </a:p>
        </p:txBody>
      </p:sp>
    </p:spTree>
    <p:extLst>
      <p:ext uri="{BB962C8B-B14F-4D97-AF65-F5344CB8AC3E}">
        <p14:creationId xmlns:p14="http://schemas.microsoft.com/office/powerpoint/2010/main" val="366891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1209F-DFFD-4872-B95E-E43034E9FDBA}"/>
              </a:ext>
            </a:extLst>
          </p:cNvPr>
          <p:cNvSpPr>
            <a:spLocks noGrp="1"/>
          </p:cNvSpPr>
          <p:nvPr>
            <p:ph type="title"/>
          </p:nvPr>
        </p:nvSpPr>
        <p:spPr>
          <a:xfrm>
            <a:off x="7643215" y="0"/>
            <a:ext cx="4046420" cy="4188542"/>
          </a:xfrm>
        </p:spPr>
        <p:txBody>
          <a:bodyPr anchor="ctr">
            <a:normAutofit/>
          </a:bodyPr>
          <a:lstStyle/>
          <a:p>
            <a:r>
              <a:rPr lang="en-US" sz="4400" dirty="0">
                <a:latin typeface="Calibri" panose="020F0502020204030204" pitchFamily="34" charset="0"/>
                <a:cs typeface="Calibri" panose="020F0502020204030204" pitchFamily="34" charset="0"/>
              </a:rPr>
              <a:t>Polyvagal Theory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Sympathetic Division</a:t>
            </a:r>
            <a:endParaRPr lang="en-US" dirty="0"/>
          </a:p>
        </p:txBody>
      </p:sp>
      <p:sp>
        <p:nvSpPr>
          <p:cNvPr id="27" name="Rectangle 9">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A9EEE69-0FCC-44AF-B194-708F1A9F5FB7}"/>
              </a:ext>
            </a:extLst>
          </p:cNvPr>
          <p:cNvSpPr>
            <a:spLocks noGrp="1"/>
          </p:cNvSpPr>
          <p:nvPr>
            <p:ph idx="1"/>
          </p:nvPr>
        </p:nvSpPr>
        <p:spPr>
          <a:xfrm>
            <a:off x="502365" y="530943"/>
            <a:ext cx="6714191" cy="6533534"/>
          </a:xfrm>
        </p:spPr>
        <p:txBody>
          <a:bodyPr anchor="ctr">
            <a:normAutofit/>
          </a:bodyPr>
          <a:lstStyle/>
          <a:p>
            <a:r>
              <a:rPr lang="en-US" sz="2000" dirty="0"/>
              <a:t>The sympathetic division </a:t>
            </a:r>
            <a:r>
              <a:rPr lang="en-US" sz="2000" dirty="0">
                <a:solidFill>
                  <a:srgbClr val="FF0000"/>
                </a:solidFill>
              </a:rPr>
              <a:t>increases heart rate </a:t>
            </a:r>
            <a:r>
              <a:rPr lang="en-US" sz="2000" dirty="0"/>
              <a:t>and the force of heart contractions and widens (dilates) the airways to make breathing easier.</a:t>
            </a:r>
          </a:p>
          <a:p>
            <a:r>
              <a:rPr lang="en-US" sz="2000" dirty="0"/>
              <a:t> It causes the body to </a:t>
            </a:r>
            <a:r>
              <a:rPr lang="en-US" sz="2000" dirty="0">
                <a:solidFill>
                  <a:srgbClr val="FF0000"/>
                </a:solidFill>
              </a:rPr>
              <a:t>release stored energy. </a:t>
            </a:r>
          </a:p>
          <a:p>
            <a:r>
              <a:rPr lang="en-US" sz="2000" dirty="0"/>
              <a:t>Muscular strength is increased. This division also causes palms to </a:t>
            </a:r>
            <a:r>
              <a:rPr lang="en-US" sz="2000" dirty="0">
                <a:solidFill>
                  <a:srgbClr val="FF0000"/>
                </a:solidFill>
              </a:rPr>
              <a:t>sweat, pupils to dilate,</a:t>
            </a:r>
            <a:r>
              <a:rPr lang="en-US" sz="2000" dirty="0"/>
              <a:t> and hair to stand on end. </a:t>
            </a:r>
          </a:p>
          <a:p>
            <a:r>
              <a:rPr lang="en-US" sz="2000" dirty="0"/>
              <a:t>It </a:t>
            </a:r>
            <a:r>
              <a:rPr lang="en-US" sz="2000" dirty="0">
                <a:solidFill>
                  <a:srgbClr val="FF0000"/>
                </a:solidFill>
              </a:rPr>
              <a:t>slows body processes </a:t>
            </a:r>
            <a:r>
              <a:rPr lang="en-US" sz="2000" dirty="0"/>
              <a:t>that are less important in emergencies, such as digestion and urination (Merck Manual). </a:t>
            </a:r>
          </a:p>
          <a:p>
            <a:r>
              <a:rPr lang="en-US" sz="2000" dirty="0"/>
              <a:t>When we are in this physical state, we can feel emotions such as </a:t>
            </a:r>
            <a:r>
              <a:rPr lang="en-US" sz="2000" dirty="0">
                <a:solidFill>
                  <a:srgbClr val="FF0000"/>
                </a:solidFill>
              </a:rPr>
              <a:t>fear and/or rage </a:t>
            </a:r>
            <a:r>
              <a:rPr lang="en-US" sz="2000" dirty="0"/>
              <a:t>and, if extremely activated, </a:t>
            </a:r>
            <a:r>
              <a:rPr lang="en-US" sz="2000" dirty="0">
                <a:solidFill>
                  <a:srgbClr val="FF0000"/>
                </a:solidFill>
              </a:rPr>
              <a:t>absolute terror </a:t>
            </a:r>
            <a:r>
              <a:rPr lang="en-US" sz="2000" dirty="0"/>
              <a:t>(Rothschild, 2017).</a:t>
            </a:r>
          </a:p>
          <a:p>
            <a:endParaRPr lang="en-US" dirty="0"/>
          </a:p>
        </p:txBody>
      </p:sp>
      <p:cxnSp>
        <p:nvCxnSpPr>
          <p:cNvPr id="12" name="Straight Connector 11">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074" name="Picture 2" descr="Here's How You Can Handle Your Hyperactive Child">
            <a:extLst>
              <a:ext uri="{FF2B5EF4-FFF2-40B4-BE49-F238E27FC236}">
                <a16:creationId xmlns:a16="http://schemas.microsoft.com/office/drawing/2014/main" id="{4F991A27-7BDA-4C1A-BD6E-6B62A1D71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041" y="4041059"/>
            <a:ext cx="4655955" cy="278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068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A774-62F7-471A-B79D-9790FEBB3C84}"/>
              </a:ext>
            </a:extLst>
          </p:cNvPr>
          <p:cNvSpPr>
            <a:spLocks noGrp="1"/>
          </p:cNvSpPr>
          <p:nvPr>
            <p:ph type="title"/>
          </p:nvPr>
        </p:nvSpPr>
        <p:spPr>
          <a:xfrm>
            <a:off x="1637071" y="624110"/>
            <a:ext cx="9867541" cy="1101451"/>
          </a:xfrm>
        </p:spPr>
        <p:txBody>
          <a:bodyPr>
            <a:normAutofit fontScale="90000"/>
          </a:bodyPr>
          <a:lstStyle/>
          <a:p>
            <a:r>
              <a:rPr lang="en-US" sz="4000" b="1" dirty="0">
                <a:latin typeface="Calibri" panose="020F0502020204030204" pitchFamily="34" charset="0"/>
                <a:cs typeface="Calibri" panose="020F0502020204030204" pitchFamily="34" charset="0"/>
              </a:rPr>
              <a:t>Polyvagal Theory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Parasympathetic Division</a:t>
            </a:r>
            <a:endParaRPr lang="en-US" dirty="0"/>
          </a:p>
        </p:txBody>
      </p:sp>
      <p:sp>
        <p:nvSpPr>
          <p:cNvPr id="3" name="Content Placeholder 2">
            <a:extLst>
              <a:ext uri="{FF2B5EF4-FFF2-40B4-BE49-F238E27FC236}">
                <a16:creationId xmlns:a16="http://schemas.microsoft.com/office/drawing/2014/main" id="{2B6DF6CE-EBA2-4F3C-A799-5AFEA2999C53}"/>
              </a:ext>
            </a:extLst>
          </p:cNvPr>
          <p:cNvSpPr>
            <a:spLocks noGrp="1"/>
          </p:cNvSpPr>
          <p:nvPr>
            <p:ph idx="1"/>
          </p:nvPr>
        </p:nvSpPr>
        <p:spPr>
          <a:xfrm>
            <a:off x="589935" y="2005781"/>
            <a:ext cx="11223523" cy="5117690"/>
          </a:xfrm>
          <a:gradFill>
            <a:gsLst>
              <a:gs pos="0">
                <a:srgbClr val="FFC000"/>
              </a:gs>
              <a:gs pos="100000">
                <a:schemeClr val="bg2">
                  <a:shade val="98000"/>
                  <a:satMod val="120000"/>
                  <a:lumMod val="98000"/>
                </a:schemeClr>
              </a:gs>
            </a:gsLst>
            <a:path path="circle">
              <a:fillToRect l="50000" t="50000" r="100000" b="100000"/>
            </a:path>
          </a:gradFill>
        </p:spPr>
        <p:txBody>
          <a:bodyPr>
            <a:normAutofit/>
          </a:bodyPr>
          <a:lstStyle/>
          <a:p>
            <a:pPr lvl="0">
              <a:lnSpc>
                <a:spcPct val="90000"/>
              </a:lnSpc>
            </a:pPr>
            <a:r>
              <a:rPr lang="en-US" sz="2000" dirty="0">
                <a:latin typeface="Calibri" panose="020F0502020204030204" pitchFamily="34" charset="0"/>
                <a:cs typeface="Calibri" panose="020F0502020204030204" pitchFamily="34" charset="0"/>
              </a:rPr>
              <a:t>The parasympathetic division </a:t>
            </a:r>
            <a:r>
              <a:rPr lang="en-US" sz="2000" dirty="0">
                <a:solidFill>
                  <a:srgbClr val="FF0000"/>
                </a:solidFill>
                <a:latin typeface="Calibri" panose="020F0502020204030204" pitchFamily="34" charset="0"/>
                <a:cs typeface="Calibri" panose="020F0502020204030204" pitchFamily="34" charset="0"/>
              </a:rPr>
              <a:t>conserves and restores calm/homeostasis. </a:t>
            </a:r>
            <a:r>
              <a:rPr lang="en-US" sz="2000" dirty="0">
                <a:latin typeface="Calibri" panose="020F0502020204030204" pitchFamily="34" charset="0"/>
                <a:cs typeface="Calibri" panose="020F0502020204030204" pitchFamily="34" charset="0"/>
              </a:rPr>
              <a:t>It slows the heart rate and decreases blood pressure. It stimulates the digestive tract to process food and eliminate wastes. Energy from food is processed and used to </a:t>
            </a:r>
            <a:r>
              <a:rPr lang="en-US" sz="2000" dirty="0">
                <a:solidFill>
                  <a:srgbClr val="FF0000"/>
                </a:solidFill>
                <a:latin typeface="Calibri" panose="020F0502020204030204" pitchFamily="34" charset="0"/>
                <a:cs typeface="Calibri" panose="020F0502020204030204" pitchFamily="34" charset="0"/>
              </a:rPr>
              <a:t>restore</a:t>
            </a:r>
            <a:r>
              <a:rPr lang="en-US" sz="2000" dirty="0">
                <a:latin typeface="Calibri" panose="020F0502020204030204" pitchFamily="34" charset="0"/>
                <a:cs typeface="Calibri" panose="020F0502020204030204" pitchFamily="34" charset="0"/>
              </a:rPr>
              <a:t> and build tissues (Merck Manual).</a:t>
            </a:r>
          </a:p>
          <a:p>
            <a:pPr>
              <a:lnSpc>
                <a:spcPct val="90000"/>
              </a:lnSpc>
            </a:pPr>
            <a:r>
              <a:rPr lang="en-US" sz="2000" dirty="0">
                <a:latin typeface="Calibri" panose="020F0502020204030204" pitchFamily="34" charset="0"/>
                <a:cs typeface="Calibri" panose="020F0502020204030204" pitchFamily="34" charset="0"/>
              </a:rPr>
              <a:t>Dr. Porges discovered that the parasympathetic division of the Autonomic Nervous System consists of two branches which lead to two different responses. </a:t>
            </a:r>
          </a:p>
          <a:p>
            <a:pPr>
              <a:lnSpc>
                <a:spcPct val="90000"/>
              </a:lnSpc>
            </a:pPr>
            <a:r>
              <a:rPr lang="en-US" sz="2000" dirty="0">
                <a:latin typeface="Calibri" panose="020F0502020204030204" pitchFamily="34" charset="0"/>
                <a:cs typeface="Calibri" panose="020F0502020204030204" pitchFamily="34" charset="0"/>
              </a:rPr>
              <a:t>The main nerve in the parasympathetic nervous system is the </a:t>
            </a:r>
            <a:r>
              <a:rPr lang="en-US" sz="2000" dirty="0">
                <a:solidFill>
                  <a:srgbClr val="FF0000"/>
                </a:solidFill>
                <a:latin typeface="Calibri" panose="020F0502020204030204" pitchFamily="34" charset="0"/>
                <a:cs typeface="Calibri" panose="020F0502020204030204" pitchFamily="34" charset="0"/>
              </a:rPr>
              <a:t>10th cranial nerve</a:t>
            </a:r>
            <a:r>
              <a:rPr lang="en-US" sz="2000" dirty="0">
                <a:latin typeface="Calibri" panose="020F0502020204030204" pitchFamily="34" charset="0"/>
                <a:cs typeface="Calibri" panose="020F0502020204030204" pitchFamily="34" charset="0"/>
              </a:rPr>
              <a:t>, aka </a:t>
            </a:r>
            <a:r>
              <a:rPr lang="en-US" sz="2000" dirty="0">
                <a:solidFill>
                  <a:srgbClr val="FF0000"/>
                </a:solidFill>
                <a:latin typeface="Calibri" panose="020F0502020204030204" pitchFamily="34" charset="0"/>
                <a:cs typeface="Calibri" panose="020F0502020204030204" pitchFamily="34" charset="0"/>
              </a:rPr>
              <a:t>vagus nerve</a:t>
            </a:r>
            <a:r>
              <a:rPr lang="en-US" sz="20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which is the largest of the 12 cranial nerves and has huge implications for our well-being and health.</a:t>
            </a:r>
          </a:p>
          <a:p>
            <a:pPr>
              <a:lnSpc>
                <a:spcPct val="90000"/>
              </a:lnSpc>
            </a:pPr>
            <a:r>
              <a:rPr lang="en-US" sz="2000" dirty="0">
                <a:latin typeface="Calibri" panose="020F0502020204030204" pitchFamily="34" charset="0"/>
                <a:cs typeface="Calibri" panose="020F0502020204030204" pitchFamily="34" charset="0"/>
              </a:rPr>
              <a:t> The name vagus comes from the Latin word </a:t>
            </a:r>
            <a:r>
              <a:rPr lang="en-US" sz="2000" i="1" dirty="0">
                <a:solidFill>
                  <a:srgbClr val="FF0000"/>
                </a:solidFill>
                <a:latin typeface="Calibri" panose="020F0502020204030204" pitchFamily="34" charset="0"/>
                <a:cs typeface="Calibri" panose="020F0502020204030204" pitchFamily="34" charset="0"/>
              </a:rPr>
              <a:t>vagary</a:t>
            </a:r>
            <a:r>
              <a:rPr lang="en-US" sz="2000"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which means</a:t>
            </a:r>
            <a:r>
              <a:rPr lang="en-US" sz="2000" i="1" dirty="0">
                <a:latin typeface="Calibri" panose="020F0502020204030204" pitchFamily="34" charset="0"/>
                <a:cs typeface="Calibri" panose="020F0502020204030204" pitchFamily="34" charset="0"/>
              </a:rPr>
              <a:t> </a:t>
            </a:r>
            <a:r>
              <a:rPr lang="en-US" sz="2000" i="1" dirty="0">
                <a:solidFill>
                  <a:srgbClr val="FF0000"/>
                </a:solidFill>
                <a:latin typeface="Calibri" panose="020F0502020204030204" pitchFamily="34" charset="0"/>
                <a:cs typeface="Calibri" panose="020F0502020204030204" pitchFamily="34" charset="0"/>
              </a:rPr>
              <a:t>wanderer</a:t>
            </a:r>
            <a:r>
              <a:rPr lang="en-US" sz="2000"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and this nerve is definitely a vagabond. </a:t>
            </a:r>
          </a:p>
          <a:p>
            <a:pPr>
              <a:lnSpc>
                <a:spcPct val="90000"/>
              </a:lnSpc>
            </a:pPr>
            <a:r>
              <a:rPr lang="en-US" sz="2000" dirty="0">
                <a:latin typeface="Calibri" panose="020F0502020204030204" pitchFamily="34" charset="0"/>
                <a:cs typeface="Calibri" panose="020F0502020204030204" pitchFamily="34" charset="0"/>
              </a:rPr>
              <a:t>The vagus travels downward from the brainstem to the heart and stomach and then back upward to the face and its connection with other cranial nerves. </a:t>
            </a:r>
          </a:p>
          <a:p>
            <a:pPr>
              <a:lnSpc>
                <a:spcPct val="90000"/>
              </a:lnSpc>
            </a:pPr>
            <a:r>
              <a:rPr lang="en-US" sz="2000" dirty="0">
                <a:latin typeface="Calibri" panose="020F0502020204030204" pitchFamily="34" charset="0"/>
                <a:cs typeface="Calibri" panose="020F0502020204030204" pitchFamily="34" charset="0"/>
              </a:rPr>
              <a:t>This amazing wandering nerve is a mixed nerve which </a:t>
            </a:r>
            <a:r>
              <a:rPr lang="en-US" sz="2000" dirty="0">
                <a:solidFill>
                  <a:srgbClr val="FF0000"/>
                </a:solidFill>
                <a:latin typeface="Calibri" panose="020F0502020204030204" pitchFamily="34" charset="0"/>
                <a:cs typeface="Calibri" panose="020F0502020204030204" pitchFamily="34" charset="0"/>
              </a:rPr>
              <a:t>communicates bidirectionally </a:t>
            </a:r>
            <a:r>
              <a:rPr lang="en-US" sz="2000" dirty="0">
                <a:latin typeface="Calibri" panose="020F0502020204030204" pitchFamily="34" charset="0"/>
                <a:cs typeface="Calibri" panose="020F0502020204030204" pitchFamily="34" charset="0"/>
              </a:rPr>
              <a:t>between the body and the brain. </a:t>
            </a:r>
            <a:r>
              <a:rPr lang="en-US" sz="2000" dirty="0">
                <a:solidFill>
                  <a:srgbClr val="FF0000"/>
                </a:solidFill>
                <a:latin typeface="Calibri" panose="020F0502020204030204" pitchFamily="34" charset="0"/>
                <a:cs typeface="Calibri" panose="020F0502020204030204" pitchFamily="34" charset="0"/>
              </a:rPr>
              <a:t>80% percent of its fibers are sensory (afferent) </a:t>
            </a:r>
            <a:r>
              <a:rPr lang="en-US" sz="2000" dirty="0">
                <a:latin typeface="Calibri" panose="020F0502020204030204" pitchFamily="34" charset="0"/>
                <a:cs typeface="Calibri" panose="020F0502020204030204" pitchFamily="34" charset="0"/>
              </a:rPr>
              <a:t>sending information from the body to the brain, and </a:t>
            </a:r>
            <a:r>
              <a:rPr lang="en-US" sz="2000" dirty="0">
                <a:solidFill>
                  <a:srgbClr val="FF0000"/>
                </a:solidFill>
                <a:latin typeface="Calibri" panose="020F0502020204030204" pitchFamily="34" charset="0"/>
                <a:cs typeface="Calibri" panose="020F0502020204030204" pitchFamily="34" charset="0"/>
              </a:rPr>
              <a:t>20% are motor (efferent), </a:t>
            </a:r>
            <a:r>
              <a:rPr lang="en-US" sz="2000" dirty="0">
                <a:latin typeface="Calibri" panose="020F0502020204030204" pitchFamily="34" charset="0"/>
                <a:cs typeface="Calibri" panose="020F0502020204030204" pitchFamily="34" charset="0"/>
              </a:rPr>
              <a:t>sending action information from the brain to the body (Dana, 2018).</a:t>
            </a:r>
          </a:p>
          <a:p>
            <a:pPr>
              <a:lnSpc>
                <a:spcPct val="90000"/>
              </a:lnSpc>
            </a:pPr>
            <a:endParaRPr lang="en-US" sz="1100" dirty="0"/>
          </a:p>
        </p:txBody>
      </p:sp>
      <p:pic>
        <p:nvPicPr>
          <p:cNvPr id="4" name="Picture 3">
            <a:extLst>
              <a:ext uri="{FF2B5EF4-FFF2-40B4-BE49-F238E27FC236}">
                <a16:creationId xmlns:a16="http://schemas.microsoft.com/office/drawing/2014/main" id="{DABCD275-F696-4DB7-AD46-90EBC3CDF2F2}"/>
              </a:ext>
            </a:extLst>
          </p:cNvPr>
          <p:cNvPicPr/>
          <p:nvPr/>
        </p:nvPicPr>
        <p:blipFill rotWithShape="1">
          <a:blip r:embed="rId2">
            <a:extLst>
              <a:ext uri="{28A0092B-C50C-407E-A947-70E740481C1C}">
                <a14:useLocalDpi xmlns:a14="http://schemas.microsoft.com/office/drawing/2010/main" val="0"/>
              </a:ext>
            </a:extLst>
          </a:blip>
          <a:srcRect l="9163" t="1043" r="9316" b="-1043"/>
          <a:stretch/>
        </p:blipFill>
        <p:spPr bwMode="auto">
          <a:xfrm>
            <a:off x="8000590" y="244428"/>
            <a:ext cx="2873159" cy="1621243"/>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764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26" name="Rectangle 84">
            <a:extLst>
              <a:ext uri="{FF2B5EF4-FFF2-40B4-BE49-F238E27FC236}">
                <a16:creationId xmlns:a16="http://schemas.microsoft.com/office/drawing/2014/main" id="{D9851E3A-A987-4859-9987-B13096D97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127" name="Group 86">
            <a:extLst>
              <a:ext uri="{FF2B5EF4-FFF2-40B4-BE49-F238E27FC236}">
                <a16:creationId xmlns:a16="http://schemas.microsoft.com/office/drawing/2014/main" id="{BB12D296-A22C-4E21-9C75-3E67301E74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88" name="Freeform 11">
              <a:extLst>
                <a:ext uri="{FF2B5EF4-FFF2-40B4-BE49-F238E27FC236}">
                  <a16:creationId xmlns:a16="http://schemas.microsoft.com/office/drawing/2014/main" id="{1A1238F3-0B39-40D0-8C3F-BDBAAE1E3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00" name="Freeform 12">
              <a:extLst>
                <a:ext uri="{FF2B5EF4-FFF2-40B4-BE49-F238E27FC236}">
                  <a16:creationId xmlns:a16="http://schemas.microsoft.com/office/drawing/2014/main" id="{604D379A-6934-4295-9EF2-BDD404CB5C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90" name="Freeform 13">
              <a:extLst>
                <a:ext uri="{FF2B5EF4-FFF2-40B4-BE49-F238E27FC236}">
                  <a16:creationId xmlns:a16="http://schemas.microsoft.com/office/drawing/2014/main" id="{3C1E9A55-61F7-4040-8274-782A429D8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18" name="Freeform 14">
              <a:extLst>
                <a:ext uri="{FF2B5EF4-FFF2-40B4-BE49-F238E27FC236}">
                  <a16:creationId xmlns:a16="http://schemas.microsoft.com/office/drawing/2014/main" id="{6DBD7D8E-F59B-4CA6-93DC-2D936BC79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92" name="Freeform 15">
              <a:extLst>
                <a:ext uri="{FF2B5EF4-FFF2-40B4-BE49-F238E27FC236}">
                  <a16:creationId xmlns:a16="http://schemas.microsoft.com/office/drawing/2014/main" id="{5A2E5C3E-887D-4D86-8D20-C306EEA89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93" name="Freeform 16">
              <a:extLst>
                <a:ext uri="{FF2B5EF4-FFF2-40B4-BE49-F238E27FC236}">
                  <a16:creationId xmlns:a16="http://schemas.microsoft.com/office/drawing/2014/main" id="{983E4218-35DF-4531-9FFB-196FE4A70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94" name="Freeform 17">
              <a:extLst>
                <a:ext uri="{FF2B5EF4-FFF2-40B4-BE49-F238E27FC236}">
                  <a16:creationId xmlns:a16="http://schemas.microsoft.com/office/drawing/2014/main" id="{8D0B9266-FB4F-4A11-9906-D88930267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95" name="Freeform 18">
              <a:extLst>
                <a:ext uri="{FF2B5EF4-FFF2-40B4-BE49-F238E27FC236}">
                  <a16:creationId xmlns:a16="http://schemas.microsoft.com/office/drawing/2014/main" id="{4D68D567-E1FF-4421-A5A7-0FB5B6CCF3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96" name="Freeform 19">
              <a:extLst>
                <a:ext uri="{FF2B5EF4-FFF2-40B4-BE49-F238E27FC236}">
                  <a16:creationId xmlns:a16="http://schemas.microsoft.com/office/drawing/2014/main" id="{162E82F3-E7FB-46D6-A67C-19F349F67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97" name="Freeform 20">
              <a:extLst>
                <a:ext uri="{FF2B5EF4-FFF2-40B4-BE49-F238E27FC236}">
                  <a16:creationId xmlns:a16="http://schemas.microsoft.com/office/drawing/2014/main" id="{29237D49-4974-49A3-ADFD-719D2A3775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98" name="Freeform 21">
              <a:extLst>
                <a:ext uri="{FF2B5EF4-FFF2-40B4-BE49-F238E27FC236}">
                  <a16:creationId xmlns:a16="http://schemas.microsoft.com/office/drawing/2014/main" id="{15684C6D-1CAF-400F-AFB5-24C18BE66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99" name="Freeform 22">
              <a:extLst>
                <a:ext uri="{FF2B5EF4-FFF2-40B4-BE49-F238E27FC236}">
                  <a16:creationId xmlns:a16="http://schemas.microsoft.com/office/drawing/2014/main" id="{D71E86AF-F2C2-497D-8C63-1A633C056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20" name="Group 100">
            <a:extLst>
              <a:ext uri="{FF2B5EF4-FFF2-40B4-BE49-F238E27FC236}">
                <a16:creationId xmlns:a16="http://schemas.microsoft.com/office/drawing/2014/main" id="{8FCB706A-A0EA-484D-93DC-B2CED03BD2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102" name="Freeform 27">
              <a:extLst>
                <a:ext uri="{FF2B5EF4-FFF2-40B4-BE49-F238E27FC236}">
                  <a16:creationId xmlns:a16="http://schemas.microsoft.com/office/drawing/2014/main" id="{A78D4A50-94B5-4EAE-B4AF-79D6DE9A2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1" name="Freeform 28">
              <a:extLst>
                <a:ext uri="{FF2B5EF4-FFF2-40B4-BE49-F238E27FC236}">
                  <a16:creationId xmlns:a16="http://schemas.microsoft.com/office/drawing/2014/main" id="{F465FEEF-4A9D-48D0-AD78-3F03C5153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04" name="Freeform 29">
              <a:extLst>
                <a:ext uri="{FF2B5EF4-FFF2-40B4-BE49-F238E27FC236}">
                  <a16:creationId xmlns:a16="http://schemas.microsoft.com/office/drawing/2014/main" id="{0B9FF3DB-CBEC-4D4E-B28F-CABCB9980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22" name="Freeform 30">
              <a:extLst>
                <a:ext uri="{FF2B5EF4-FFF2-40B4-BE49-F238E27FC236}">
                  <a16:creationId xmlns:a16="http://schemas.microsoft.com/office/drawing/2014/main" id="{45BC3B0B-20C8-4F1E-8120-9E6C5BA8D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06" name="Freeform 31">
              <a:extLst>
                <a:ext uri="{FF2B5EF4-FFF2-40B4-BE49-F238E27FC236}">
                  <a16:creationId xmlns:a16="http://schemas.microsoft.com/office/drawing/2014/main" id="{C2D0EEAB-704C-4DBC-A730-7F8FFBEFC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24" name="Freeform 32">
              <a:extLst>
                <a:ext uri="{FF2B5EF4-FFF2-40B4-BE49-F238E27FC236}">
                  <a16:creationId xmlns:a16="http://schemas.microsoft.com/office/drawing/2014/main" id="{8ADC598E-AAD3-4049-A1F7-D6BA27876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25" name="Freeform 33">
              <a:extLst>
                <a:ext uri="{FF2B5EF4-FFF2-40B4-BE49-F238E27FC236}">
                  <a16:creationId xmlns:a16="http://schemas.microsoft.com/office/drawing/2014/main" id="{080514FC-72C0-4BBE-8376-E2DD52C79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26" name="Freeform 34">
              <a:extLst>
                <a:ext uri="{FF2B5EF4-FFF2-40B4-BE49-F238E27FC236}">
                  <a16:creationId xmlns:a16="http://schemas.microsoft.com/office/drawing/2014/main" id="{B76B3E91-F388-454F-8306-D64D08895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10" name="Freeform 35">
              <a:extLst>
                <a:ext uri="{FF2B5EF4-FFF2-40B4-BE49-F238E27FC236}">
                  <a16:creationId xmlns:a16="http://schemas.microsoft.com/office/drawing/2014/main" id="{A24F85CC-2609-497D-A3BE-D128CE9E2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12" name="Freeform 36">
              <a:extLst>
                <a:ext uri="{FF2B5EF4-FFF2-40B4-BE49-F238E27FC236}">
                  <a16:creationId xmlns:a16="http://schemas.microsoft.com/office/drawing/2014/main" id="{026D0D91-F7BF-49FB-90D4-56B7B0FF8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14" name="Freeform 37">
              <a:extLst>
                <a:ext uri="{FF2B5EF4-FFF2-40B4-BE49-F238E27FC236}">
                  <a16:creationId xmlns:a16="http://schemas.microsoft.com/office/drawing/2014/main" id="{E3F29555-7107-4106-81BD-CA8763BD6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15" name="Freeform 38">
              <a:extLst>
                <a:ext uri="{FF2B5EF4-FFF2-40B4-BE49-F238E27FC236}">
                  <a16:creationId xmlns:a16="http://schemas.microsoft.com/office/drawing/2014/main" id="{68AF4D70-6597-4A7A-ABDD-30A8178BB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454EAB26-BF40-4DDE-8A41-C59D073AB4BB}"/>
              </a:ext>
            </a:extLst>
          </p:cNvPr>
          <p:cNvSpPr>
            <a:spLocks noGrp="1"/>
          </p:cNvSpPr>
          <p:nvPr>
            <p:ph type="title"/>
          </p:nvPr>
        </p:nvSpPr>
        <p:spPr>
          <a:xfrm>
            <a:off x="2906604" y="0"/>
            <a:ext cx="9322967" cy="1905000"/>
          </a:xfrm>
          <a:gradFill>
            <a:gsLst>
              <a:gs pos="0">
                <a:srgbClr val="FFFF00"/>
              </a:gs>
              <a:gs pos="100000">
                <a:schemeClr val="bg2">
                  <a:shade val="98000"/>
                  <a:satMod val="120000"/>
                  <a:lumMod val="98000"/>
                </a:schemeClr>
              </a:gs>
            </a:gsLst>
            <a:path path="circle">
              <a:fillToRect l="50000" t="50000" r="100000" b="100000"/>
            </a:path>
          </a:gradFill>
        </p:spPr>
        <p:txBody>
          <a:bodyPr>
            <a:normAutofit/>
          </a:bodyPr>
          <a:lstStyle/>
          <a:p>
            <a:r>
              <a:rPr lang="en-US" b="1" dirty="0">
                <a:latin typeface="Calibri" panose="020F0502020204030204" pitchFamily="34" charset="0"/>
                <a:cs typeface="Calibri" panose="020F0502020204030204" pitchFamily="34" charset="0"/>
              </a:rPr>
              <a:t>        Polyvagal Theory - </a:t>
            </a:r>
            <a:r>
              <a:rPr lang="en-US" sz="2800" b="1" dirty="0">
                <a:latin typeface="Calibri" panose="020F0502020204030204" pitchFamily="34" charset="0"/>
                <a:cs typeface="Calibri" panose="020F0502020204030204" pitchFamily="34" charset="0"/>
              </a:rPr>
              <a:t>Parasympathetic Division</a:t>
            </a:r>
            <a:endParaRPr lang="en-US" sz="2800" b="1" dirty="0"/>
          </a:p>
        </p:txBody>
      </p:sp>
      <p:sp>
        <p:nvSpPr>
          <p:cNvPr id="127" name="Rectangle 115">
            <a:extLst>
              <a:ext uri="{FF2B5EF4-FFF2-40B4-BE49-F238E27FC236}">
                <a16:creationId xmlns:a16="http://schemas.microsoft.com/office/drawing/2014/main" id="{771D8553-2EA7-406A-A46F-8B3986C25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28" name="Freeform 11">
            <a:extLst>
              <a:ext uri="{FF2B5EF4-FFF2-40B4-BE49-F238E27FC236}">
                <a16:creationId xmlns:a16="http://schemas.microsoft.com/office/drawing/2014/main" id="{5DE9A097-EFD3-4BA8-A9ED-6A278D3C8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4098" name="Picture 2" descr="The Behavioral Shutdown Theory of Depression | Psychology Today">
            <a:extLst>
              <a:ext uri="{FF2B5EF4-FFF2-40B4-BE49-F238E27FC236}">
                <a16:creationId xmlns:a16="http://schemas.microsoft.com/office/drawing/2014/main" id="{E8222455-56A1-44C9-8787-40F8A102F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6" r="36345" b="-1"/>
          <a:stretch/>
        </p:blipFill>
        <p:spPr bwMode="auto">
          <a:xfrm>
            <a:off x="20" y="9"/>
            <a:ext cx="2901175" cy="34379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ove, Friendship, and Social Support | Noba">
            <a:extLst>
              <a:ext uri="{FF2B5EF4-FFF2-40B4-BE49-F238E27FC236}">
                <a16:creationId xmlns:a16="http://schemas.microsoft.com/office/drawing/2014/main" id="{79282904-23A6-4294-9CC0-6B46C55E5F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77" r="5611" b="-1"/>
          <a:stretch/>
        </p:blipFill>
        <p:spPr bwMode="auto">
          <a:xfrm>
            <a:off x="20" y="3421626"/>
            <a:ext cx="2920750" cy="3436374"/>
          </a:xfrm>
          <a:prstGeom prst="rect">
            <a:avLst/>
          </a:prstGeom>
          <a:noFill/>
          <a:extLst>
            <a:ext uri="{909E8E84-426E-40DD-AFC4-6F175D3DCCD1}">
              <a14:hiddenFill xmlns:a14="http://schemas.microsoft.com/office/drawing/2010/main">
                <a:solidFill>
                  <a:srgbClr val="FFFFFF"/>
                </a:solidFill>
              </a14:hiddenFill>
            </a:ext>
          </a:extLst>
        </p:spPr>
      </p:pic>
      <p:cxnSp>
        <p:nvCxnSpPr>
          <p:cNvPr id="4129" name="Straight Connector 118">
            <a:extLst>
              <a:ext uri="{FF2B5EF4-FFF2-40B4-BE49-F238E27FC236}">
                <a16:creationId xmlns:a16="http://schemas.microsoft.com/office/drawing/2014/main" id="{8ED4CAA9-D1DB-4EAE-88BD-A149B54FE4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9000"/>
            <a:ext cx="2733254" cy="0"/>
          </a:xfrm>
          <a:prstGeom prst="line">
            <a:avLst/>
          </a:prstGeom>
          <a:ln w="50800" cap="flat">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C0127B-1B51-4A11-94FB-E9B20E364A50}"/>
              </a:ext>
            </a:extLst>
          </p:cNvPr>
          <p:cNvSpPr>
            <a:spLocks noGrp="1"/>
          </p:cNvSpPr>
          <p:nvPr>
            <p:ph idx="1"/>
          </p:nvPr>
        </p:nvSpPr>
        <p:spPr>
          <a:xfrm>
            <a:off x="2906784" y="714375"/>
            <a:ext cx="9322967" cy="6169717"/>
          </a:xfrm>
          <a:gradFill>
            <a:gsLst>
              <a:gs pos="0">
                <a:schemeClr val="accent1">
                  <a:lumMod val="60000"/>
                  <a:lumOff val="40000"/>
                </a:schemeClr>
              </a:gs>
              <a:gs pos="100000">
                <a:schemeClr val="bg2">
                  <a:shade val="98000"/>
                  <a:satMod val="120000"/>
                  <a:lumMod val="98000"/>
                </a:schemeClr>
              </a:gs>
            </a:gsLst>
            <a:path path="circle">
              <a:fillToRect l="50000" t="50000" r="100000" b="100000"/>
            </a:path>
          </a:gradFill>
        </p:spPr>
        <p:txBody>
          <a:bodyPr>
            <a:normAutofit/>
          </a:bodyPr>
          <a:lstStyle/>
          <a:p>
            <a:pPr marL="0" indent="0">
              <a:lnSpc>
                <a:spcPct val="90000"/>
              </a:lnSpc>
              <a:buNone/>
            </a:pPr>
            <a:endParaRPr lang="en-US" sz="1600" dirty="0">
              <a:latin typeface="Calibri" panose="020F0502020204030204" pitchFamily="34" charset="0"/>
              <a:cs typeface="Calibri" panose="020F0502020204030204" pitchFamily="34" charset="0"/>
            </a:endParaRPr>
          </a:p>
          <a:p>
            <a:pPr marL="0" indent="0">
              <a:lnSpc>
                <a:spcPct val="90000"/>
              </a:lnSpc>
              <a:buNone/>
            </a:pPr>
            <a:r>
              <a:rPr lang="en-US" sz="1600" dirty="0">
                <a:solidFill>
                  <a:schemeClr val="tx1"/>
                </a:solidFill>
                <a:latin typeface="Calibri" panose="020F0502020204030204" pitchFamily="34" charset="0"/>
                <a:cs typeface="Calibri" panose="020F0502020204030204" pitchFamily="34" charset="0"/>
              </a:rPr>
              <a:t>The vagus nerve has two very distinct branches</a:t>
            </a:r>
            <a:r>
              <a:rPr lang="en-US" sz="1600" b="1" dirty="0">
                <a:solidFill>
                  <a:schemeClr val="tx1"/>
                </a:solidFill>
                <a:latin typeface="Calibri" panose="020F0502020204030204" pitchFamily="34" charset="0"/>
                <a:cs typeface="Calibri" panose="020F0502020204030204" pitchFamily="34" charset="0"/>
              </a:rPr>
              <a:t>: Dorsal vagal nerve</a:t>
            </a:r>
            <a:r>
              <a:rPr lang="en-US" sz="1600" dirty="0">
                <a:solidFill>
                  <a:schemeClr val="tx1"/>
                </a:solidFill>
                <a:latin typeface="Calibri" panose="020F0502020204030204" pitchFamily="34" charset="0"/>
                <a:cs typeface="Calibri" panose="020F0502020204030204" pitchFamily="34" charset="0"/>
              </a:rPr>
              <a:t> and the </a:t>
            </a:r>
            <a:r>
              <a:rPr lang="en-US" sz="1600" b="1" dirty="0">
                <a:solidFill>
                  <a:schemeClr val="tx1"/>
                </a:solidFill>
                <a:latin typeface="Calibri" panose="020F0502020204030204" pitchFamily="34" charset="0"/>
                <a:cs typeface="Calibri" panose="020F0502020204030204" pitchFamily="34" charset="0"/>
              </a:rPr>
              <a:t>ventral vagal nerve</a:t>
            </a:r>
            <a:r>
              <a:rPr lang="en-US" sz="1600" dirty="0">
                <a:solidFill>
                  <a:schemeClr val="tx1"/>
                </a:solidFill>
                <a:latin typeface="Calibri" panose="020F0502020204030204" pitchFamily="34" charset="0"/>
                <a:cs typeface="Calibri" panose="020F0502020204030204" pitchFamily="34" charset="0"/>
              </a:rPr>
              <a:t>.</a:t>
            </a:r>
          </a:p>
          <a:p>
            <a:pPr marL="0" indent="0">
              <a:lnSpc>
                <a:spcPct val="90000"/>
              </a:lnSpc>
              <a:buNone/>
            </a:pPr>
            <a:r>
              <a:rPr lang="en-US" sz="1600" u="sng" dirty="0">
                <a:solidFill>
                  <a:srgbClr val="FF0000"/>
                </a:solidFill>
                <a:latin typeface="Calibri" panose="020F0502020204030204" pitchFamily="34" charset="0"/>
                <a:cs typeface="Calibri" panose="020F0502020204030204" pitchFamily="34" charset="0"/>
              </a:rPr>
              <a:t>Dorsal Vagal Nerve</a:t>
            </a:r>
            <a:r>
              <a:rPr lang="en-US" sz="1600" dirty="0">
                <a:solidFill>
                  <a:srgbClr val="FF0000"/>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Barta (2018) notes that the most primitive form of defense occurs when the dorsal vagal nerve is activated. </a:t>
            </a:r>
          </a:p>
          <a:p>
            <a:pPr lvl="1">
              <a:lnSpc>
                <a:spcPct val="90000"/>
              </a:lnSpc>
            </a:pPr>
            <a:r>
              <a:rPr lang="en-US" dirty="0">
                <a:solidFill>
                  <a:schemeClr val="tx1"/>
                </a:solidFill>
                <a:latin typeface="Calibri" panose="020F0502020204030204" pitchFamily="34" charset="0"/>
                <a:cs typeface="Calibri" panose="020F0502020204030204" pitchFamily="34" charset="0"/>
              </a:rPr>
              <a:t>It is not sophisticated in that it is unmyelinated and slow. When activated, the dorsal vagal nerve promotes. shutdown, freeze, and collapse </a:t>
            </a:r>
          </a:p>
          <a:p>
            <a:pPr lvl="1">
              <a:lnSpc>
                <a:spcPct val="90000"/>
              </a:lnSpc>
            </a:pPr>
            <a:r>
              <a:rPr lang="en-US" dirty="0">
                <a:solidFill>
                  <a:schemeClr val="tx1"/>
                </a:solidFill>
                <a:latin typeface="Calibri" panose="020F0502020204030204" pitchFamily="34" charset="0"/>
                <a:cs typeface="Calibri" panose="020F0502020204030204" pitchFamily="34" charset="0"/>
              </a:rPr>
              <a:t>An example of this shutdown is when a gazelle, for example, is being stalked by a lion and when trapped with no possible way to flee, drops down and appears to be deader than a doornail. </a:t>
            </a:r>
          </a:p>
          <a:p>
            <a:pPr lvl="1">
              <a:lnSpc>
                <a:spcPct val="90000"/>
              </a:lnSpc>
            </a:pPr>
            <a:r>
              <a:rPr lang="en-US" dirty="0">
                <a:solidFill>
                  <a:schemeClr val="tx1"/>
                </a:solidFill>
                <a:latin typeface="Calibri" panose="020F0502020204030204" pitchFamily="34" charset="0"/>
                <a:cs typeface="Calibri" panose="020F0502020204030204" pitchFamily="34" charset="0"/>
              </a:rPr>
              <a:t>This is not a conscious process but is, rather, a very primitive and unconscious one.  When we are in this physical state, we can feel emotions such as sadness, depression, grief, shame and/or disgust (Rothschild, 2017).</a:t>
            </a:r>
          </a:p>
          <a:p>
            <a:pPr marL="400050" lvl="1" indent="0">
              <a:lnSpc>
                <a:spcPct val="90000"/>
              </a:lnSpc>
              <a:buNone/>
            </a:pPr>
            <a:endParaRPr lang="en-US" dirty="0">
              <a:latin typeface="Calibri" panose="020F0502020204030204" pitchFamily="34" charset="0"/>
              <a:cs typeface="Calibri" panose="020F0502020204030204" pitchFamily="34" charset="0"/>
            </a:endParaRPr>
          </a:p>
          <a:p>
            <a:pPr marL="0" lvl="0" indent="0">
              <a:lnSpc>
                <a:spcPct val="90000"/>
              </a:lnSpc>
              <a:buNone/>
            </a:pPr>
            <a:r>
              <a:rPr lang="en-US" sz="1600" b="1" u="sng" dirty="0">
                <a:solidFill>
                  <a:srgbClr val="00B050"/>
                </a:solidFill>
                <a:latin typeface="Calibri" panose="020F0502020204030204" pitchFamily="34" charset="0"/>
                <a:cs typeface="Calibri" panose="020F0502020204030204" pitchFamily="34" charset="0"/>
              </a:rPr>
              <a:t>Ventral Vagal Nerve</a:t>
            </a:r>
            <a:r>
              <a:rPr lang="en-US" sz="1600" dirty="0">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Barta (2018) writes that the second response of our parasympathetic nervous system (the first being freeze and collapse as noted above) is responsible for our ability to engage socially and to handle social relationships.</a:t>
            </a:r>
          </a:p>
          <a:p>
            <a:pPr lvl="1">
              <a:lnSpc>
                <a:spcPct val="90000"/>
              </a:lnSpc>
            </a:pPr>
            <a:r>
              <a:rPr lang="en-US" dirty="0">
                <a:solidFill>
                  <a:schemeClr val="tx1"/>
                </a:solidFill>
                <a:latin typeface="Calibri" panose="020F0502020204030204" pitchFamily="34" charset="0"/>
                <a:cs typeface="Calibri" panose="020F0502020204030204" pitchFamily="34" charset="0"/>
              </a:rPr>
              <a:t> According to Barta, the social engagement system is controlled by our ventral vagus nerve which is a very smart myelinated nerve with a rapid response time. As such, it allows us to “know” if we are safe enough so we can calm our defenses through a process of </a:t>
            </a:r>
            <a:r>
              <a:rPr lang="en-US" b="1" dirty="0">
                <a:solidFill>
                  <a:schemeClr val="tx1"/>
                </a:solidFill>
                <a:latin typeface="Calibri" panose="020F0502020204030204" pitchFamily="34" charset="0"/>
                <a:cs typeface="Calibri" panose="020F0502020204030204" pitchFamily="34" charset="0"/>
              </a:rPr>
              <a:t>“neuroception” </a:t>
            </a:r>
            <a:r>
              <a:rPr lang="en-US" dirty="0">
                <a:solidFill>
                  <a:schemeClr val="tx1"/>
                </a:solidFill>
                <a:latin typeface="Calibri" panose="020F0502020204030204" pitchFamily="34" charset="0"/>
                <a:cs typeface="Calibri" panose="020F0502020204030204" pitchFamily="34" charset="0"/>
              </a:rPr>
              <a:t>which, as noted earlier, is translated as the brain’s ability to sense safety. </a:t>
            </a:r>
          </a:p>
          <a:p>
            <a:pPr lvl="1">
              <a:lnSpc>
                <a:spcPct val="90000"/>
              </a:lnSpc>
            </a:pPr>
            <a:r>
              <a:rPr lang="en-US" dirty="0">
                <a:solidFill>
                  <a:schemeClr val="tx1"/>
                </a:solidFill>
                <a:latin typeface="Calibri" panose="020F0502020204030204" pitchFamily="34" charset="0"/>
                <a:cs typeface="Calibri" panose="020F0502020204030204" pitchFamily="34" charset="0"/>
              </a:rPr>
              <a:t>This serves not only bonding needs but allows us to shift out of sympathetic arousal and move into parasympathetic calm or to downshift from activation to calm. When we are in this emotional state, </a:t>
            </a:r>
            <a:r>
              <a:rPr lang="en-US" dirty="0">
                <a:latin typeface="Calibri" panose="020F0502020204030204" pitchFamily="34" charset="0"/>
                <a:cs typeface="Calibri" panose="020F0502020204030204" pitchFamily="34" charset="0"/>
              </a:rPr>
              <a:t>we can feel emotions such as calm, pleasure, love, sexual arousal, and “good” grief (Rothschild, 2017).</a:t>
            </a:r>
          </a:p>
          <a:p>
            <a:pPr marL="0" indent="0">
              <a:lnSpc>
                <a:spcPct val="90000"/>
              </a:lnSpc>
              <a:buNone/>
            </a:pP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8941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0">
              <a:srgbClr val="00B0F0"/>
            </a:gs>
            <a:gs pos="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E2FE8-B440-4A11-BBEB-149229715E04}"/>
              </a:ext>
            </a:extLst>
          </p:cNvPr>
          <p:cNvSpPr>
            <a:spLocks noGrp="1"/>
          </p:cNvSpPr>
          <p:nvPr>
            <p:ph type="title"/>
          </p:nvPr>
        </p:nvSpPr>
        <p:spPr>
          <a:xfrm>
            <a:off x="334298" y="-5534"/>
            <a:ext cx="11685638" cy="782774"/>
          </a:xfrm>
          <a:gradFill>
            <a:gsLst>
              <a:gs pos="0">
                <a:srgbClr val="FFC000"/>
              </a:gs>
              <a:gs pos="100000">
                <a:srgbClr val="FFC000"/>
              </a:gs>
            </a:gsLst>
            <a:path path="circle">
              <a:fillToRect l="50000" t="50000" r="100000" b="100000"/>
            </a:path>
          </a:gradFill>
        </p:spPr>
        <p:txBody>
          <a:bodyPr>
            <a:normAutofit/>
          </a:bodyPr>
          <a:lstStyle/>
          <a:p>
            <a:r>
              <a:rPr lang="en-US" sz="3000" dirty="0">
                <a:latin typeface="Calibri" panose="020F0502020204030204" pitchFamily="34" charset="0"/>
                <a:cs typeface="Calibri" panose="020F0502020204030204" pitchFamily="34" charset="0"/>
              </a:rPr>
              <a:t>Marriage of MacLean’s Triune Brain Theory with Porges’ Polyvagal Theory</a:t>
            </a:r>
            <a:endParaRPr lang="en-US" sz="3000" dirty="0"/>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9E5E939-1CCB-4F62-AECF-93A110FE8BE0}"/>
              </a:ext>
            </a:extLst>
          </p:cNvPr>
          <p:cNvSpPr>
            <a:spLocks noGrp="1"/>
          </p:cNvSpPr>
          <p:nvPr>
            <p:ph idx="1"/>
          </p:nvPr>
        </p:nvSpPr>
        <p:spPr>
          <a:xfrm>
            <a:off x="519017" y="1533832"/>
            <a:ext cx="3650278" cy="5216018"/>
          </a:xfrm>
        </p:spPr>
        <p:txBody>
          <a:bodyPr>
            <a:normAutofit/>
          </a:bodyPr>
          <a:lstStyle/>
          <a:p>
            <a:pPr marL="0" indent="0">
              <a:buNone/>
            </a:pPr>
            <a:r>
              <a:rPr lang="en-US" sz="2400" dirty="0">
                <a:solidFill>
                  <a:schemeClr val="tx1"/>
                </a:solidFill>
                <a:latin typeface="Calibri" panose="020F0502020204030204" pitchFamily="34" charset="0"/>
                <a:cs typeface="Calibri" panose="020F0502020204030204" pitchFamily="34" charset="0"/>
              </a:rPr>
              <a:t>Through the marriage of MacLean’s Triune Brain Theory with Porges’ Polyvagal Theory, we can explain how each part of the triune brain is correlated with the three responses of the autonomic nervous system (Barta, 2018).  </a:t>
            </a:r>
            <a:endParaRPr lang="en-US" dirty="0">
              <a:solidFill>
                <a:schemeClr val="tx1"/>
              </a:solidFill>
            </a:endParaRPr>
          </a:p>
        </p:txBody>
      </p:sp>
      <p:pic>
        <p:nvPicPr>
          <p:cNvPr id="4" name="Picture 3">
            <a:extLst>
              <a:ext uri="{FF2B5EF4-FFF2-40B4-BE49-F238E27FC236}">
                <a16:creationId xmlns:a16="http://schemas.microsoft.com/office/drawing/2014/main" id="{64C1DA23-56C3-470C-B682-07D7CAE4E9FE}"/>
              </a:ext>
            </a:extLst>
          </p:cNvPr>
          <p:cNvPicPr>
            <a:picLocks noChangeAspect="1"/>
          </p:cNvPicPr>
          <p:nvPr/>
        </p:nvPicPr>
        <p:blipFill>
          <a:blip r:embed="rId2"/>
          <a:stretch>
            <a:fillRect/>
          </a:stretch>
        </p:blipFill>
        <p:spPr>
          <a:xfrm>
            <a:off x="3061317" y="906311"/>
            <a:ext cx="8761357" cy="5817870"/>
          </a:xfrm>
          <a:prstGeom prst="rect">
            <a:avLst/>
          </a:prstGeom>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420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32">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482419-A23F-4239-8C42-D076E1B6AA5C}"/>
              </a:ext>
            </a:extLst>
          </p:cNvPr>
          <p:cNvSpPr>
            <a:spLocks noGrp="1"/>
          </p:cNvSpPr>
          <p:nvPr>
            <p:ph type="title"/>
          </p:nvPr>
        </p:nvSpPr>
        <p:spPr>
          <a:xfrm>
            <a:off x="182881" y="1"/>
            <a:ext cx="12009119" cy="982980"/>
          </a:xfrm>
          <a:gradFill>
            <a:gsLst>
              <a:gs pos="0">
                <a:srgbClr val="00B0F0"/>
              </a:gs>
              <a:gs pos="100000">
                <a:schemeClr val="bg2">
                  <a:shade val="98000"/>
                  <a:satMod val="120000"/>
                  <a:lumMod val="98000"/>
                </a:schemeClr>
              </a:gs>
            </a:gsLst>
            <a:path path="circle">
              <a:fillToRect l="50000" t="50000" r="100000" b="100000"/>
            </a:path>
          </a:gradFill>
        </p:spPr>
        <p:txBody>
          <a:bodyPr>
            <a:normAutofit/>
          </a:bodyPr>
          <a:lstStyle/>
          <a:p>
            <a:r>
              <a:rPr lang="en-US" dirty="0"/>
              <a:t>           Polyvagal Theory – The Stream</a:t>
            </a:r>
          </a:p>
        </p:txBody>
      </p:sp>
      <p:sp>
        <p:nvSpPr>
          <p:cNvPr id="45" name="Rectangle 34">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10" name="Content Placeholder 2">
            <a:extLst>
              <a:ext uri="{FF2B5EF4-FFF2-40B4-BE49-F238E27FC236}">
                <a16:creationId xmlns:a16="http://schemas.microsoft.com/office/drawing/2014/main" id="{C40736B8-8A3F-464F-8D3D-8019311A5B46}"/>
              </a:ext>
            </a:extLst>
          </p:cNvPr>
          <p:cNvGraphicFramePr>
            <a:graphicFrameLocks noGrp="1"/>
          </p:cNvGraphicFramePr>
          <p:nvPr>
            <p:ph idx="1"/>
            <p:extLst>
              <p:ext uri="{D42A27DB-BD31-4B8C-83A1-F6EECF244321}">
                <p14:modId xmlns:p14="http://schemas.microsoft.com/office/powerpoint/2010/main" val="3620360557"/>
              </p:ext>
            </p:extLst>
          </p:nvPr>
        </p:nvGraphicFramePr>
        <p:xfrm>
          <a:off x="224013" y="1221672"/>
          <a:ext cx="11967986" cy="5522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Stream free images, public domain images">
            <a:extLst>
              <a:ext uri="{FF2B5EF4-FFF2-40B4-BE49-F238E27FC236}">
                <a16:creationId xmlns:a16="http://schemas.microsoft.com/office/drawing/2014/main" id="{CD48CD9E-C6F2-467E-B486-5629B2DA16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6157" y="-1"/>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10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64">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F0CA9-4CB4-46A5-B411-A6D67D94988D}"/>
              </a:ext>
            </a:extLst>
          </p:cNvPr>
          <p:cNvSpPr>
            <a:spLocks noGrp="1"/>
          </p:cNvSpPr>
          <p:nvPr>
            <p:ph type="title"/>
          </p:nvPr>
        </p:nvSpPr>
        <p:spPr>
          <a:xfrm>
            <a:off x="206478" y="383459"/>
            <a:ext cx="3852602" cy="5746978"/>
          </a:xfrm>
        </p:spPr>
        <p:txBody>
          <a:bodyPr>
            <a:normAutofit/>
          </a:bodyPr>
          <a:lstStyle/>
          <a:p>
            <a:r>
              <a:rPr lang="en-US" sz="3200" dirty="0">
                <a:solidFill>
                  <a:schemeClr val="bg1"/>
                </a:solidFill>
                <a:latin typeface="Calibri" panose="020F0502020204030204" pitchFamily="34" charset="0"/>
                <a:cs typeface="Calibri" panose="020F0502020204030204" pitchFamily="34" charset="0"/>
              </a:rPr>
              <a:t>Polyvagal Theory – Autopilot or the Choice of Connection?</a:t>
            </a:r>
          </a:p>
        </p:txBody>
      </p:sp>
      <p:sp>
        <p:nvSpPr>
          <p:cNvPr id="9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94" name="Rectangle 68">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E25AF8-F796-4AF5-9652-1EBF88F7BD15}"/>
              </a:ext>
            </a:extLst>
          </p:cNvPr>
          <p:cNvSpPr>
            <a:spLocks noGrp="1"/>
          </p:cNvSpPr>
          <p:nvPr>
            <p:ph idx="1"/>
          </p:nvPr>
        </p:nvSpPr>
        <p:spPr>
          <a:xfrm>
            <a:off x="3977641" y="0"/>
            <a:ext cx="8214358" cy="6858000"/>
          </a:xfrm>
          <a:gradFill>
            <a:gsLst>
              <a:gs pos="0">
                <a:srgbClr val="FFC000"/>
              </a:gs>
              <a:gs pos="100000">
                <a:schemeClr val="bg2">
                  <a:shade val="98000"/>
                  <a:satMod val="120000"/>
                  <a:lumMod val="98000"/>
                </a:schemeClr>
              </a:gs>
            </a:gsLst>
            <a:path path="circle">
              <a:fillToRect l="50000" t="50000" r="100000" b="100000"/>
            </a:path>
          </a:gradFill>
        </p:spPr>
        <p:txBody>
          <a:bodyPr anchor="ctr">
            <a:normAutofit/>
          </a:bodyPr>
          <a:lstStyle/>
          <a:p>
            <a:r>
              <a:rPr lang="en-US" sz="2000" dirty="0">
                <a:solidFill>
                  <a:schemeClr val="tx1"/>
                </a:solidFill>
                <a:latin typeface="Calibri" panose="020F0502020204030204" pitchFamily="34" charset="0"/>
                <a:cs typeface="Calibri" panose="020F0502020204030204" pitchFamily="34" charset="0"/>
              </a:rPr>
              <a:t>So, our neurosystem, left on autopilot will, when we are faced with stress and threat, move us to either:</a:t>
            </a:r>
          </a:p>
          <a:p>
            <a:pPr marL="857250" lvl="2" indent="0">
              <a:buNone/>
            </a:pPr>
            <a:r>
              <a:rPr lang="en-US" sz="2000" dirty="0">
                <a:solidFill>
                  <a:schemeClr val="tx1"/>
                </a:solidFill>
                <a:latin typeface="Calibri" panose="020F0502020204030204" pitchFamily="34" charset="0"/>
                <a:cs typeface="Calibri" panose="020F0502020204030204" pitchFamily="34" charset="0"/>
              </a:rPr>
              <a:t>(a) </a:t>
            </a:r>
            <a:r>
              <a:rPr lang="en-US" sz="2000" b="1" dirty="0">
                <a:solidFill>
                  <a:srgbClr val="FF0000"/>
                </a:solidFill>
                <a:latin typeface="Calibri" panose="020F0502020204030204" pitchFamily="34" charset="0"/>
                <a:cs typeface="Calibri" panose="020F0502020204030204" pitchFamily="34" charset="0"/>
              </a:rPr>
              <a:t>Sympathetic fight or flight</a:t>
            </a:r>
            <a:r>
              <a:rPr lang="en-US" sz="2000" dirty="0">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which equates to extreme anxiety, anger, rage, and or terror or to</a:t>
            </a:r>
          </a:p>
          <a:p>
            <a:pPr marL="857250" lvl="2" indent="0">
              <a:buNone/>
            </a:pPr>
            <a:r>
              <a:rPr lang="en-US" sz="2000" dirty="0">
                <a:latin typeface="Calibri" panose="020F0502020204030204" pitchFamily="34" charset="0"/>
                <a:cs typeface="Calibri" panose="020F0502020204030204" pitchFamily="34" charset="0"/>
              </a:rPr>
              <a:t>(b) </a:t>
            </a:r>
            <a:r>
              <a:rPr lang="en-US" sz="2000" b="1" dirty="0">
                <a:solidFill>
                  <a:srgbClr val="FF0000"/>
                </a:solidFill>
                <a:latin typeface="Calibri" panose="020F0502020204030204" pitchFamily="34" charset="0"/>
                <a:cs typeface="Calibri" panose="020F0502020204030204" pitchFamily="34" charset="0"/>
              </a:rPr>
              <a:t>Dorsal vagal shutdown </a:t>
            </a:r>
            <a:r>
              <a:rPr lang="en-US" sz="2000" dirty="0">
                <a:solidFill>
                  <a:schemeClr val="tx1"/>
                </a:solidFill>
                <a:latin typeface="Calibri" panose="020F0502020204030204" pitchFamily="34" charset="0"/>
                <a:cs typeface="Calibri" panose="020F0502020204030204" pitchFamily="34" charset="0"/>
              </a:rPr>
              <a:t>which leads to slowing down, withdrawal, and possibly even depression. If these modes of coping become excessive, we are at risk for potentially using maladaptive strategies such as addictions to quell the pain of negative physical symptoms, associated negative emotions, and/or complete withdrawal and possibly self-destructive behavior. </a:t>
            </a:r>
          </a:p>
          <a:p>
            <a:pPr marL="857250" lvl="2" indent="0">
              <a:buNone/>
            </a:pPr>
            <a:endParaRPr lang="en-US" sz="2000" dirty="0">
              <a:solidFill>
                <a:schemeClr val="tx1"/>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The best response is to activate our </a:t>
            </a:r>
            <a:r>
              <a:rPr lang="en-US" sz="2000" b="1" dirty="0">
                <a:solidFill>
                  <a:srgbClr val="00B050"/>
                </a:solidFill>
                <a:latin typeface="Calibri" panose="020F0502020204030204" pitchFamily="34" charset="0"/>
                <a:cs typeface="Calibri" panose="020F0502020204030204" pitchFamily="34" charset="0"/>
              </a:rPr>
              <a:t>social engagement system of the ventral vagal pathway </a:t>
            </a:r>
            <a:r>
              <a:rPr lang="en-US" sz="2000" dirty="0">
                <a:solidFill>
                  <a:schemeClr val="tx1"/>
                </a:solidFill>
                <a:latin typeface="Calibri" panose="020F0502020204030204" pitchFamily="34" charset="0"/>
                <a:cs typeface="Calibri" panose="020F0502020204030204" pitchFamily="34" charset="0"/>
              </a:rPr>
              <a:t>of the parasympathetic branch. In this state, our heart rate is regulated, our breath is full, we take in the faces of friends, and we can tune in to conversations and tune out distracting noises.  </a:t>
            </a:r>
          </a:p>
          <a:p>
            <a:pPr marL="0" indent="0">
              <a:buNone/>
            </a:pPr>
            <a:endParaRPr lang="en-US" dirty="0"/>
          </a:p>
        </p:txBody>
      </p:sp>
      <p:pic>
        <p:nvPicPr>
          <p:cNvPr id="2052" name="Picture 4" descr="Emergency: Declare Early, Declare Often - AVweb">
            <a:extLst>
              <a:ext uri="{FF2B5EF4-FFF2-40B4-BE49-F238E27FC236}">
                <a16:creationId xmlns:a16="http://schemas.microsoft.com/office/drawing/2014/main" id="{C1CD9DF4-8FB2-4404-BB75-136FC858A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78" y="4086422"/>
            <a:ext cx="3222480" cy="238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98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9191-D81C-4352-9707-7B385E4D4DEA}"/>
              </a:ext>
            </a:extLst>
          </p:cNvPr>
          <p:cNvSpPr>
            <a:spLocks noGrp="1"/>
          </p:cNvSpPr>
          <p:nvPr>
            <p:ph type="title"/>
          </p:nvPr>
        </p:nvSpPr>
        <p:spPr>
          <a:xfrm>
            <a:off x="162232" y="0"/>
            <a:ext cx="12029768" cy="1179872"/>
          </a:xfrm>
          <a:gradFill>
            <a:gsLst>
              <a:gs pos="0">
                <a:srgbClr val="FFC000"/>
              </a:gs>
              <a:gs pos="100000">
                <a:schemeClr val="bg2">
                  <a:shade val="98000"/>
                  <a:satMod val="120000"/>
                  <a:lumMod val="98000"/>
                </a:schemeClr>
              </a:gs>
            </a:gsLst>
            <a:path path="circle">
              <a:fillToRect l="50000" t="50000" r="100000" b="100000"/>
            </a:path>
          </a:gradFill>
        </p:spPr>
        <p:txBody>
          <a:bodyPr>
            <a:noAutofit/>
          </a:bodyPr>
          <a:lstStyle/>
          <a:p>
            <a:pPr marL="0" marR="0">
              <a:spcBef>
                <a:spcPts val="0"/>
              </a:spcBef>
              <a:spcAft>
                <a:spcPts val="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The chart below adapted by Dr. Rothschild nicely demonstrates the shifting in body sensations, physiological symptoms, and emotions as we move between autonomic states (Rothschild, 2017).</a:t>
            </a:r>
            <a:br>
              <a:rPr lang="en-US" sz="200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4" name="Content Placeholder 3">
            <a:extLst>
              <a:ext uri="{FF2B5EF4-FFF2-40B4-BE49-F238E27FC236}">
                <a16:creationId xmlns:a16="http://schemas.microsoft.com/office/drawing/2014/main" id="{B493926D-F4E6-451C-B668-53330650540C}"/>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6661" t="26917" r="2596" b="9216"/>
          <a:stretch/>
        </p:blipFill>
        <p:spPr bwMode="auto">
          <a:xfrm>
            <a:off x="1" y="777240"/>
            <a:ext cx="12191999" cy="5313844"/>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17B0819F-ACF4-489F-B896-61BD1663AB3D}"/>
              </a:ext>
            </a:extLst>
          </p:cNvPr>
          <p:cNvSpPr/>
          <p:nvPr/>
        </p:nvSpPr>
        <p:spPr>
          <a:xfrm>
            <a:off x="1179872" y="2413338"/>
            <a:ext cx="11474244" cy="4462760"/>
          </a:xfrm>
          <a:prstGeom prst="rect">
            <a:avLst/>
          </a:prstGeom>
        </p:spPr>
        <p:txBody>
          <a:bodyPr wrap="square">
            <a:spAutoFit/>
          </a:bodyPr>
          <a:lstStyle/>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r>
              <a:rPr lang="en-US" sz="1200" dirty="0">
                <a:latin typeface="Calibri" panose="020F0502020204030204" pitchFamily="34" charset="0"/>
                <a:ea typeface="Times New Roman" panose="02020603050405020304" pitchFamily="18" charset="0"/>
                <a:cs typeface="Times New Roman" panose="02020603050405020304" pitchFamily="18" charset="0"/>
              </a:rPr>
              <a:t>The Autonomic Nervous System Precision Regulation Chart is Available for purchase on Amazon for $8.99 (a very high recommend):   </a:t>
            </a:r>
          </a:p>
          <a:p>
            <a:r>
              <a:rPr lang="en-US" sz="1200" dirty="0">
                <a:latin typeface="Calibri" panose="020F0502020204030204" pitchFamily="34" charset="0"/>
                <a:ea typeface="Times New Roman" panose="02020603050405020304" pitchFamily="18" charset="0"/>
                <a:cs typeface="Times New Roman" panose="02020603050405020304" pitchFamily="18" charset="0"/>
              </a:rPr>
              <a:t>Babette Rothschild (2017)  </a:t>
            </a:r>
            <a:r>
              <a:rPr lang="en-US" sz="12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3"/>
              </a:rPr>
              <a:t>https://www.amazon.com/Autonomic-Nervous-System-Table-Laminated/dp/039371280X/ref=sr_1_15?dchild=1&amp;keywords=deb+dana&amp;qid=1590326813&amp;s=books&amp;sr=1-15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39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077" name="Rectangle 72">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078" name="Rectangle 74">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828B550-521B-442C-AD76-FE560B8E4815}"/>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latin typeface="New times roman"/>
              </a:rPr>
              <a:t>Definition </a:t>
            </a:r>
            <a:r>
              <a:rPr lang="en-US" sz="3200">
                <a:solidFill>
                  <a:srgbClr val="FEFFFF"/>
                </a:solidFill>
                <a:latin typeface="Century" panose="02040604050505020304" pitchFamily="18" charset="0"/>
              </a:rPr>
              <a:t>Please  </a:t>
            </a:r>
          </a:p>
        </p:txBody>
      </p:sp>
      <p:sp>
        <p:nvSpPr>
          <p:cNvPr id="4" name="Content Placeholder 3">
            <a:extLst>
              <a:ext uri="{FF2B5EF4-FFF2-40B4-BE49-F238E27FC236}">
                <a16:creationId xmlns:a16="http://schemas.microsoft.com/office/drawing/2014/main" id="{CB582D9E-E58E-4D3F-AE75-8D89951F373C}"/>
              </a:ext>
            </a:extLst>
          </p:cNvPr>
          <p:cNvSpPr>
            <a:spLocks noGrp="1"/>
          </p:cNvSpPr>
          <p:nvPr>
            <p:ph idx="1"/>
          </p:nvPr>
        </p:nvSpPr>
        <p:spPr>
          <a:xfrm>
            <a:off x="541866" y="2032000"/>
            <a:ext cx="7145867" cy="4038600"/>
          </a:xfrm>
        </p:spPr>
        <p:txBody>
          <a:bodyPr>
            <a:normAutofit/>
          </a:bodyPr>
          <a:lstStyle/>
          <a:p>
            <a:pPr>
              <a:lnSpc>
                <a:spcPct val="90000"/>
              </a:lnSpc>
            </a:pPr>
            <a:r>
              <a:rPr lang="en-US" sz="1500" b="1" dirty="0">
                <a:solidFill>
                  <a:srgbClr val="FFFF00"/>
                </a:solidFill>
                <a:latin typeface="Century "/>
              </a:rPr>
              <a:t>Emotional self-regulation</a:t>
            </a:r>
            <a:r>
              <a:rPr lang="en-US" sz="1500" dirty="0">
                <a:solidFill>
                  <a:srgbClr val="FFFF00"/>
                </a:solidFill>
                <a:latin typeface="Century "/>
              </a:rPr>
              <a:t> or </a:t>
            </a:r>
            <a:r>
              <a:rPr lang="en-US" sz="1500" b="1" dirty="0">
                <a:solidFill>
                  <a:srgbClr val="FFFF00"/>
                </a:solidFill>
                <a:latin typeface="Century "/>
              </a:rPr>
              <a:t>emotion regulation</a:t>
            </a:r>
            <a:r>
              <a:rPr lang="en-US" sz="1500" dirty="0">
                <a:solidFill>
                  <a:srgbClr val="FFFF00"/>
                </a:solidFill>
                <a:latin typeface="Century "/>
              </a:rPr>
              <a:t>  </a:t>
            </a:r>
            <a:r>
              <a:rPr lang="en-US" sz="1500" dirty="0">
                <a:solidFill>
                  <a:srgbClr val="FEFFFF"/>
                </a:solidFill>
                <a:latin typeface="Century "/>
              </a:rPr>
              <a:t>as defined by Wikipedia “is the ability to respond to the ongoing demands of experience with the range of emotions in a manner that is socially tolerable and sufficiently flexible to permit spontaneous reactions as well as the ability to delay spontaneous reactions as needed. </a:t>
            </a:r>
          </a:p>
          <a:p>
            <a:pPr>
              <a:lnSpc>
                <a:spcPct val="90000"/>
              </a:lnSpc>
            </a:pPr>
            <a:r>
              <a:rPr lang="en-US" sz="1500" dirty="0">
                <a:solidFill>
                  <a:srgbClr val="FEFFFF"/>
                </a:solidFill>
                <a:latin typeface="Century "/>
              </a:rPr>
              <a:t>Emotion regulation is a complex process that involves initiating, inhibiting, or modulating one's </a:t>
            </a:r>
            <a:r>
              <a:rPr lang="en-US" sz="1500" dirty="0">
                <a:solidFill>
                  <a:schemeClr val="tx1"/>
                </a:solidFill>
                <a:latin typeface="Century "/>
              </a:rPr>
              <a:t>state or </a:t>
            </a:r>
            <a:r>
              <a:rPr lang="en-US" sz="1500" dirty="0">
                <a:solidFill>
                  <a:schemeClr val="tx1"/>
                </a:solidFill>
                <a:latin typeface="Century "/>
                <a:hlinkClick r:id="rId2" tooltip="Behavior">
                  <a:extLst>
                    <a:ext uri="{A12FA001-AC4F-418D-AE19-62706E023703}">
                      <ahyp:hlinkClr xmlns:ahyp="http://schemas.microsoft.com/office/drawing/2018/hyperlinkcolor" val="tx"/>
                    </a:ext>
                  </a:extLst>
                </a:hlinkClick>
              </a:rPr>
              <a:t>behavior</a:t>
            </a:r>
            <a:r>
              <a:rPr lang="en-US" sz="1500" dirty="0">
                <a:solidFill>
                  <a:schemeClr val="tx1"/>
                </a:solidFill>
                <a:latin typeface="Century "/>
              </a:rPr>
              <a:t> in a </a:t>
            </a:r>
            <a:r>
              <a:rPr lang="en-US" sz="1500" dirty="0">
                <a:solidFill>
                  <a:srgbClr val="FEFFFF"/>
                </a:solidFill>
                <a:latin typeface="Century "/>
              </a:rPr>
              <a:t>given situation – for example, the subjective experience (feelings), cognitive responses (thoughts), emotion-related physiological responses (heart rate or hormonal activity), and emotion-related behavior (bodily actions or expressions). </a:t>
            </a:r>
          </a:p>
          <a:p>
            <a:pPr>
              <a:lnSpc>
                <a:spcPct val="90000"/>
              </a:lnSpc>
            </a:pPr>
            <a:r>
              <a:rPr lang="en-US" sz="1500" dirty="0">
                <a:solidFill>
                  <a:srgbClr val="FEFFFF"/>
                </a:solidFill>
                <a:latin typeface="Century "/>
              </a:rPr>
              <a:t>Functionally, emotion regulation can also refer to processes such as the tendency to focus one's attention on a task and the ability to suppress inappropriate behavior under instruction. Emotion regulation is a highly significant function in human life” (Wikipedia, 2020a). </a:t>
            </a:r>
          </a:p>
          <a:p>
            <a:pPr>
              <a:lnSpc>
                <a:spcPct val="90000"/>
              </a:lnSpc>
            </a:pPr>
            <a:r>
              <a:rPr lang="en-US" sz="1500" dirty="0">
                <a:solidFill>
                  <a:srgbClr val="FEFFFF"/>
                </a:solidFill>
                <a:latin typeface="Century "/>
              </a:rPr>
              <a:t>As this definition suggests, emotional regulation is a really big deal and involves our thoughts, our bodies, and our feelings</a:t>
            </a:r>
          </a:p>
        </p:txBody>
      </p:sp>
      <p:pic>
        <p:nvPicPr>
          <p:cNvPr id="3074" name="Picture 2" descr="Content Definition: Sorting It Out">
            <a:extLst>
              <a:ext uri="{FF2B5EF4-FFF2-40B4-BE49-F238E27FC236}">
                <a16:creationId xmlns:a16="http://schemas.microsoft.com/office/drawing/2014/main" id="{F2B0D4F3-C85E-41C9-AF11-FF770476B7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59527" y="2592728"/>
            <a:ext cx="3646025" cy="2372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5336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4F31-7169-4EE2-99F9-6941BAB73EF3}"/>
              </a:ext>
            </a:extLst>
          </p:cNvPr>
          <p:cNvSpPr>
            <a:spLocks noGrp="1"/>
          </p:cNvSpPr>
          <p:nvPr>
            <p:ph type="title"/>
          </p:nvPr>
        </p:nvSpPr>
        <p:spPr>
          <a:xfrm>
            <a:off x="2696495" y="572541"/>
            <a:ext cx="9663523" cy="1280890"/>
          </a:xfrm>
        </p:spPr>
        <p:txBody>
          <a:bodyPr/>
          <a:lstStyle/>
          <a:p>
            <a:r>
              <a:rPr lang="en-US" dirty="0">
                <a:latin typeface="Calibri" panose="020F0502020204030204" pitchFamily="34" charset="0"/>
                <a:cs typeface="Calibri" panose="020F0502020204030204" pitchFamily="34" charset="0"/>
              </a:rPr>
              <a:t>Polyvagal Theory and Treatment</a:t>
            </a:r>
          </a:p>
        </p:txBody>
      </p:sp>
      <p:sp>
        <p:nvSpPr>
          <p:cNvPr id="3" name="Content Placeholder 2">
            <a:extLst>
              <a:ext uri="{FF2B5EF4-FFF2-40B4-BE49-F238E27FC236}">
                <a16:creationId xmlns:a16="http://schemas.microsoft.com/office/drawing/2014/main" id="{6C1A3D32-6D37-4111-98CB-3C74FCBFED33}"/>
              </a:ext>
            </a:extLst>
          </p:cNvPr>
          <p:cNvSpPr>
            <a:spLocks noGrp="1"/>
          </p:cNvSpPr>
          <p:nvPr>
            <p:ph idx="1"/>
          </p:nvPr>
        </p:nvSpPr>
        <p:spPr>
          <a:xfrm>
            <a:off x="471949" y="2011680"/>
            <a:ext cx="11238270" cy="3899542"/>
          </a:xfrm>
        </p:spPr>
        <p:txBody>
          <a:bodyPr/>
          <a:lstStyle/>
          <a:p>
            <a:pPr marL="0" indent="0">
              <a:buNone/>
            </a:pPr>
            <a:r>
              <a:rPr lang="en-US" dirty="0">
                <a:latin typeface="Calibri" panose="020F0502020204030204" pitchFamily="34" charset="0"/>
                <a:cs typeface="Calibri" panose="020F0502020204030204" pitchFamily="34" charset="0"/>
              </a:rPr>
              <a:t>Now that we have a new understanding of how our autonomic nervous system works, we can use this knowledge to restore to emotional, psychological, and physical health. Never before has a breakthrough in neuroscience offered such a paradigmatic shift of hope. </a:t>
            </a:r>
          </a:p>
          <a:p>
            <a:pPr marL="0" indent="0">
              <a:buNone/>
            </a:pPr>
            <a:r>
              <a:rPr lang="en-US" dirty="0">
                <a:latin typeface="Calibri" panose="020F0502020204030204" pitchFamily="34" charset="0"/>
                <a:cs typeface="Calibri" panose="020F0502020204030204" pitchFamily="34" charset="0"/>
              </a:rPr>
              <a:t> </a:t>
            </a:r>
          </a:p>
          <a:p>
            <a:endParaRPr lang="en-US" dirty="0"/>
          </a:p>
          <a:p>
            <a:endParaRPr lang="en-US" dirty="0"/>
          </a:p>
          <a:p>
            <a:endParaRPr lang="en-US" dirty="0"/>
          </a:p>
          <a:p>
            <a:endParaRPr lang="en-US" dirty="0"/>
          </a:p>
        </p:txBody>
      </p:sp>
      <p:pic>
        <p:nvPicPr>
          <p:cNvPr id="4" name="Picture 3" descr="Beautiful River Forest #7005180 - Clip Art Library">
            <a:extLst>
              <a:ext uri="{FF2B5EF4-FFF2-40B4-BE49-F238E27FC236}">
                <a16:creationId xmlns:a16="http://schemas.microsoft.com/office/drawing/2014/main" id="{B385766A-CA98-40DB-B6F0-139A123C10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41089" y="3773016"/>
            <a:ext cx="8509820" cy="778510"/>
          </a:xfrm>
          <a:prstGeom prst="rect">
            <a:avLst/>
          </a:prstGeom>
          <a:noFill/>
          <a:ln>
            <a:noFill/>
          </a:ln>
        </p:spPr>
      </p:pic>
      <p:pic>
        <p:nvPicPr>
          <p:cNvPr id="5" name="Picture 4">
            <a:extLst>
              <a:ext uri="{FF2B5EF4-FFF2-40B4-BE49-F238E27FC236}">
                <a16:creationId xmlns:a16="http://schemas.microsoft.com/office/drawing/2014/main" id="{E66D1849-F396-4B85-A49A-CFCF727589C8}"/>
              </a:ext>
            </a:extLst>
          </p:cNvPr>
          <p:cNvPicPr/>
          <p:nvPr/>
        </p:nvPicPr>
        <p:blipFill rotWithShape="1">
          <a:blip r:embed="rId3">
            <a:extLst>
              <a:ext uri="{28A0092B-C50C-407E-A947-70E740481C1C}">
                <a14:useLocalDpi xmlns:a14="http://schemas.microsoft.com/office/drawing/2010/main" val="0"/>
              </a:ext>
            </a:extLst>
          </a:blip>
          <a:srcRect t="22832" b="29733"/>
          <a:stretch/>
        </p:blipFill>
        <p:spPr bwMode="auto">
          <a:xfrm>
            <a:off x="2388871" y="5286525"/>
            <a:ext cx="7692390" cy="291316"/>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7C1AFDB7-8194-4261-82A9-8D1A395C2108}"/>
              </a:ext>
            </a:extLst>
          </p:cNvPr>
          <p:cNvSpPr/>
          <p:nvPr/>
        </p:nvSpPr>
        <p:spPr>
          <a:xfrm>
            <a:off x="1474840" y="3313584"/>
            <a:ext cx="10117392" cy="1692771"/>
          </a:xfrm>
          <a:prstGeom prst="rect">
            <a:avLst/>
          </a:prstGeom>
        </p:spPr>
        <p:txBody>
          <a:bodyPr wrap="square">
            <a:spAutoFit/>
          </a:bodyPr>
          <a:lstStyle/>
          <a:p>
            <a:endParaRPr lang="en-US" sz="9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9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9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9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9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9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9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9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9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9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r>
              <a:rPr lang="en-US"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Neuroception                    Perception                    State                     Feelings                   Behavior                     Story</a:t>
            </a:r>
          </a:p>
        </p:txBody>
      </p:sp>
    </p:spTree>
    <p:extLst>
      <p:ext uri="{BB962C8B-B14F-4D97-AF65-F5344CB8AC3E}">
        <p14:creationId xmlns:p14="http://schemas.microsoft.com/office/powerpoint/2010/main" val="307679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CA5E-6172-4D41-A24B-471D4B06E48A}"/>
              </a:ext>
            </a:extLst>
          </p:cNvPr>
          <p:cNvSpPr>
            <a:spLocks noGrp="1"/>
          </p:cNvSpPr>
          <p:nvPr>
            <p:ph type="title"/>
          </p:nvPr>
        </p:nvSpPr>
        <p:spPr>
          <a:xfrm>
            <a:off x="2592925" y="191730"/>
            <a:ext cx="8911687" cy="973394"/>
          </a:xfrm>
        </p:spPr>
        <p:txBody>
          <a:bodyPr>
            <a:normAutofit/>
          </a:bodyPr>
          <a:lstStyle/>
          <a:p>
            <a:r>
              <a:rPr lang="en-US" dirty="0">
                <a:latin typeface="Calibri" panose="020F0502020204030204" pitchFamily="34" charset="0"/>
                <a:cs typeface="Calibri" panose="020F0502020204030204" pitchFamily="34" charset="0"/>
              </a:rPr>
              <a:t>Polyvagal Theory and Treatment</a:t>
            </a:r>
            <a:endParaRPr lang="en-US" dirty="0"/>
          </a:p>
        </p:txBody>
      </p:sp>
      <p:sp>
        <p:nvSpPr>
          <p:cNvPr id="3" name="Content Placeholder 2">
            <a:extLst>
              <a:ext uri="{FF2B5EF4-FFF2-40B4-BE49-F238E27FC236}">
                <a16:creationId xmlns:a16="http://schemas.microsoft.com/office/drawing/2014/main" id="{FC63B618-8A4C-4ADF-96F2-4DEB5F9EC060}"/>
              </a:ext>
            </a:extLst>
          </p:cNvPr>
          <p:cNvSpPr>
            <a:spLocks noGrp="1"/>
          </p:cNvSpPr>
          <p:nvPr>
            <p:ph idx="1"/>
          </p:nvPr>
        </p:nvSpPr>
        <p:spPr>
          <a:xfrm>
            <a:off x="368710" y="1268730"/>
            <a:ext cx="8495071" cy="6115049"/>
          </a:xfrm>
        </p:spPr>
        <p:txBody>
          <a:bodyPr>
            <a:normAutofit/>
          </a:bodyPr>
          <a:lstStyle/>
          <a:p>
            <a:pPr>
              <a:lnSpc>
                <a:spcPct val="90000"/>
              </a:lnSpc>
            </a:pPr>
            <a:r>
              <a:rPr lang="en-US" sz="2000" dirty="0">
                <a:latin typeface="Calibri" panose="020F0502020204030204" pitchFamily="34" charset="0"/>
                <a:cs typeface="Calibri" panose="020F0502020204030204" pitchFamily="34" charset="0"/>
              </a:rPr>
              <a:t>So, the first step in healing is to move our </a:t>
            </a:r>
            <a:r>
              <a:rPr lang="en-US" sz="2000" dirty="0">
                <a:solidFill>
                  <a:srgbClr val="FF0000"/>
                </a:solidFill>
                <a:latin typeface="Calibri" panose="020F0502020204030204" pitchFamily="34" charset="0"/>
                <a:cs typeface="Calibri" panose="020F0502020204030204" pitchFamily="34" charset="0"/>
              </a:rPr>
              <a:t>neuroception</a:t>
            </a:r>
            <a:r>
              <a:rPr lang="en-US" sz="2000" dirty="0">
                <a:latin typeface="Calibri" panose="020F0502020204030204" pitchFamily="34" charset="0"/>
                <a:cs typeface="Calibri" panose="020F0502020204030204" pitchFamily="34" charset="0"/>
              </a:rPr>
              <a:t> - what our autonomic nervous system is automatically sensing regarding safety and danger without our awareness to perception to awareness or perception. </a:t>
            </a:r>
          </a:p>
          <a:p>
            <a:pPr marL="0" indent="0">
              <a:lnSpc>
                <a:spcPct val="90000"/>
              </a:lnSpc>
              <a:buNone/>
            </a:pPr>
            <a:endParaRPr lang="en-US" sz="2000" dirty="0">
              <a:latin typeface="Calibri" panose="020F0502020204030204" pitchFamily="34" charset="0"/>
              <a:cs typeface="Calibri" panose="020F0502020204030204" pitchFamily="34" charset="0"/>
            </a:endParaRPr>
          </a:p>
          <a:p>
            <a:pPr>
              <a:lnSpc>
                <a:spcPct val="90000"/>
              </a:lnSpc>
            </a:pPr>
            <a:r>
              <a:rPr lang="en-US" sz="2000" dirty="0">
                <a:latin typeface="Calibri" panose="020F0502020204030204" pitchFamily="34" charset="0"/>
                <a:cs typeface="Calibri" panose="020F0502020204030204" pitchFamily="34" charset="0"/>
              </a:rPr>
              <a:t>We can then appreciate what our physiological state is causing us to feel emotionally and subsequently </a:t>
            </a:r>
            <a:r>
              <a:rPr lang="en-US" sz="2000" dirty="0">
                <a:solidFill>
                  <a:srgbClr val="FF0000"/>
                </a:solidFill>
                <a:latin typeface="Calibri" panose="020F0502020204030204" pitchFamily="34" charset="0"/>
                <a:cs typeface="Calibri" panose="020F0502020204030204" pitchFamily="34" charset="0"/>
              </a:rPr>
              <a:t>change the behaviors </a:t>
            </a:r>
            <a:r>
              <a:rPr lang="en-US" sz="2000" dirty="0">
                <a:latin typeface="Calibri" panose="020F0502020204030204" pitchFamily="34" charset="0"/>
                <a:cs typeface="Calibri" panose="020F0502020204030204" pitchFamily="34" charset="0"/>
              </a:rPr>
              <a:t>that we then engage in.</a:t>
            </a:r>
          </a:p>
          <a:p>
            <a:pPr marL="0" indent="0">
              <a:lnSpc>
                <a:spcPct val="90000"/>
              </a:lnSpc>
              <a:buNone/>
            </a:pPr>
            <a:endParaRPr lang="en-US" sz="2000" dirty="0">
              <a:latin typeface="Calibri" panose="020F0502020204030204" pitchFamily="34" charset="0"/>
              <a:cs typeface="Calibri" panose="020F0502020204030204" pitchFamily="34" charset="0"/>
            </a:endParaRPr>
          </a:p>
          <a:p>
            <a:pPr>
              <a:lnSpc>
                <a:spcPct val="90000"/>
              </a:lnSpc>
            </a:pPr>
            <a:r>
              <a:rPr lang="en-US" sz="2000" dirty="0">
                <a:latin typeface="Calibri" panose="020F0502020204030204" pitchFamily="34" charset="0"/>
                <a:cs typeface="Calibri" panose="020F0502020204030204" pitchFamily="34" charset="0"/>
              </a:rPr>
              <a:t>The ensuing story or narrative we give to this process in an effort to make sense of what we are sensing and feeling, if </a:t>
            </a:r>
            <a:r>
              <a:rPr lang="en-US" sz="2000" dirty="0">
                <a:solidFill>
                  <a:srgbClr val="FF0000"/>
                </a:solidFill>
                <a:latin typeface="Calibri" panose="020F0502020204030204" pitchFamily="34" charset="0"/>
                <a:cs typeface="Calibri" panose="020F0502020204030204" pitchFamily="34" charset="0"/>
              </a:rPr>
              <a:t>positive and healthy, </a:t>
            </a:r>
            <a:r>
              <a:rPr lang="en-US" sz="2000" dirty="0">
                <a:latin typeface="Calibri" panose="020F0502020204030204" pitchFamily="34" charset="0"/>
                <a:cs typeface="Calibri" panose="020F0502020204030204" pitchFamily="34" charset="0"/>
              </a:rPr>
              <a:t>helps us correct our autonomic state.</a:t>
            </a:r>
          </a:p>
          <a:p>
            <a:pPr marL="0" indent="0">
              <a:lnSpc>
                <a:spcPct val="90000"/>
              </a:lnSpc>
              <a:buNone/>
            </a:pPr>
            <a:endParaRPr lang="en-US" sz="2000" dirty="0">
              <a:latin typeface="Calibri" panose="020F0502020204030204" pitchFamily="34" charset="0"/>
              <a:cs typeface="Calibri" panose="020F0502020204030204" pitchFamily="34" charset="0"/>
            </a:endParaRPr>
          </a:p>
          <a:p>
            <a:pPr>
              <a:lnSpc>
                <a:spcPct val="90000"/>
              </a:lnSpc>
            </a:pPr>
            <a:r>
              <a:rPr lang="en-US" sz="2000" dirty="0">
                <a:latin typeface="Calibri" panose="020F0502020204030204" pitchFamily="34" charset="0"/>
                <a:cs typeface="Calibri" panose="020F0502020204030204" pitchFamily="34" charset="0"/>
              </a:rPr>
              <a:t>On the other hand, if our </a:t>
            </a:r>
            <a:r>
              <a:rPr lang="en-US" sz="2000" dirty="0">
                <a:solidFill>
                  <a:srgbClr val="FF0000"/>
                </a:solidFill>
                <a:latin typeface="Calibri" panose="020F0502020204030204" pitchFamily="34" charset="0"/>
                <a:cs typeface="Calibri" panose="020F0502020204030204" pitchFamily="34" charset="0"/>
              </a:rPr>
              <a:t>narrative is false, </a:t>
            </a:r>
            <a:r>
              <a:rPr lang="en-US" sz="2000" dirty="0">
                <a:latin typeface="Calibri" panose="020F0502020204030204" pitchFamily="34" charset="0"/>
                <a:cs typeface="Calibri" panose="020F0502020204030204" pitchFamily="34" charset="0"/>
              </a:rPr>
              <a:t>as it often is (e.g., we often shame and blame ourselves or we catastrophize the situation), then our autonomic state becomes even more activated or shut down and our subsequent emotions become more anxious or depressed, respectively, and we enter into a negative feedback loop, a process that leads to emotional problems/illness and/or physical problems.  </a:t>
            </a:r>
          </a:p>
          <a:p>
            <a:pPr marL="0" indent="0">
              <a:lnSpc>
                <a:spcPct val="90000"/>
              </a:lnSpc>
              <a:buNone/>
            </a:pPr>
            <a:endParaRPr lang="en-US" sz="2200" dirty="0">
              <a:latin typeface="Calibri" panose="020F0502020204030204" pitchFamily="34" charset="0"/>
              <a:cs typeface="Calibri" panose="020F0502020204030204" pitchFamily="34" charset="0"/>
            </a:endParaRPr>
          </a:p>
          <a:p>
            <a:pPr>
              <a:lnSpc>
                <a:spcPct val="90000"/>
              </a:lnSpc>
            </a:pPr>
            <a:endParaRPr lang="en-US" sz="1500" dirty="0"/>
          </a:p>
        </p:txBody>
      </p:sp>
      <p:pic>
        <p:nvPicPr>
          <p:cNvPr id="6146" name="Picture 2" descr="Clipart Counselling Session | Free Images at Clker.com - vector ...">
            <a:extLst>
              <a:ext uri="{FF2B5EF4-FFF2-40B4-BE49-F238E27FC236}">
                <a16:creationId xmlns:a16="http://schemas.microsoft.com/office/drawing/2014/main" id="{ACE6C62B-9E86-481D-93D8-BCC85B46EF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18149" y="2414290"/>
            <a:ext cx="2873159" cy="278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68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accent1">
              <a:alpha val="30000"/>
            </a:schemeClr>
          </a:solidFill>
        </p:grpSpPr>
        <p:sp>
          <p:nvSpPr>
            <p:cNvPr id="11"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2"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3"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4"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5"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6"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7"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18"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19"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0"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1"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2"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8F8C4AB0-A7A4-4D3A-9085-678BBF1DF1A3}"/>
              </a:ext>
            </a:extLst>
          </p:cNvPr>
          <p:cNvSpPr>
            <a:spLocks noGrp="1"/>
          </p:cNvSpPr>
          <p:nvPr>
            <p:ph type="title"/>
          </p:nvPr>
        </p:nvSpPr>
        <p:spPr>
          <a:xfrm>
            <a:off x="6800850" y="240100"/>
            <a:ext cx="5216535" cy="1610778"/>
          </a:xfrm>
        </p:spPr>
        <p:txBody>
          <a:bodyPr anchor="ctr">
            <a:normAutofit/>
          </a:bodyPr>
          <a:lstStyle/>
          <a:p>
            <a:r>
              <a:rPr lang="en-US" sz="4400" b="1" dirty="0">
                <a:solidFill>
                  <a:schemeClr val="tx1"/>
                </a:solidFill>
                <a:latin typeface="Calibri" panose="020F0502020204030204" pitchFamily="34" charset="0"/>
                <a:cs typeface="Calibri" panose="020F0502020204030204" pitchFamily="34" charset="0"/>
              </a:rPr>
              <a:t>Polyvagal Theory and Treatment</a:t>
            </a:r>
            <a:endParaRPr lang="en-US" sz="4400" b="1" dirty="0">
              <a:solidFill>
                <a:schemeClr val="tx1"/>
              </a:solidFill>
            </a:endParaRPr>
          </a:p>
        </p:txBody>
      </p:sp>
      <p:sp>
        <p:nvSpPr>
          <p:cNvPr id="24"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en-US"/>
          </a:p>
        </p:txBody>
      </p:sp>
      <p:sp>
        <p:nvSpPr>
          <p:cNvPr id="3" name="Content Placeholder 2">
            <a:extLst>
              <a:ext uri="{FF2B5EF4-FFF2-40B4-BE49-F238E27FC236}">
                <a16:creationId xmlns:a16="http://schemas.microsoft.com/office/drawing/2014/main" id="{1E7A033A-C1D2-4063-A0A9-1305094B98DE}"/>
              </a:ext>
            </a:extLst>
          </p:cNvPr>
          <p:cNvSpPr>
            <a:spLocks noGrp="1"/>
          </p:cNvSpPr>
          <p:nvPr>
            <p:ph idx="1"/>
          </p:nvPr>
        </p:nvSpPr>
        <p:spPr>
          <a:xfrm>
            <a:off x="53498" y="789141"/>
            <a:ext cx="6385334" cy="5123144"/>
          </a:xfrm>
        </p:spPr>
        <p:txBody>
          <a:bodyPr anchor="ctr">
            <a:normAutofit/>
          </a:bodyPr>
          <a:lstStyle/>
          <a:p>
            <a:pPr marL="0" indent="0">
              <a:lnSpc>
                <a:spcPct val="90000"/>
              </a:lnSpc>
              <a:buNone/>
            </a:pPr>
            <a:r>
              <a:rPr lang="en-US" dirty="0">
                <a:solidFill>
                  <a:srgbClr val="FFFFFF"/>
                </a:solidFill>
                <a:latin typeface="Calibri" panose="020F0502020204030204" pitchFamily="34" charset="0"/>
                <a:cs typeface="Calibri" panose="020F0502020204030204" pitchFamily="34" charset="0"/>
              </a:rPr>
              <a:t>There are two basic approaches to healing: Bottom up and Top Down:  </a:t>
            </a:r>
          </a:p>
          <a:p>
            <a:pPr marL="400050" lvl="1" indent="0">
              <a:lnSpc>
                <a:spcPct val="90000"/>
              </a:lnSpc>
              <a:buNone/>
            </a:pPr>
            <a:r>
              <a:rPr lang="en-US" sz="1800" b="1" u="sng" dirty="0">
                <a:solidFill>
                  <a:srgbClr val="FFFF00"/>
                </a:solidFill>
                <a:latin typeface="Calibri" panose="020F0502020204030204" pitchFamily="34" charset="0"/>
                <a:cs typeface="Calibri" panose="020F0502020204030204" pitchFamily="34" charset="0"/>
              </a:rPr>
              <a:t>Bottom up</a:t>
            </a:r>
            <a:r>
              <a:rPr lang="en-US" sz="1800" b="1" dirty="0">
                <a:solidFill>
                  <a:srgbClr val="FFFF00"/>
                </a:solidFill>
                <a:latin typeface="Calibri" panose="020F0502020204030204" pitchFamily="34" charset="0"/>
                <a:cs typeface="Calibri" panose="020F0502020204030204" pitchFamily="34" charset="0"/>
              </a:rPr>
              <a:t> </a:t>
            </a:r>
            <a:r>
              <a:rPr lang="en-US" sz="1800" dirty="0">
                <a:solidFill>
                  <a:srgbClr val="FFFFFF"/>
                </a:solidFill>
                <a:latin typeface="Calibri" panose="020F0502020204030204" pitchFamily="34" charset="0"/>
                <a:cs typeface="Calibri" panose="020F0502020204030204" pitchFamily="34" charset="0"/>
              </a:rPr>
              <a:t>entails working with the body more directly. It is important to appreciate that, as previously noted, 80 percent of the fibers in the vagus nerve are sensory in that they go from the organs to the brain and 20 present are motor in that they travel from the brain to various body organs. (Porges, 2017). This suggests that what our bodies tell us is indeed very important and we must make every effort to listen and heal on that level. </a:t>
            </a:r>
          </a:p>
          <a:p>
            <a:pPr marL="400050" lvl="1" indent="0">
              <a:lnSpc>
                <a:spcPct val="90000"/>
              </a:lnSpc>
              <a:buNone/>
            </a:pPr>
            <a:endParaRPr lang="en-US" sz="1800" dirty="0">
              <a:solidFill>
                <a:srgbClr val="FFFFFF"/>
              </a:solidFill>
              <a:latin typeface="Calibri" panose="020F0502020204030204" pitchFamily="34" charset="0"/>
              <a:cs typeface="Calibri" panose="020F0502020204030204" pitchFamily="34" charset="0"/>
            </a:endParaRPr>
          </a:p>
          <a:p>
            <a:pPr marL="400050" lvl="1" indent="0">
              <a:lnSpc>
                <a:spcPct val="90000"/>
              </a:lnSpc>
              <a:buNone/>
            </a:pPr>
            <a:r>
              <a:rPr lang="en-US" sz="1800" b="1" u="sng" dirty="0">
                <a:solidFill>
                  <a:srgbClr val="FFFF00"/>
                </a:solidFill>
                <a:latin typeface="Calibri" panose="020F0502020204030204" pitchFamily="34" charset="0"/>
                <a:cs typeface="Calibri" panose="020F0502020204030204" pitchFamily="34" charset="0"/>
              </a:rPr>
              <a:t>Top down </a:t>
            </a:r>
            <a:r>
              <a:rPr lang="en-US" sz="1800" dirty="0">
                <a:solidFill>
                  <a:srgbClr val="FFFFFF"/>
                </a:solidFill>
                <a:latin typeface="Calibri" panose="020F0502020204030204" pitchFamily="34" charset="0"/>
                <a:cs typeface="Calibri" panose="020F0502020204030204" pitchFamily="34" charset="0"/>
              </a:rPr>
              <a:t>strategies which involve our thinking and hopefully more rational brain require a certain level of cognitive development and maturity so very young children may not be able to benefit from this approach (e.g., Cognitive Behavioral Therapy aka CBT).  </a:t>
            </a:r>
          </a:p>
          <a:p>
            <a:pPr>
              <a:lnSpc>
                <a:spcPct val="90000"/>
              </a:lnSpc>
            </a:pPr>
            <a:endParaRPr lang="en-US" dirty="0">
              <a:solidFill>
                <a:srgbClr val="FFFFFF"/>
              </a:solidFill>
            </a:endParaRPr>
          </a:p>
        </p:txBody>
      </p:sp>
      <p:pic>
        <p:nvPicPr>
          <p:cNvPr id="7170" name="Picture 2" descr="Bottom-up vs. top-down processing (video) | Khan Academy">
            <a:extLst>
              <a:ext uri="{FF2B5EF4-FFF2-40B4-BE49-F238E27FC236}">
                <a16:creationId xmlns:a16="http://schemas.microsoft.com/office/drawing/2014/main" id="{04D66D1E-7061-46C0-9B78-3A3F006979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90" b="19783"/>
          <a:stretch/>
        </p:blipFill>
        <p:spPr bwMode="auto">
          <a:xfrm>
            <a:off x="7613742" y="2308860"/>
            <a:ext cx="4578258" cy="8056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The Polyvagal Theory Chart – Mentor Books West">
            <a:extLst>
              <a:ext uri="{FF2B5EF4-FFF2-40B4-BE49-F238E27FC236}">
                <a16:creationId xmlns:a16="http://schemas.microsoft.com/office/drawing/2014/main" id="{72826BC6-B706-4EF0-B7BF-9CA275C3E416}"/>
              </a:ext>
            </a:extLst>
          </p:cNvPr>
          <p:cNvPicPr/>
          <p:nvPr/>
        </p:nvPicPr>
        <p:blipFill rotWithShape="1">
          <a:blip r:embed="rId3" cstate="print">
            <a:extLst>
              <a:ext uri="{28A0092B-C50C-407E-A947-70E740481C1C}">
                <a14:useLocalDpi xmlns:a14="http://schemas.microsoft.com/office/drawing/2010/main" val="0"/>
              </a:ext>
            </a:extLst>
          </a:blip>
          <a:srcRect l="5129" t="14612" r="4711" b="27934"/>
          <a:stretch/>
        </p:blipFill>
        <p:spPr bwMode="auto">
          <a:xfrm>
            <a:off x="7618092" y="3068761"/>
            <a:ext cx="4607926" cy="38123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213968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BCFE-E431-4FE9-AB2A-9846D2F5209D}"/>
              </a:ext>
            </a:extLst>
          </p:cNvPr>
          <p:cNvSpPr>
            <a:spLocks noGrp="1"/>
          </p:cNvSpPr>
          <p:nvPr>
            <p:ph type="title"/>
          </p:nvPr>
        </p:nvSpPr>
        <p:spPr>
          <a:xfrm>
            <a:off x="1760221" y="624110"/>
            <a:ext cx="7806690" cy="1280890"/>
          </a:xfrm>
        </p:spPr>
        <p:txBody>
          <a:bodyPr>
            <a:normAutofit/>
          </a:bodyPr>
          <a:lstStyle/>
          <a:p>
            <a:r>
              <a:rPr lang="en-US" sz="4000" dirty="0">
                <a:latin typeface="Calibri" panose="020F0502020204030204" pitchFamily="34" charset="0"/>
                <a:cs typeface="Calibri" panose="020F0502020204030204" pitchFamily="34" charset="0"/>
              </a:rPr>
              <a:t>Polyvagal Theory and Treatment</a:t>
            </a:r>
            <a:endParaRPr lang="en-US" sz="4000" dirty="0"/>
          </a:p>
        </p:txBody>
      </p:sp>
      <p:sp>
        <p:nvSpPr>
          <p:cNvPr id="3" name="Content Placeholder 2">
            <a:extLst>
              <a:ext uri="{FF2B5EF4-FFF2-40B4-BE49-F238E27FC236}">
                <a16:creationId xmlns:a16="http://schemas.microsoft.com/office/drawing/2014/main" id="{F42DB0E5-7581-485B-92D3-42BB476DA23B}"/>
              </a:ext>
            </a:extLst>
          </p:cNvPr>
          <p:cNvSpPr>
            <a:spLocks noGrp="1"/>
          </p:cNvSpPr>
          <p:nvPr>
            <p:ph idx="1"/>
          </p:nvPr>
        </p:nvSpPr>
        <p:spPr>
          <a:xfrm>
            <a:off x="546181" y="1905000"/>
            <a:ext cx="11459006" cy="4006222"/>
          </a:xfrm>
        </p:spPr>
        <p:txBody>
          <a:bodyPr/>
          <a:lstStyle/>
          <a:p>
            <a:pPr marL="0" indent="0">
              <a:buNone/>
            </a:pPr>
            <a:r>
              <a:rPr lang="en-US" sz="2000" dirty="0">
                <a:solidFill>
                  <a:schemeClr val="tx1"/>
                </a:solidFill>
                <a:latin typeface="Calibri" panose="020F0502020204030204" pitchFamily="34" charset="0"/>
                <a:cs typeface="Calibri" panose="020F0502020204030204" pitchFamily="34" charset="0"/>
              </a:rPr>
              <a:t>As previously noted by Deb Dana, it is in a ventral vagal state and a neuroception of safety that brings the possibility for connection, curiosity, and change. She nicely presents a polyvagal approach which she calls the four R’s (the first three are </a:t>
            </a:r>
            <a:r>
              <a:rPr lang="en-US" sz="2000" u="sng" dirty="0">
                <a:solidFill>
                  <a:srgbClr val="FF0000"/>
                </a:solidFill>
                <a:latin typeface="Calibri" panose="020F0502020204030204" pitchFamily="34" charset="0"/>
                <a:cs typeface="Calibri" panose="020F0502020204030204" pitchFamily="34" charset="0"/>
              </a:rPr>
              <a:t>bottom up</a:t>
            </a:r>
            <a:r>
              <a:rPr lang="en-US" sz="2000" dirty="0">
                <a:solidFill>
                  <a:srgbClr val="FF0000"/>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and the last is </a:t>
            </a:r>
            <a:r>
              <a:rPr lang="en-US" sz="2000" u="sng" dirty="0">
                <a:solidFill>
                  <a:srgbClr val="FF0000"/>
                </a:solidFill>
                <a:latin typeface="Calibri" panose="020F0502020204030204" pitchFamily="34" charset="0"/>
                <a:cs typeface="Calibri" panose="020F0502020204030204" pitchFamily="34" charset="0"/>
              </a:rPr>
              <a:t>bottom down</a:t>
            </a:r>
            <a:r>
              <a:rPr lang="en-US" sz="2000" dirty="0">
                <a:solidFill>
                  <a:srgbClr val="FF0000"/>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(Dana, 2018):</a:t>
            </a:r>
          </a:p>
          <a:p>
            <a:pPr marL="0" indent="0">
              <a:buNone/>
            </a:pPr>
            <a:r>
              <a:rPr lang="en-US" sz="2000" dirty="0">
                <a:latin typeface="Calibri" panose="020F0502020204030204" pitchFamily="34" charset="0"/>
                <a:cs typeface="Calibri" panose="020F0502020204030204" pitchFamily="34" charset="0"/>
              </a:rPr>
              <a:t> </a:t>
            </a:r>
          </a:p>
          <a:p>
            <a:endParaRPr lang="en-US" dirty="0"/>
          </a:p>
        </p:txBody>
      </p:sp>
      <p:pic>
        <p:nvPicPr>
          <p:cNvPr id="4" name="Picture 3">
            <a:extLst>
              <a:ext uri="{FF2B5EF4-FFF2-40B4-BE49-F238E27FC236}">
                <a16:creationId xmlns:a16="http://schemas.microsoft.com/office/drawing/2014/main" id="{03FDD733-082A-4DDA-AFD4-71C2ADD48C9D}"/>
              </a:ext>
            </a:extLst>
          </p:cNvPr>
          <p:cNvPicPr>
            <a:picLocks noChangeAspect="1"/>
          </p:cNvPicPr>
          <p:nvPr/>
        </p:nvPicPr>
        <p:blipFill>
          <a:blip r:embed="rId2"/>
          <a:stretch>
            <a:fillRect/>
          </a:stretch>
        </p:blipFill>
        <p:spPr>
          <a:xfrm>
            <a:off x="428195" y="3429000"/>
            <a:ext cx="11459006" cy="3429001"/>
          </a:xfrm>
          <a:prstGeom prst="rect">
            <a:avLst/>
          </a:prstGeom>
          <a:effectLst>
            <a:outerShdw blurRad="50800" dist="50800" dir="5400000" algn="ctr" rotWithShape="0">
              <a:srgbClr val="FF0000"/>
            </a:outerShdw>
          </a:effectLst>
        </p:spPr>
      </p:pic>
      <p:pic>
        <p:nvPicPr>
          <p:cNvPr id="8194" name="Picture 2" descr="The Four R's | NC Policy Watch">
            <a:extLst>
              <a:ext uri="{FF2B5EF4-FFF2-40B4-BE49-F238E27FC236}">
                <a16:creationId xmlns:a16="http://schemas.microsoft.com/office/drawing/2014/main" id="{09EAFAA1-C352-447E-81E3-3AFA8378A5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2422"/>
          <a:stretch/>
        </p:blipFill>
        <p:spPr bwMode="auto">
          <a:xfrm>
            <a:off x="9018270" y="514350"/>
            <a:ext cx="2868931" cy="76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10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8EFB-4209-45FD-B9EB-1482D34D4C9A}"/>
              </a:ext>
            </a:extLst>
          </p:cNvPr>
          <p:cNvSpPr>
            <a:spLocks noGrp="1"/>
          </p:cNvSpPr>
          <p:nvPr>
            <p:ph type="title"/>
          </p:nvPr>
        </p:nvSpPr>
        <p:spPr>
          <a:xfrm>
            <a:off x="1953057" y="589935"/>
            <a:ext cx="10043046" cy="1978743"/>
          </a:xfrm>
        </p:spPr>
        <p:txBody>
          <a:bodyPr/>
          <a:lstStyle/>
          <a:p>
            <a:r>
              <a:rPr lang="en-US" dirty="0">
                <a:latin typeface="Calibri" panose="020F0502020204030204" pitchFamily="34" charset="0"/>
                <a:cs typeface="Calibri" panose="020F0502020204030204" pitchFamily="34" charset="0"/>
              </a:rPr>
              <a:t>Polyvagal Theory 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2800" dirty="0">
                <a:solidFill>
                  <a:srgbClr val="0070C0"/>
                </a:solidFill>
                <a:latin typeface="Calibri" panose="020F0502020204030204" pitchFamily="34" charset="0"/>
                <a:cs typeface="Calibri" panose="020F0502020204030204" pitchFamily="34" charset="0"/>
              </a:rPr>
              <a:t>R</a:t>
            </a:r>
            <a:r>
              <a:rPr lang="en-US" sz="2800" dirty="0">
                <a:latin typeface="Calibri" panose="020F0502020204030204" pitchFamily="34" charset="0"/>
                <a:cs typeface="Calibri" panose="020F0502020204030204" pitchFamily="34" charset="0"/>
              </a:rPr>
              <a:t>ecognize the Autonomic State </a:t>
            </a:r>
            <a:endParaRPr lang="en-US" sz="2800" dirty="0"/>
          </a:p>
        </p:txBody>
      </p:sp>
      <p:sp>
        <p:nvSpPr>
          <p:cNvPr id="6" name="Rectangle 5">
            <a:extLst>
              <a:ext uri="{FF2B5EF4-FFF2-40B4-BE49-F238E27FC236}">
                <a16:creationId xmlns:a16="http://schemas.microsoft.com/office/drawing/2014/main" id="{FAF7E9F6-F02B-4F8A-8CCA-145316E40AE1}"/>
              </a:ext>
            </a:extLst>
          </p:cNvPr>
          <p:cNvSpPr/>
          <p:nvPr/>
        </p:nvSpPr>
        <p:spPr>
          <a:xfrm>
            <a:off x="884903" y="2945671"/>
            <a:ext cx="10412361" cy="3477875"/>
          </a:xfrm>
          <a:prstGeom prst="rect">
            <a:avLst/>
          </a:prstGeom>
        </p:spPr>
        <p:txBody>
          <a:bodyPr wrap="square">
            <a:spAutoFit/>
          </a:bodyPr>
          <a:lstStyle/>
          <a:p>
            <a:r>
              <a:rPr lang="en-US" sz="2000" dirty="0">
                <a:latin typeface="Calibri" panose="020F0502020204030204" pitchFamily="34" charset="0"/>
                <a:ea typeface="Times New Roman" panose="02020603050405020304" pitchFamily="18" charset="0"/>
                <a:cs typeface="Calibri" panose="020F0502020204030204" pitchFamily="34" charset="0"/>
              </a:rPr>
              <a:t>I recommend that we make the </a:t>
            </a:r>
            <a:r>
              <a:rPr lang="en-US" sz="20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Autonomic Nervous System Precision Regulation Chart</a:t>
            </a:r>
            <a:r>
              <a:rPr lang="en-US" sz="2000"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a:t>
            </a:r>
            <a:r>
              <a:rPr lang="en-US" sz="2000" dirty="0">
                <a:latin typeface="Calibri" panose="020F0502020204030204" pitchFamily="34" charset="0"/>
                <a:ea typeface="Times New Roman" panose="02020603050405020304" pitchFamily="18" charset="0"/>
                <a:cs typeface="Times New Roman" panose="02020603050405020304" pitchFamily="18" charset="0"/>
              </a:rPr>
              <a:t>our companion as we use it to recognize where we, our children, and/or others are on that continuum. In so doing, we become able to make what is </a:t>
            </a:r>
            <a:r>
              <a:rPr lang="en-US" sz="20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implicit</a:t>
            </a:r>
            <a:r>
              <a:rPr lang="en-US" sz="2000" dirty="0">
                <a:latin typeface="Calibri" panose="020F0502020204030204" pitchFamily="34" charset="0"/>
                <a:ea typeface="Times New Roman" panose="02020603050405020304" pitchFamily="18" charset="0"/>
                <a:cs typeface="Times New Roman" panose="02020603050405020304" pitchFamily="18" charset="0"/>
              </a:rPr>
              <a:t> (under the table and outside of our awareness) </a:t>
            </a:r>
            <a:r>
              <a:rPr lang="en-US" sz="20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explicit</a:t>
            </a:r>
            <a:r>
              <a:rPr lang="en-US" sz="2000" dirty="0">
                <a:latin typeface="Calibri" panose="020F0502020204030204" pitchFamily="34" charset="0"/>
                <a:ea typeface="Times New Roman" panose="02020603050405020304" pitchFamily="18" charset="0"/>
                <a:cs typeface="Times New Roman" panose="02020603050405020304" pitchFamily="18" charset="0"/>
              </a:rPr>
              <a:t> (on the table and in our awareness). </a:t>
            </a:r>
          </a:p>
          <a:p>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Calibri" panose="020F0502020204030204" pitchFamily="34" charset="0"/>
                <a:ea typeface="Times New Roman" panose="02020603050405020304" pitchFamily="18" charset="0"/>
                <a:cs typeface="Times New Roman" panose="02020603050405020304" pitchFamily="18" charset="0"/>
              </a:rPr>
              <a:t>We can use the </a:t>
            </a:r>
            <a:r>
              <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color codes </a:t>
            </a:r>
            <a:r>
              <a:rPr lang="en-US" sz="2000" dirty="0">
                <a:latin typeface="Calibri" panose="020F0502020204030204" pitchFamily="34" charset="0"/>
                <a:ea typeface="Times New Roman" panose="02020603050405020304" pitchFamily="18" charset="0"/>
                <a:cs typeface="Times New Roman" panose="02020603050405020304" pitchFamily="18" charset="0"/>
              </a:rPr>
              <a:t>to describe for ourselves and for others where we and others are with just one neutral and non-judgmental word. </a:t>
            </a:r>
          </a:p>
          <a:p>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Calibri" panose="020F0502020204030204" pitchFamily="34" charset="0"/>
                <a:ea typeface="Times New Roman" panose="02020603050405020304" pitchFamily="18" charset="0"/>
                <a:cs typeface="Times New Roman" panose="02020603050405020304" pitchFamily="18" charset="0"/>
              </a:rPr>
              <a:t>This is particularly helpful for children as well as this helps to give them a physical and emotional language that connect the mind with the body.</a:t>
            </a:r>
          </a:p>
          <a:p>
            <a:r>
              <a:rPr lang="en-US" sz="2000" dirty="0">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49786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8EFB-4209-45FD-B9EB-1482D34D4C9A}"/>
              </a:ext>
            </a:extLst>
          </p:cNvPr>
          <p:cNvSpPr>
            <a:spLocks noGrp="1"/>
          </p:cNvSpPr>
          <p:nvPr>
            <p:ph type="title"/>
          </p:nvPr>
        </p:nvSpPr>
        <p:spPr>
          <a:xfrm>
            <a:off x="2005781" y="191730"/>
            <a:ext cx="9956032" cy="1725560"/>
          </a:xfrm>
        </p:spPr>
        <p:txBody>
          <a:bodyPr>
            <a:normAutofit/>
          </a:bodyPr>
          <a:lstStyle/>
          <a:p>
            <a:r>
              <a:rPr lang="en-US" dirty="0">
                <a:latin typeface="Calibri" panose="020F0502020204030204" pitchFamily="34" charset="0"/>
                <a:cs typeface="Calibri" panose="020F0502020204030204" pitchFamily="34" charset="0"/>
              </a:rPr>
              <a:t>Polyvagal Theory 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3100" dirty="0">
                <a:solidFill>
                  <a:srgbClr val="0070C0"/>
                </a:solidFill>
                <a:latin typeface="Calibri" panose="020F0502020204030204" pitchFamily="34" charset="0"/>
                <a:cs typeface="Calibri" panose="020F0502020204030204" pitchFamily="34" charset="0"/>
              </a:rPr>
              <a:t>R</a:t>
            </a:r>
            <a:r>
              <a:rPr lang="en-US" sz="3100" dirty="0">
                <a:latin typeface="Calibri" panose="020F0502020204030204" pitchFamily="34" charset="0"/>
                <a:cs typeface="Calibri" panose="020F0502020204030204" pitchFamily="34" charset="0"/>
              </a:rPr>
              <a:t>ecognize the Autonomic State</a:t>
            </a:r>
            <a:br>
              <a:rPr lang="en-US" sz="3100" dirty="0"/>
            </a:br>
            <a:endParaRPr lang="en-US" sz="3100" dirty="0"/>
          </a:p>
        </p:txBody>
      </p:sp>
      <p:sp>
        <p:nvSpPr>
          <p:cNvPr id="7" name="Content Placeholder 6">
            <a:extLst>
              <a:ext uri="{FF2B5EF4-FFF2-40B4-BE49-F238E27FC236}">
                <a16:creationId xmlns:a16="http://schemas.microsoft.com/office/drawing/2014/main" id="{96705BCE-0411-4C46-ACF2-9FA1BD458F40}"/>
              </a:ext>
            </a:extLst>
          </p:cNvPr>
          <p:cNvSpPr>
            <a:spLocks noGrp="1"/>
          </p:cNvSpPr>
          <p:nvPr>
            <p:ph idx="1"/>
          </p:nvPr>
        </p:nvSpPr>
        <p:spPr>
          <a:xfrm>
            <a:off x="125730" y="1760220"/>
            <a:ext cx="11836083" cy="5097780"/>
          </a:xfrm>
        </p:spPr>
        <p:txBody>
          <a:bodyPr>
            <a:normAutofit/>
          </a:bodyPr>
          <a:lstStyle/>
          <a:p>
            <a:pPr marL="0" indent="0">
              <a:buNone/>
            </a:pPr>
            <a:r>
              <a:rPr lang="en-US" sz="1900" dirty="0">
                <a:solidFill>
                  <a:schemeClr val="tx1"/>
                </a:solidFill>
                <a:latin typeface="Calibri" panose="020F0502020204030204" pitchFamily="34" charset="0"/>
                <a:cs typeface="Calibri" panose="020F0502020204030204" pitchFamily="34" charset="0"/>
              </a:rPr>
              <a:t>If we find ourselves in the </a:t>
            </a:r>
            <a:r>
              <a:rPr lang="en-US" sz="1900" b="1" dirty="0">
                <a:solidFill>
                  <a:schemeClr val="tx1"/>
                </a:solidFill>
                <a:latin typeface="Calibri" panose="020F0502020204030204" pitchFamily="34" charset="0"/>
                <a:cs typeface="Calibri" panose="020F0502020204030204" pitchFamily="34" charset="0"/>
              </a:rPr>
              <a:t>Orange Zone</a:t>
            </a:r>
            <a:r>
              <a:rPr lang="en-US" sz="1900" dirty="0">
                <a:solidFill>
                  <a:schemeClr val="tx1"/>
                </a:solidFill>
                <a:latin typeface="Calibri" panose="020F0502020204030204" pitchFamily="34" charset="0"/>
                <a:cs typeface="Calibri" panose="020F0502020204030204" pitchFamily="34" charset="0"/>
              </a:rPr>
              <a:t> to </a:t>
            </a:r>
            <a:r>
              <a:rPr lang="en-US" sz="1900" b="1" dirty="0">
                <a:solidFill>
                  <a:schemeClr val="tx1"/>
                </a:solidFill>
                <a:latin typeface="Calibri" panose="020F0502020204030204" pitchFamily="34" charset="0"/>
                <a:cs typeface="Calibri" panose="020F0502020204030204" pitchFamily="34" charset="0"/>
              </a:rPr>
              <a:t>Red Zone,</a:t>
            </a:r>
            <a:r>
              <a:rPr lang="en-US" sz="1900" dirty="0">
                <a:solidFill>
                  <a:schemeClr val="tx1"/>
                </a:solidFill>
                <a:latin typeface="Calibri" panose="020F0502020204030204" pitchFamily="34" charset="0"/>
                <a:cs typeface="Calibri" panose="020F0502020204030204" pitchFamily="34" charset="0"/>
              </a:rPr>
              <a:t> we are overly activated and are prone to experience:</a:t>
            </a:r>
          </a:p>
          <a:p>
            <a:pPr lvl="1">
              <a:buFont typeface="Arial" panose="020B0604020202020204" pitchFamily="34" charset="0"/>
              <a:buChar char="•"/>
            </a:pPr>
            <a:r>
              <a:rPr lang="en-US" sz="1900" dirty="0">
                <a:solidFill>
                  <a:schemeClr val="tx1"/>
                </a:solidFill>
                <a:latin typeface="Calibri" panose="020F0502020204030204" pitchFamily="34" charset="0"/>
                <a:cs typeface="Calibri" panose="020F0502020204030204" pitchFamily="34" charset="0"/>
              </a:rPr>
              <a:t>Rapid heartrate</a:t>
            </a:r>
          </a:p>
          <a:p>
            <a:pPr lvl="1">
              <a:buFont typeface="Arial" panose="020B0604020202020204" pitchFamily="34" charset="0"/>
              <a:buChar char="•"/>
            </a:pPr>
            <a:r>
              <a:rPr lang="en-US" sz="1900" dirty="0">
                <a:solidFill>
                  <a:schemeClr val="tx1"/>
                </a:solidFill>
                <a:latin typeface="Calibri" panose="020F0502020204030204" pitchFamily="34" charset="0"/>
                <a:cs typeface="Calibri" panose="020F0502020204030204" pitchFamily="34" charset="0"/>
              </a:rPr>
              <a:t>Hyperventilation</a:t>
            </a:r>
          </a:p>
          <a:p>
            <a:pPr lvl="1">
              <a:buFont typeface="Arial" panose="020B0604020202020204" pitchFamily="34" charset="0"/>
              <a:buChar char="•"/>
            </a:pPr>
            <a:r>
              <a:rPr lang="en-US" sz="1900" dirty="0">
                <a:solidFill>
                  <a:schemeClr val="tx1"/>
                </a:solidFill>
                <a:latin typeface="Calibri" panose="020F0502020204030204" pitchFamily="34" charset="0"/>
                <a:cs typeface="Calibri" panose="020F0502020204030204" pitchFamily="34" charset="0"/>
              </a:rPr>
              <a:t>Panic attacks</a:t>
            </a:r>
          </a:p>
          <a:p>
            <a:pPr lvl="1">
              <a:buFont typeface="Arial" panose="020B0604020202020204" pitchFamily="34" charset="0"/>
              <a:buChar char="•"/>
            </a:pPr>
            <a:r>
              <a:rPr lang="en-US" sz="1900" dirty="0">
                <a:solidFill>
                  <a:schemeClr val="tx1"/>
                </a:solidFill>
                <a:latin typeface="Calibri" panose="020F0502020204030204" pitchFamily="34" charset="0"/>
                <a:cs typeface="Calibri" panose="020F0502020204030204" pitchFamily="34" charset="0"/>
              </a:rPr>
              <a:t>Inability to focus or follow through </a:t>
            </a:r>
          </a:p>
          <a:p>
            <a:pPr lvl="1">
              <a:buFont typeface="Arial" panose="020B0604020202020204" pitchFamily="34" charset="0"/>
              <a:buChar char="•"/>
            </a:pPr>
            <a:r>
              <a:rPr lang="en-US" sz="1900" dirty="0">
                <a:solidFill>
                  <a:schemeClr val="tx1"/>
                </a:solidFill>
                <a:latin typeface="Calibri" panose="020F0502020204030204" pitchFamily="34" charset="0"/>
                <a:cs typeface="Calibri" panose="020F0502020204030204" pitchFamily="34" charset="0"/>
              </a:rPr>
              <a:t>Distress in relationships</a:t>
            </a:r>
          </a:p>
          <a:p>
            <a:pPr lvl="1">
              <a:buFont typeface="Arial" panose="020B0604020202020204" pitchFamily="34" charset="0"/>
              <a:buChar char="•"/>
            </a:pPr>
            <a:r>
              <a:rPr lang="en-US" sz="1900" dirty="0">
                <a:solidFill>
                  <a:schemeClr val="tx1"/>
                </a:solidFill>
                <a:latin typeface="Calibri" panose="020F0502020204030204" pitchFamily="34" charset="0"/>
                <a:cs typeface="Calibri" panose="020F0502020204030204" pitchFamily="34" charset="0"/>
              </a:rPr>
              <a:t>Emotions of fear, terror, rage, anger</a:t>
            </a:r>
          </a:p>
          <a:p>
            <a:pPr lvl="1">
              <a:buFont typeface="Arial" panose="020B0604020202020204" pitchFamily="34" charset="0"/>
              <a:buChar char="•"/>
            </a:pPr>
            <a:r>
              <a:rPr lang="en-US" sz="1900" dirty="0">
                <a:solidFill>
                  <a:schemeClr val="tx1"/>
                </a:solidFill>
                <a:latin typeface="Calibri" panose="020F0502020204030204" pitchFamily="34" charset="0"/>
                <a:cs typeface="Calibri" panose="020F0502020204030204" pitchFamily="34" charset="0"/>
              </a:rPr>
              <a:t>Possible health consequences to inc</a:t>
            </a:r>
            <a:r>
              <a:rPr lang="en-US" sz="1900" dirty="0">
                <a:latin typeface="Calibri" panose="020F0502020204030204" pitchFamily="34" charset="0"/>
                <a:cs typeface="Calibri" panose="020F0502020204030204" pitchFamily="34" charset="0"/>
              </a:rPr>
              <a:t>lude </a:t>
            </a:r>
            <a:r>
              <a:rPr lang="en-US" sz="1900" dirty="0">
                <a:solidFill>
                  <a:srgbClr val="00B0F0"/>
                </a:solidFill>
                <a:latin typeface="Calibri" panose="020F0502020204030204" pitchFamily="34" charset="0"/>
                <a:cs typeface="Calibri" panose="020F0502020204030204" pitchFamily="34" charset="0"/>
              </a:rPr>
              <a:t>heart disease, high cholesterol, high blood pressure, weight gain, memory impairment, headaches, chronic neck shoulder and back tension, stomach problems, and increased vulnerability to illness (lower immune response) </a:t>
            </a:r>
            <a:r>
              <a:rPr lang="en-US" sz="1900" dirty="0">
                <a:latin typeface="Calibri" panose="020F0502020204030204" pitchFamily="34" charset="0"/>
                <a:cs typeface="Calibri" panose="020F0502020204030204" pitchFamily="34" charset="0"/>
              </a:rPr>
              <a:t>(Dana, 2018).  </a:t>
            </a:r>
          </a:p>
          <a:p>
            <a:pPr marL="0" indent="0">
              <a:buNone/>
            </a:pPr>
            <a:endParaRPr lang="en-US" dirty="0"/>
          </a:p>
        </p:txBody>
      </p:sp>
    </p:spTree>
    <p:extLst>
      <p:ext uri="{BB962C8B-B14F-4D97-AF65-F5344CB8AC3E}">
        <p14:creationId xmlns:p14="http://schemas.microsoft.com/office/powerpoint/2010/main" val="398735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8EFB-4209-45FD-B9EB-1482D34D4C9A}"/>
              </a:ext>
            </a:extLst>
          </p:cNvPr>
          <p:cNvSpPr>
            <a:spLocks noGrp="1"/>
          </p:cNvSpPr>
          <p:nvPr>
            <p:ph type="title"/>
          </p:nvPr>
        </p:nvSpPr>
        <p:spPr>
          <a:xfrm>
            <a:off x="2005781" y="191730"/>
            <a:ext cx="9956032" cy="1725560"/>
          </a:xfrm>
        </p:spPr>
        <p:txBody>
          <a:bodyPr>
            <a:normAutofit fontScale="90000"/>
          </a:bodyPr>
          <a:lstStyle/>
          <a:p>
            <a:r>
              <a:rPr lang="en-US" dirty="0">
                <a:latin typeface="Calibri" panose="020F0502020204030204" pitchFamily="34" charset="0"/>
                <a:cs typeface="Calibri" panose="020F0502020204030204" pitchFamily="34" charset="0"/>
              </a:rPr>
              <a:t>Polyvagal Theory 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3100" dirty="0">
                <a:solidFill>
                  <a:srgbClr val="0070C0"/>
                </a:solidFill>
                <a:latin typeface="Calibri" panose="020F0502020204030204" pitchFamily="34" charset="0"/>
                <a:cs typeface="Calibri" panose="020F0502020204030204" pitchFamily="34" charset="0"/>
              </a:rPr>
              <a:t>R</a:t>
            </a:r>
            <a:r>
              <a:rPr lang="en-US" sz="3100" dirty="0">
                <a:latin typeface="Calibri" panose="020F0502020204030204" pitchFamily="34" charset="0"/>
                <a:cs typeface="Calibri" panose="020F0502020204030204" pitchFamily="34" charset="0"/>
              </a:rPr>
              <a:t>ecognize the Autonomic State</a:t>
            </a:r>
            <a:br>
              <a:rPr lang="en-US" dirty="0"/>
            </a:br>
            <a:endParaRPr lang="en-US" dirty="0"/>
          </a:p>
        </p:txBody>
      </p:sp>
      <p:sp>
        <p:nvSpPr>
          <p:cNvPr id="7" name="Content Placeholder 6">
            <a:extLst>
              <a:ext uri="{FF2B5EF4-FFF2-40B4-BE49-F238E27FC236}">
                <a16:creationId xmlns:a16="http://schemas.microsoft.com/office/drawing/2014/main" id="{96705BCE-0411-4C46-ACF2-9FA1BD458F40}"/>
              </a:ext>
            </a:extLst>
          </p:cNvPr>
          <p:cNvSpPr>
            <a:spLocks noGrp="1"/>
          </p:cNvSpPr>
          <p:nvPr>
            <p:ph idx="1"/>
          </p:nvPr>
        </p:nvSpPr>
        <p:spPr>
          <a:xfrm>
            <a:off x="125730" y="1314450"/>
            <a:ext cx="11836083" cy="5115847"/>
          </a:xfrm>
        </p:spPr>
        <p:txBody>
          <a:bodyPr>
            <a:normAutofit/>
          </a:bodyPr>
          <a:lstStyle/>
          <a:p>
            <a:pPr marL="0">
              <a:spcBef>
                <a:spcPts val="0"/>
              </a:spcBef>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If we find ourselves in the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Yellow Zone,</a:t>
            </a:r>
            <a:r>
              <a:rPr lang="en-US" sz="2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a:latin typeface="Calibri" panose="020F0502020204030204" pitchFamily="34" charset="0"/>
                <a:ea typeface="Times New Roman" panose="02020603050405020304" pitchFamily="18" charset="0"/>
                <a:cs typeface="Times New Roman" panose="02020603050405020304" pitchFamily="18" charset="0"/>
              </a:rPr>
              <a:t>we are under-activated or shutdown and are prone to </a:t>
            </a:r>
            <a:r>
              <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experience:</a:t>
            </a:r>
          </a:p>
          <a:p>
            <a:pPr marL="0" indent="0">
              <a:spcBef>
                <a:spcPts val="0"/>
              </a:spcBef>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lvl="1" indent="-342900">
              <a:spcBef>
                <a:spcPts val="0"/>
              </a:spcBef>
              <a:buFont typeface="Arial" panose="020B0604020202020204" pitchFamily="34" charset="0"/>
              <a:buChar char="•"/>
            </a:pPr>
            <a:r>
              <a:rPr 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Slow heartrate </a:t>
            </a:r>
          </a:p>
          <a:p>
            <a:pPr lvl="1" indent="-342900">
              <a:spcBef>
                <a:spcPts val="0"/>
              </a:spcBef>
              <a:buFont typeface="Arial" panose="020B0604020202020204" pitchFamily="34" charset="0"/>
              <a:buChar char="•"/>
            </a:pPr>
            <a:endParaRPr lang="en-US"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indent="-342900">
              <a:spcBef>
                <a:spcPts val="0"/>
              </a:spcBef>
              <a:buFont typeface="Arial" panose="020B0604020202020204" pitchFamily="34" charset="0"/>
              <a:buChar char="•"/>
            </a:pPr>
            <a:r>
              <a:rPr 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Shallow breathing</a:t>
            </a:r>
          </a:p>
          <a:p>
            <a:pPr lvl="1" indent="-342900">
              <a:spcBef>
                <a:spcPts val="0"/>
              </a:spcBef>
              <a:buFont typeface="Arial" panose="020B0604020202020204" pitchFamily="34" charset="0"/>
              <a:buChar char="•"/>
            </a:pPr>
            <a:endParaRPr lang="en-US"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indent="-342900">
              <a:spcBef>
                <a:spcPts val="0"/>
              </a:spcBef>
              <a:buFont typeface="Arial" panose="020B0604020202020204" pitchFamily="34" charset="0"/>
              <a:buChar char="•"/>
            </a:pPr>
            <a:r>
              <a:rPr 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Withdrawal from others</a:t>
            </a:r>
          </a:p>
          <a:p>
            <a:pPr lvl="1" indent="-342900">
              <a:spcBef>
                <a:spcPts val="0"/>
              </a:spcBef>
              <a:buFont typeface="Arial" panose="020B0604020202020204" pitchFamily="34" charset="0"/>
              <a:buChar char="•"/>
            </a:pPr>
            <a:endParaRPr lang="en-US"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indent="-342900">
              <a:spcBef>
                <a:spcPts val="0"/>
              </a:spcBef>
              <a:buFont typeface="Arial" panose="020B0604020202020204" pitchFamily="34" charset="0"/>
              <a:buChar char="•"/>
            </a:pPr>
            <a:r>
              <a:rPr 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Emotions of sadness, depression, shame, disgust</a:t>
            </a:r>
          </a:p>
          <a:p>
            <a:pPr marL="400050" lvl="1" indent="0">
              <a:spcBef>
                <a:spcPts val="0"/>
              </a:spcBef>
              <a:buNone/>
            </a:pPr>
            <a:endParaRPr lang="en-US"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indent="-342900">
              <a:spcBef>
                <a:spcPts val="0"/>
              </a:spcBef>
              <a:buFont typeface="Arial" panose="020B0604020202020204" pitchFamily="34" charset="0"/>
              <a:buChar char="•"/>
            </a:pPr>
            <a:r>
              <a:rPr 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Possible health consequences to include </a:t>
            </a:r>
            <a:r>
              <a:rPr lang="en-US" sz="2200" dirty="0">
                <a:solidFill>
                  <a:srgbClr val="00B0F0"/>
                </a:solidFill>
                <a:latin typeface="Calibri" panose="020F0502020204030204" pitchFamily="34" charset="0"/>
                <a:ea typeface="Times New Roman" panose="02020603050405020304" pitchFamily="18" charset="0"/>
                <a:cs typeface="Calibri" panose="020F0502020204030204" pitchFamily="34" charset="0"/>
              </a:rPr>
              <a:t>chronic fatigue, fibromyalgia, stomach problems, low blood pressure, type 2 diabetes, and weight gain </a:t>
            </a:r>
            <a:r>
              <a:rPr lang="en-US" sz="2200" dirty="0">
                <a:solidFill>
                  <a:schemeClr val="tx1"/>
                </a:solidFill>
                <a:latin typeface="Calibri" panose="020F0502020204030204" pitchFamily="34" charset="0"/>
                <a:ea typeface="Times New Roman" panose="02020603050405020304" pitchFamily="18" charset="0"/>
                <a:cs typeface="Calibri" panose="020F0502020204030204" pitchFamily="34" charset="0"/>
              </a:rPr>
              <a:t>(Dana, 2018) </a:t>
            </a:r>
            <a:endParaRPr lang="en-US" sz="2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17893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5B7F-907E-46E3-ACF4-8A10599AED83}"/>
              </a:ext>
            </a:extLst>
          </p:cNvPr>
          <p:cNvSpPr>
            <a:spLocks noGrp="1"/>
          </p:cNvSpPr>
          <p:nvPr>
            <p:ph type="title"/>
          </p:nvPr>
        </p:nvSpPr>
        <p:spPr>
          <a:xfrm>
            <a:off x="1897381" y="102870"/>
            <a:ext cx="9607232" cy="1040130"/>
          </a:xfrm>
        </p:spPr>
        <p:txBody>
          <a:bodyPr>
            <a:normAutofit fontScale="90000"/>
          </a:bodyPr>
          <a:lstStyle/>
          <a:p>
            <a:r>
              <a:rPr lang="en-US" dirty="0">
                <a:latin typeface="Calibri" panose="020F0502020204030204" pitchFamily="34" charset="0"/>
                <a:cs typeface="Calibri" panose="020F0502020204030204" pitchFamily="34" charset="0"/>
              </a:rPr>
              <a:t>Polyvagal Theory 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2700" dirty="0">
                <a:solidFill>
                  <a:srgbClr val="0070C0"/>
                </a:solidFill>
                <a:latin typeface="Calibri" panose="020F0502020204030204" pitchFamily="34" charset="0"/>
                <a:cs typeface="Calibri" panose="020F0502020204030204" pitchFamily="34" charset="0"/>
              </a:rPr>
              <a:t>R</a:t>
            </a:r>
            <a:r>
              <a:rPr lang="en-US" sz="2700" dirty="0">
                <a:latin typeface="Calibri" panose="020F0502020204030204" pitchFamily="34" charset="0"/>
                <a:cs typeface="Calibri" panose="020F0502020204030204" pitchFamily="34" charset="0"/>
              </a:rPr>
              <a:t>ecognize the Autonomic State</a:t>
            </a:r>
            <a:br>
              <a:rPr lang="en-US" dirty="0"/>
            </a:br>
            <a:endParaRPr lang="en-US" dirty="0"/>
          </a:p>
        </p:txBody>
      </p:sp>
      <p:sp>
        <p:nvSpPr>
          <p:cNvPr id="3" name="Content Placeholder 2">
            <a:extLst>
              <a:ext uri="{FF2B5EF4-FFF2-40B4-BE49-F238E27FC236}">
                <a16:creationId xmlns:a16="http://schemas.microsoft.com/office/drawing/2014/main" id="{21FB4A59-A5D4-479B-84AE-13E819C58084}"/>
              </a:ext>
            </a:extLst>
          </p:cNvPr>
          <p:cNvSpPr>
            <a:spLocks noGrp="1"/>
          </p:cNvSpPr>
          <p:nvPr>
            <p:ph idx="1"/>
          </p:nvPr>
        </p:nvSpPr>
        <p:spPr>
          <a:xfrm>
            <a:off x="705529" y="1327758"/>
            <a:ext cx="11711940" cy="5837129"/>
          </a:xfrm>
        </p:spPr>
        <p:txBody>
          <a:bodyPr>
            <a:normAutofit fontScale="62500" lnSpcReduction="20000"/>
          </a:bodyPr>
          <a:lstStyle/>
          <a:p>
            <a:pPr marL="0" indent="0">
              <a:buNone/>
            </a:pPr>
            <a:r>
              <a:rPr lang="en-US" sz="2900" dirty="0">
                <a:solidFill>
                  <a:schemeClr val="tx1"/>
                </a:solidFill>
                <a:latin typeface="Calibri" panose="020F0502020204030204" pitchFamily="34" charset="0"/>
                <a:cs typeface="Calibri" panose="020F0502020204030204" pitchFamily="34" charset="0"/>
              </a:rPr>
              <a:t>If we find ourselves in the </a:t>
            </a:r>
            <a:r>
              <a:rPr lang="en-US" sz="2900" b="1" dirty="0">
                <a:solidFill>
                  <a:srgbClr val="00B050"/>
                </a:solidFill>
                <a:latin typeface="Calibri" panose="020F0502020204030204" pitchFamily="34" charset="0"/>
                <a:cs typeface="Calibri" panose="020F0502020204030204" pitchFamily="34" charset="0"/>
              </a:rPr>
              <a:t>Green Zone,</a:t>
            </a:r>
            <a:r>
              <a:rPr lang="en-US" sz="2900" dirty="0">
                <a:solidFill>
                  <a:srgbClr val="00B050"/>
                </a:solidFill>
                <a:latin typeface="Calibri" panose="020F0502020204030204" pitchFamily="34" charset="0"/>
                <a:cs typeface="Calibri" panose="020F0502020204030204" pitchFamily="34" charset="0"/>
              </a:rPr>
              <a:t> </a:t>
            </a:r>
            <a:r>
              <a:rPr lang="en-US" sz="2900" dirty="0">
                <a:solidFill>
                  <a:schemeClr val="tx1"/>
                </a:solidFill>
                <a:latin typeface="Calibri" panose="020F0502020204030204" pitchFamily="34" charset="0"/>
                <a:cs typeface="Calibri" panose="020F0502020204030204" pitchFamily="34" charset="0"/>
              </a:rPr>
              <a:t>we experience safety and connection and we are prone to experience:</a:t>
            </a:r>
          </a:p>
          <a:p>
            <a:pPr>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Regulated heart rate (vagal brake lowers heartrate by 20 beats per minute)</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Breath is full</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Feeling regulated</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We take in the faces of others</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We can “tune in” to conversations and “tune out” distractions</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We can see the “big picture”</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We can connect with the world and the people in it</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Able to reach out to others</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Able to play and take time to enjoy life and others</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Able to be productive in work</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Able to organize and follow-through</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Able to heal emotionally and physically</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Emotions of happiness, joy, love, peace, calm</a:t>
            </a:r>
          </a:p>
          <a:p>
            <a:pPr lvl="0">
              <a:buSzPct val="128000"/>
              <a:buFont typeface="Arial" panose="020B0604020202020204" pitchFamily="34" charset="0"/>
              <a:buChar char="•"/>
            </a:pPr>
            <a:r>
              <a:rPr lang="en-US" sz="2900" dirty="0">
                <a:solidFill>
                  <a:schemeClr val="tx1"/>
                </a:solidFill>
                <a:latin typeface="Calibri" panose="020F0502020204030204" pitchFamily="34" charset="0"/>
                <a:cs typeface="Calibri" panose="020F0502020204030204" pitchFamily="34" charset="0"/>
              </a:rPr>
              <a:t>Possible health consequences include a healthy heart, regulated blood pressure, a healthy immune system, </a:t>
            </a:r>
            <a:r>
              <a:rPr lang="en-US" sz="2900" dirty="0">
                <a:solidFill>
                  <a:srgbClr val="00B0F0"/>
                </a:solidFill>
                <a:latin typeface="Calibri" panose="020F0502020204030204" pitchFamily="34" charset="0"/>
                <a:cs typeface="Calibri" panose="020F0502020204030204" pitchFamily="34" charset="0"/>
              </a:rPr>
              <a:t>decreased vulnerability to illness, good digestion, quality sleep, and an overall sense of well-being</a:t>
            </a:r>
            <a:r>
              <a:rPr lang="en-US" sz="2900" dirty="0">
                <a:solidFill>
                  <a:schemeClr val="tx1"/>
                </a:solidFill>
                <a:latin typeface="Calibri" panose="020F0502020204030204" pitchFamily="34" charset="0"/>
                <a:cs typeface="Calibri" panose="020F0502020204030204" pitchFamily="34" charset="0"/>
              </a:rPr>
              <a:t> (Dana, 2018)</a:t>
            </a:r>
          </a:p>
          <a:p>
            <a:endParaRPr lang="en-US" dirty="0"/>
          </a:p>
        </p:txBody>
      </p:sp>
    </p:spTree>
    <p:extLst>
      <p:ext uri="{BB962C8B-B14F-4D97-AF65-F5344CB8AC3E}">
        <p14:creationId xmlns:p14="http://schemas.microsoft.com/office/powerpoint/2010/main" val="3099035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ECE6-19F6-46B9-9960-B9EC5B07871F}"/>
              </a:ext>
            </a:extLst>
          </p:cNvPr>
          <p:cNvSpPr>
            <a:spLocks noGrp="1"/>
          </p:cNvSpPr>
          <p:nvPr>
            <p:ph type="title"/>
          </p:nvPr>
        </p:nvSpPr>
        <p:spPr>
          <a:xfrm>
            <a:off x="179070" y="0"/>
            <a:ext cx="12012930" cy="2045970"/>
          </a:xfrm>
          <a:gradFill>
            <a:gsLst>
              <a:gs pos="0">
                <a:schemeClr val="accent1">
                  <a:lumMod val="60000"/>
                  <a:lumOff val="40000"/>
                </a:schemeClr>
              </a:gs>
              <a:gs pos="100000">
                <a:schemeClr val="bg2">
                  <a:shade val="98000"/>
                  <a:satMod val="120000"/>
                  <a:lumMod val="98000"/>
                </a:schemeClr>
              </a:gs>
            </a:gsLst>
            <a:path path="circle">
              <a:fillToRect l="50000" t="50000" r="100000" b="100000"/>
            </a:path>
          </a:gradFill>
        </p:spPr>
        <p:txBody>
          <a:bodyPr>
            <a:normAutofit/>
          </a:bodyPr>
          <a:lstStyle/>
          <a:p>
            <a:r>
              <a:rPr lang="en-US" dirty="0">
                <a:latin typeface="Calibri" panose="020F0502020204030204" pitchFamily="34" charset="0"/>
                <a:cs typeface="Calibri" panose="020F0502020204030204" pitchFamily="34" charset="0"/>
              </a:rPr>
              <a:t>   Polyvagal Theory 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2700" dirty="0">
                <a:solidFill>
                  <a:srgbClr val="00B0F0"/>
                </a:solidFill>
                <a:latin typeface="Calibri" panose="020F0502020204030204" pitchFamily="34" charset="0"/>
                <a:cs typeface="Calibri" panose="020F0502020204030204" pitchFamily="34" charset="0"/>
              </a:rPr>
              <a:t>R</a:t>
            </a:r>
            <a:r>
              <a:rPr lang="en-US" sz="2700" dirty="0">
                <a:latin typeface="Calibri" panose="020F0502020204030204" pitchFamily="34" charset="0"/>
                <a:cs typeface="Calibri" panose="020F0502020204030204" pitchFamily="34" charset="0"/>
              </a:rPr>
              <a:t>espect the Adaptive Survival Response</a:t>
            </a:r>
            <a:br>
              <a:rPr lang="en-US" sz="2700" dirty="0"/>
            </a:br>
            <a:endParaRPr lang="en-US" sz="2700" dirty="0"/>
          </a:p>
        </p:txBody>
      </p:sp>
      <p:sp>
        <p:nvSpPr>
          <p:cNvPr id="3" name="Content Placeholder 2">
            <a:extLst>
              <a:ext uri="{FF2B5EF4-FFF2-40B4-BE49-F238E27FC236}">
                <a16:creationId xmlns:a16="http://schemas.microsoft.com/office/drawing/2014/main" id="{8D7275F9-E9F7-4B30-8DFF-17328B5E8940}"/>
              </a:ext>
            </a:extLst>
          </p:cNvPr>
          <p:cNvSpPr>
            <a:spLocks noGrp="1"/>
          </p:cNvSpPr>
          <p:nvPr>
            <p:ph idx="1"/>
          </p:nvPr>
        </p:nvSpPr>
        <p:spPr>
          <a:xfrm>
            <a:off x="179070" y="1828799"/>
            <a:ext cx="12012930" cy="5029201"/>
          </a:xfrm>
          <a:gradFill>
            <a:gsLst>
              <a:gs pos="0">
                <a:srgbClr val="FFC000"/>
              </a:gs>
              <a:gs pos="100000">
                <a:schemeClr val="bg2">
                  <a:shade val="98000"/>
                  <a:satMod val="120000"/>
                  <a:lumMod val="98000"/>
                </a:schemeClr>
              </a:gs>
            </a:gsLst>
            <a:path path="circle">
              <a:fillToRect l="50000" t="50000" r="100000" b="100000"/>
            </a:path>
          </a:gradFill>
        </p:spPr>
        <p:txBody>
          <a:bodyPr>
            <a:normAutofit/>
          </a:bodyPr>
          <a:lstStyle/>
          <a:p>
            <a:pPr>
              <a:buSzPct val="1450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buSzPct val="1450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One of the beautiful aspects of Polyvagal Theory is that it removes</a:t>
            </a:r>
            <a:r>
              <a:rPr lang="en-US" sz="2000" dirty="0">
                <a:latin typeface="Calibri" panose="020F0502020204030204" pitchFamily="34" charset="0"/>
                <a:cs typeface="Calibri" panose="020F0502020204030204" pitchFamily="34" charset="0"/>
              </a:rPr>
              <a:t> </a:t>
            </a:r>
            <a:r>
              <a:rPr lang="en-US" sz="2000" dirty="0">
                <a:solidFill>
                  <a:srgbClr val="00B0F0"/>
                </a:solidFill>
                <a:latin typeface="Calibri" panose="020F0502020204030204" pitchFamily="34" charset="0"/>
                <a:cs typeface="Calibri" panose="020F0502020204030204" pitchFamily="34" charset="0"/>
              </a:rPr>
              <a:t>shame</a:t>
            </a:r>
            <a:r>
              <a:rPr lang="en-US" sz="2000" dirty="0">
                <a:latin typeface="Calibri" panose="020F0502020204030204" pitchFamily="34" charset="0"/>
                <a:cs typeface="Calibri" panose="020F0502020204030204" pitchFamily="34" charset="0"/>
              </a:rPr>
              <a:t> fro</a:t>
            </a:r>
            <a:r>
              <a:rPr lang="en-US" sz="2000" dirty="0">
                <a:solidFill>
                  <a:schemeClr val="tx1"/>
                </a:solidFill>
                <a:latin typeface="Calibri" panose="020F0502020204030204" pitchFamily="34" charset="0"/>
                <a:cs typeface="Calibri" panose="020F0502020204030204" pitchFamily="34" charset="0"/>
              </a:rPr>
              <a:t>m the equation. </a:t>
            </a:r>
          </a:p>
          <a:p>
            <a:pPr>
              <a:buSzPct val="1450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Dr. Porges kindly states in reference to clients, “I was going to say that depending on the age of my client, but actually, regardless of age, the first thing to convey to the client that they did not do anything wrong… If we want individuals to feel safe, we don’t accuse them of doing something wrong or bad. We explain to them how their body responded, how their responses are adaptive, how we need to appreciate this adaptive feature and how the client needs to understand that this adaptive feature is flexible and can change in different contexts.”(Porges, 2017, p. 121 - 122). </a:t>
            </a:r>
          </a:p>
          <a:p>
            <a:pPr>
              <a:buSzPct val="1450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So, rather than shaming a woman for shutting down in dorsal vagal freeze when being molested or raped which will only fuel her </a:t>
            </a:r>
            <a:r>
              <a:rPr lang="en-US" sz="2000" dirty="0">
                <a:solidFill>
                  <a:srgbClr val="00B0F0"/>
                </a:solidFill>
                <a:latin typeface="Calibri" panose="020F0502020204030204" pitchFamily="34" charset="0"/>
                <a:cs typeface="Calibri" panose="020F0502020204030204" pitchFamily="34" charset="0"/>
              </a:rPr>
              <a:t>shame, guilt, and emotional pain, </a:t>
            </a:r>
            <a:r>
              <a:rPr lang="en-US" sz="2000" dirty="0">
                <a:solidFill>
                  <a:schemeClr val="tx1"/>
                </a:solidFill>
                <a:latin typeface="Calibri" panose="020F0502020204030204" pitchFamily="34" charset="0"/>
                <a:cs typeface="Calibri" panose="020F0502020204030204" pitchFamily="34" charset="0"/>
              </a:rPr>
              <a:t>we must compassionately inform her that her </a:t>
            </a:r>
            <a:r>
              <a:rPr lang="en-US" sz="2000" dirty="0">
                <a:solidFill>
                  <a:srgbClr val="00B0F0"/>
                </a:solidFill>
                <a:latin typeface="Calibri" panose="020F0502020204030204" pitchFamily="34" charset="0"/>
                <a:cs typeface="Calibri" panose="020F0502020204030204" pitchFamily="34" charset="0"/>
              </a:rPr>
              <a:t>autonomic nervous system was brilliant </a:t>
            </a:r>
            <a:r>
              <a:rPr lang="en-US" sz="2000" dirty="0">
                <a:solidFill>
                  <a:schemeClr val="tx1"/>
                </a:solidFill>
                <a:latin typeface="Calibri" panose="020F0502020204030204" pitchFamily="34" charset="0"/>
                <a:cs typeface="Calibri" panose="020F0502020204030204" pitchFamily="34" charset="0"/>
              </a:rPr>
              <a:t>and that, in reading the cues, immobilized her in a situation where fighting or fleeing could have possibly cost her her life. </a:t>
            </a:r>
          </a:p>
          <a:p>
            <a:pPr>
              <a:buSzPct val="1450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Many a judge have literally ruined survivors of abuse by blaming them for not running or fighting and invalidated their trauma and thus failed to honor their day in court. </a:t>
            </a:r>
          </a:p>
          <a:p>
            <a:endParaRPr lang="en-US" dirty="0"/>
          </a:p>
        </p:txBody>
      </p:sp>
      <p:pic>
        <p:nvPicPr>
          <p:cNvPr id="9218" name="Picture 2" descr="Removing the Shame &amp; Guilt For Men - Home | Facebook">
            <a:extLst>
              <a:ext uri="{FF2B5EF4-FFF2-40B4-BE49-F238E27FC236}">
                <a16:creationId xmlns:a16="http://schemas.microsoft.com/office/drawing/2014/main" id="{FFC710FC-913A-4AA1-B1D0-7CCD472B6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0"/>
            <a:ext cx="4819650"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278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4431-66AB-4535-853E-2F98B026736A}"/>
              </a:ext>
            </a:extLst>
          </p:cNvPr>
          <p:cNvSpPr>
            <a:spLocks noGrp="1"/>
          </p:cNvSpPr>
          <p:nvPr>
            <p:ph type="title"/>
          </p:nvPr>
        </p:nvSpPr>
        <p:spPr>
          <a:xfrm>
            <a:off x="148590" y="-1"/>
            <a:ext cx="12043410" cy="1428750"/>
          </a:xfrm>
          <a:gradFill>
            <a:gsLst>
              <a:gs pos="0">
                <a:srgbClr val="00B0F0"/>
              </a:gs>
              <a:gs pos="100000">
                <a:schemeClr val="bg2">
                  <a:shade val="98000"/>
                  <a:satMod val="120000"/>
                  <a:lumMod val="98000"/>
                </a:schemeClr>
              </a:gs>
            </a:gsLst>
            <a:path path="circle">
              <a:fillToRect l="50000" t="50000" r="100000" b="100000"/>
            </a:path>
          </a:gradFill>
        </p:spPr>
        <p:txBody>
          <a:bodyPr>
            <a:normAutofit fontScale="90000"/>
          </a:bodyPr>
          <a:lstStyle/>
          <a:p>
            <a:r>
              <a:rPr lang="en-US" dirty="0">
                <a:latin typeface="Calibri" panose="020F0502020204030204" pitchFamily="34" charset="0"/>
                <a:cs typeface="Calibri" panose="020F0502020204030204" pitchFamily="34" charset="0"/>
              </a:rPr>
              <a:t>                    Polyvagal Theory 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2700" dirty="0">
                <a:solidFill>
                  <a:srgbClr val="0070C0"/>
                </a:solidFill>
                <a:latin typeface="Calibri" panose="020F0502020204030204" pitchFamily="34" charset="0"/>
                <a:cs typeface="Calibri" panose="020F0502020204030204" pitchFamily="34" charset="0"/>
              </a:rPr>
              <a:t>R</a:t>
            </a:r>
            <a:r>
              <a:rPr lang="en-US" sz="2700" dirty="0">
                <a:latin typeface="Calibri" panose="020F0502020204030204" pitchFamily="34" charset="0"/>
                <a:cs typeface="Calibri" panose="020F0502020204030204" pitchFamily="34" charset="0"/>
              </a:rPr>
              <a:t>egulate or Co-regulate in a Ventral Vagal State</a:t>
            </a:r>
            <a:br>
              <a:rPr lang="en-US" dirty="0">
                <a:latin typeface="Calibri" panose="020F0502020204030204" pitchFamily="34" charset="0"/>
                <a:cs typeface="Calibri" panose="020F0502020204030204" pitchFamily="34" charset="0"/>
              </a:rPr>
            </a:br>
            <a:br>
              <a:rPr lang="en-US" sz="2700" dirty="0"/>
            </a:br>
            <a:endParaRPr lang="en-US" dirty="0"/>
          </a:p>
        </p:txBody>
      </p:sp>
      <p:sp>
        <p:nvSpPr>
          <p:cNvPr id="3" name="Content Placeholder 2">
            <a:extLst>
              <a:ext uri="{FF2B5EF4-FFF2-40B4-BE49-F238E27FC236}">
                <a16:creationId xmlns:a16="http://schemas.microsoft.com/office/drawing/2014/main" id="{B681F901-DD6C-492B-9B9D-643F58D19862}"/>
              </a:ext>
            </a:extLst>
          </p:cNvPr>
          <p:cNvSpPr>
            <a:spLocks noGrp="1"/>
          </p:cNvSpPr>
          <p:nvPr>
            <p:ph idx="1"/>
          </p:nvPr>
        </p:nvSpPr>
        <p:spPr>
          <a:xfrm>
            <a:off x="754380" y="1428749"/>
            <a:ext cx="10892790" cy="5509261"/>
          </a:xfrm>
          <a:gradFill>
            <a:gsLst>
              <a:gs pos="0">
                <a:srgbClr val="92D050"/>
              </a:gs>
              <a:gs pos="100000">
                <a:schemeClr val="bg2">
                  <a:shade val="98000"/>
                  <a:satMod val="120000"/>
                  <a:lumMod val="98000"/>
                </a:schemeClr>
              </a:gs>
            </a:gsLst>
            <a:path path="circle">
              <a:fillToRect l="50000" t="50000" r="100000" b="100000"/>
            </a:path>
          </a:gradFill>
        </p:spPr>
        <p:txBody>
          <a:bodyPr>
            <a:normAutofit/>
          </a:bodyPr>
          <a:lstStyle/>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cs typeface="Calibri" panose="020F0502020204030204" pitchFamily="34" charset="0"/>
              </a:rPr>
              <a:t>Once we recognize that we are dysregulated and we have pinpointed which </a:t>
            </a:r>
            <a:r>
              <a:rPr lang="en-US" dirty="0">
                <a:solidFill>
                  <a:srgbClr val="FF0000"/>
                </a:solidFill>
                <a:latin typeface="Calibri" panose="020F0502020204030204" pitchFamily="34" charset="0"/>
                <a:cs typeface="Calibri" panose="020F0502020204030204" pitchFamily="34" charset="0"/>
              </a:rPr>
              <a:t>defensive physiological state </a:t>
            </a:r>
            <a:r>
              <a:rPr lang="en-US" dirty="0">
                <a:solidFill>
                  <a:schemeClr val="tx1"/>
                </a:solidFill>
                <a:latin typeface="Calibri" panose="020F0502020204030204" pitchFamily="34" charset="0"/>
                <a:cs typeface="Calibri" panose="020F0502020204030204" pitchFamily="34" charset="0"/>
              </a:rPr>
              <a:t>we are in and where we are on the emotional regulation continuum (see emotional regulation chart above) i.e., activation or slowing/shutting down, we can take action by using bottom-up self-regulation strategies and co-regulation strategies</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cs typeface="Calibri" panose="020F0502020204030204" pitchFamily="34" charset="0"/>
              </a:rPr>
              <a:t>As Herman Melville once wrote, </a:t>
            </a:r>
            <a:r>
              <a:rPr lang="en-US" dirty="0">
                <a:solidFill>
                  <a:srgbClr val="FF0000"/>
                </a:solidFill>
                <a:latin typeface="Calibri" panose="020F0502020204030204" pitchFamily="34" charset="0"/>
                <a:cs typeface="Calibri" panose="020F0502020204030204" pitchFamily="34" charset="0"/>
              </a:rPr>
              <a:t>“</a:t>
            </a:r>
            <a:r>
              <a:rPr lang="en-US" i="1" dirty="0">
                <a:solidFill>
                  <a:srgbClr val="FF0000"/>
                </a:solidFill>
                <a:latin typeface="Calibri" panose="020F0502020204030204" pitchFamily="34" charset="0"/>
                <a:cs typeface="Calibri" panose="020F0502020204030204" pitchFamily="34" charset="0"/>
              </a:rPr>
              <a:t>We cannot live for ourselves, a thousand fibers connect us.” </a:t>
            </a:r>
            <a:r>
              <a:rPr lang="en-US" dirty="0">
                <a:solidFill>
                  <a:schemeClr val="tx1"/>
                </a:solidFill>
                <a:latin typeface="Calibri" panose="020F0502020204030204" pitchFamily="34" charset="0"/>
                <a:cs typeface="Calibri" panose="020F0502020204030204" pitchFamily="34" charset="0"/>
              </a:rPr>
              <a:t>Connection is a biological imperative according to Porges (2015). </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cs typeface="Calibri" panose="020F0502020204030204" pitchFamily="34" charset="0"/>
              </a:rPr>
              <a:t>Our autonomic nervous system longs for </a:t>
            </a:r>
            <a:r>
              <a:rPr lang="en-US" dirty="0">
                <a:solidFill>
                  <a:srgbClr val="FF0000"/>
                </a:solidFill>
                <a:latin typeface="Calibri" panose="020F0502020204030204" pitchFamily="34" charset="0"/>
                <a:cs typeface="Calibri" panose="020F0502020204030204" pitchFamily="34" charset="0"/>
              </a:rPr>
              <a:t>connection </a:t>
            </a:r>
            <a:r>
              <a:rPr lang="en-US" dirty="0">
                <a:solidFill>
                  <a:schemeClr val="tx1"/>
                </a:solidFill>
                <a:latin typeface="Calibri" panose="020F0502020204030204" pitchFamily="34" charset="0"/>
                <a:cs typeface="Calibri" panose="020F0502020204030204" pitchFamily="34" charset="0"/>
              </a:rPr>
              <a:t>and it is through our biology that we are wired to connect. It is by means of co-regulation that we connect with others and create a shared sense of safety (Dana, 2020). </a:t>
            </a:r>
          </a:p>
          <a:p>
            <a:pPr marL="0" indent="0">
              <a:buNone/>
            </a:pPr>
            <a:endParaRPr lang="en-US" dirty="0">
              <a:solidFill>
                <a:schemeClr val="tx1"/>
              </a:solidFill>
              <a:latin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cs typeface="Calibri" panose="020F0502020204030204" pitchFamily="34" charset="0"/>
              </a:rPr>
              <a:t>As specifically defined by Dr Porges</a:t>
            </a: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co-regulation is the mutual regulation of physiological states between individuals.</a:t>
            </a:r>
            <a:r>
              <a:rPr lang="en-US" dirty="0">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In life, it occurs first between mother and infant but later extends to friends, partners, co-workers, and groups such as families to name a few (Porges, 2017). </a:t>
            </a:r>
          </a:p>
          <a:p>
            <a:endParaRPr lang="en-US" dirty="0"/>
          </a:p>
        </p:txBody>
      </p:sp>
      <p:pic>
        <p:nvPicPr>
          <p:cNvPr id="10242" name="Picture 2" descr="Co-Regulation: The Key to Building Sustainable Trauma-Informed ...">
            <a:extLst>
              <a:ext uri="{FF2B5EF4-FFF2-40B4-BE49-F238E27FC236}">
                <a16:creationId xmlns:a16="http://schemas.microsoft.com/office/drawing/2014/main" id="{A5208B0F-0001-4538-873D-146A54517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005" y="0"/>
            <a:ext cx="267652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9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511" name="Rectangle 70">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AF453-9313-4407-9DDF-2E882EBDCE5D}"/>
              </a:ext>
            </a:extLst>
          </p:cNvPr>
          <p:cNvSpPr>
            <a:spLocks noGrp="1"/>
          </p:cNvSpPr>
          <p:nvPr>
            <p:ph type="title"/>
          </p:nvPr>
        </p:nvSpPr>
        <p:spPr>
          <a:xfrm>
            <a:off x="0" y="3962"/>
            <a:ext cx="12192000" cy="1718716"/>
          </a:xfrm>
          <a:gradFill>
            <a:gsLst>
              <a:gs pos="0">
                <a:srgbClr val="FFC000"/>
              </a:gs>
              <a:gs pos="100000">
                <a:schemeClr val="bg2">
                  <a:shade val="98000"/>
                  <a:satMod val="120000"/>
                  <a:lumMod val="98000"/>
                </a:schemeClr>
              </a:gs>
            </a:gsLst>
            <a:path path="circle">
              <a:fillToRect l="50000" t="50000" r="100000" b="100000"/>
            </a:path>
          </a:gradFill>
        </p:spPr>
        <p:txBody>
          <a:bodyPr anchor="b">
            <a:normAutofit/>
          </a:bodyPr>
          <a:lstStyle/>
          <a:p>
            <a:pPr>
              <a:lnSpc>
                <a:spcPct val="90000"/>
              </a:lnSpc>
            </a:pPr>
            <a:r>
              <a:rPr lang="en-US" sz="3200" b="1" dirty="0">
                <a:latin typeface="Calibri" panose="020F0502020204030204" pitchFamily="34" charset="0"/>
                <a:cs typeface="Calibri" panose="020F0502020204030204" pitchFamily="34" charset="0"/>
              </a:rPr>
              <a:t>               The Marriage of Triune Brain Theory and Polyvagal Theory</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sp>
        <p:nvSpPr>
          <p:cNvPr id="21512" name="Rectangle 72">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D4C5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506" name="Picture 2" descr="China Dragon and Russia Bear - Buddy Ally - Cartoon | FinanceTwitter">
            <a:extLst>
              <a:ext uri="{FF2B5EF4-FFF2-40B4-BE49-F238E27FC236}">
                <a16:creationId xmlns:a16="http://schemas.microsoft.com/office/drawing/2014/main" id="{95C6A349-B38B-41D6-998F-6557B26495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1512" y="2205556"/>
            <a:ext cx="5247068" cy="37620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4506026-CAD5-4D48-8871-1A524498A2B1}"/>
              </a:ext>
            </a:extLst>
          </p:cNvPr>
          <p:cNvSpPr>
            <a:spLocks noGrp="1"/>
          </p:cNvSpPr>
          <p:nvPr>
            <p:ph idx="1"/>
          </p:nvPr>
        </p:nvSpPr>
        <p:spPr>
          <a:xfrm>
            <a:off x="7143751" y="1726640"/>
            <a:ext cx="4483078" cy="3983156"/>
          </a:xfrm>
        </p:spPr>
        <p:txBody>
          <a:bodyPr>
            <a:normAutofit/>
          </a:bodyPr>
          <a:lstStyle/>
          <a:p>
            <a:pPr marL="0" indent="0">
              <a:buNone/>
            </a:pPr>
            <a:endParaRPr lang="en-US" dirty="0">
              <a:latin typeface="Segoe Print" panose="02000600000000000000" pitchFamily="2" charset="0"/>
            </a:endParaRPr>
          </a:p>
          <a:p>
            <a:pPr marL="0" indent="0">
              <a:buNone/>
            </a:pPr>
            <a:endParaRPr lang="en-US" dirty="0">
              <a:latin typeface="Segoe Print" panose="02000600000000000000" pitchFamily="2" charset="0"/>
            </a:endParaRPr>
          </a:p>
          <a:p>
            <a:pPr marL="0" indent="0" algn="ctr">
              <a:buNone/>
            </a:pPr>
            <a:endParaRPr lang="en-US" dirty="0">
              <a:latin typeface="Segoe Print" panose="02000600000000000000" pitchFamily="2" charset="0"/>
            </a:endParaRPr>
          </a:p>
          <a:p>
            <a:pPr marL="0" indent="0" algn="ctr">
              <a:buNone/>
            </a:pPr>
            <a:r>
              <a:rPr lang="en-US" dirty="0">
                <a:latin typeface="Segoe Print" panose="02000600000000000000" pitchFamily="2" charset="0"/>
              </a:rPr>
              <a:t>The greatest thing then, in all education, is to make our nervous system our ally as opposed to our enemy</a:t>
            </a:r>
          </a:p>
          <a:p>
            <a:pPr marL="0" indent="0" algn="ctr">
              <a:buNone/>
            </a:pPr>
            <a:r>
              <a:rPr lang="en-US" dirty="0">
                <a:latin typeface="Segoe Print" panose="02000600000000000000" pitchFamily="2" charset="0"/>
              </a:rPr>
              <a:t>        </a:t>
            </a:r>
          </a:p>
          <a:p>
            <a:pPr marL="0" indent="0" algn="ctr">
              <a:buNone/>
            </a:pPr>
            <a:r>
              <a:rPr lang="en-US" dirty="0">
                <a:latin typeface="Segoe Print" panose="02000600000000000000" pitchFamily="2" charset="0"/>
              </a:rPr>
              <a:t>             - William James</a:t>
            </a:r>
          </a:p>
          <a:p>
            <a:endParaRPr lang="en-US" dirty="0"/>
          </a:p>
        </p:txBody>
      </p:sp>
    </p:spTree>
    <p:extLst>
      <p:ext uri="{BB962C8B-B14F-4D97-AF65-F5344CB8AC3E}">
        <p14:creationId xmlns:p14="http://schemas.microsoft.com/office/powerpoint/2010/main" val="166796727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D168-FDE0-4781-8044-EA722B940372}"/>
              </a:ext>
            </a:extLst>
          </p:cNvPr>
          <p:cNvSpPr>
            <a:spLocks noGrp="1"/>
          </p:cNvSpPr>
          <p:nvPr>
            <p:ph type="title"/>
          </p:nvPr>
        </p:nvSpPr>
        <p:spPr>
          <a:xfrm>
            <a:off x="171450" y="0"/>
            <a:ext cx="12020549" cy="1474470"/>
          </a:xfrm>
          <a:gradFill>
            <a:gsLst>
              <a:gs pos="0">
                <a:srgbClr val="FF0000"/>
              </a:gs>
              <a:gs pos="100000">
                <a:schemeClr val="bg2">
                  <a:shade val="98000"/>
                  <a:satMod val="120000"/>
                  <a:lumMod val="98000"/>
                </a:schemeClr>
              </a:gs>
            </a:gsLst>
            <a:path path="circle">
              <a:fillToRect l="50000" t="50000" r="100000" b="100000"/>
            </a:path>
          </a:gradFill>
        </p:spPr>
        <p:txBody>
          <a:bodyPr>
            <a:normAutofit/>
          </a:bodyPr>
          <a:lstStyle/>
          <a:p>
            <a:r>
              <a:rPr lang="en-US" dirty="0">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Polyvagal Theory </a:t>
            </a:r>
            <a:r>
              <a:rPr lang="en-US" dirty="0">
                <a:latin typeface="Calibri" panose="020F0502020204030204" pitchFamily="34" charset="0"/>
                <a:cs typeface="Calibri" panose="020F0502020204030204" pitchFamily="34" charset="0"/>
              </a:rPr>
              <a:t>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2700" dirty="0">
                <a:solidFill>
                  <a:srgbClr val="0070C0"/>
                </a:solidFill>
                <a:latin typeface="Calibri" panose="020F0502020204030204" pitchFamily="34" charset="0"/>
                <a:cs typeface="Calibri" panose="020F0502020204030204" pitchFamily="34" charset="0"/>
              </a:rPr>
              <a:t>R</a:t>
            </a:r>
            <a:r>
              <a:rPr lang="en-US" sz="2700" dirty="0">
                <a:latin typeface="Calibri" panose="020F0502020204030204" pitchFamily="34" charset="0"/>
                <a:cs typeface="Calibri" panose="020F0502020204030204" pitchFamily="34" charset="0"/>
              </a:rPr>
              <a:t>egulate or Co-regulate in a Ventral Vagal State</a:t>
            </a:r>
            <a:endParaRPr lang="en-US" dirty="0"/>
          </a:p>
        </p:txBody>
      </p:sp>
      <p:sp>
        <p:nvSpPr>
          <p:cNvPr id="3" name="Content Placeholder 2">
            <a:extLst>
              <a:ext uri="{FF2B5EF4-FFF2-40B4-BE49-F238E27FC236}">
                <a16:creationId xmlns:a16="http://schemas.microsoft.com/office/drawing/2014/main" id="{C8BDDF16-B01D-45C5-B31F-D81901F34971}"/>
              </a:ext>
            </a:extLst>
          </p:cNvPr>
          <p:cNvSpPr>
            <a:spLocks noGrp="1"/>
          </p:cNvSpPr>
          <p:nvPr>
            <p:ph idx="1"/>
          </p:nvPr>
        </p:nvSpPr>
        <p:spPr>
          <a:xfrm>
            <a:off x="811530" y="1611630"/>
            <a:ext cx="10693082" cy="5246370"/>
          </a:xfrm>
        </p:spPr>
        <p:txBody>
          <a:bodyPr>
            <a:normAutofit/>
          </a:bodyPr>
          <a:lstStyle/>
          <a:p>
            <a:pPr marL="0" indent="0">
              <a:buNone/>
            </a:pPr>
            <a:r>
              <a:rPr lang="en-US" dirty="0">
                <a:solidFill>
                  <a:schemeClr val="tx1"/>
                </a:solidFill>
                <a:latin typeface="Calibri" panose="020F0502020204030204" pitchFamily="34" charset="0"/>
                <a:cs typeface="Calibri" panose="020F0502020204030204" pitchFamily="34" charset="0"/>
              </a:rPr>
              <a:t>We humans are </a:t>
            </a:r>
            <a:r>
              <a:rPr lang="en-US" dirty="0">
                <a:solidFill>
                  <a:srgbClr val="FF0000"/>
                </a:solidFill>
                <a:latin typeface="Calibri" panose="020F0502020204030204" pitchFamily="34" charset="0"/>
                <a:cs typeface="Calibri" panose="020F0502020204030204" pitchFamily="34" charset="0"/>
              </a:rPr>
              <a:t>social creatures </a:t>
            </a:r>
            <a:r>
              <a:rPr lang="en-US" dirty="0">
                <a:solidFill>
                  <a:schemeClr val="tx1"/>
                </a:solidFill>
                <a:latin typeface="Calibri" panose="020F0502020204030204" pitchFamily="34" charset="0"/>
                <a:cs typeface="Calibri" panose="020F0502020204030204" pitchFamily="34" charset="0"/>
              </a:rPr>
              <a:t>and “our nature is to recognize, interact, and form relationships” with others (Cacioppo &amp; Cacioppo, 2014, p. 1).</a:t>
            </a:r>
          </a:p>
          <a:p>
            <a:pPr marL="0" indent="0">
              <a:buNone/>
            </a:pPr>
            <a:r>
              <a:rPr lang="en-US" dirty="0">
                <a:solidFill>
                  <a:schemeClr val="tx1"/>
                </a:solidFill>
                <a:latin typeface="Calibri" panose="020F0502020204030204" pitchFamily="34" charset="0"/>
                <a:cs typeface="Calibri" panose="020F0502020204030204" pitchFamily="34" charset="0"/>
              </a:rPr>
              <a:t>As we know, babies need to connect for survival and positive co-regulation in low birthweight babies, in particular, leads to heart rate, temperature, and breathing stabilization, more organized sleep, rapid improvement in state regulation, and reduced mortality, severe illness, and infection (Jefferies, 2012). </a:t>
            </a:r>
          </a:p>
          <a:p>
            <a:pPr marL="0" indent="0">
              <a:buNone/>
            </a:pPr>
            <a:r>
              <a:rPr lang="en-US" dirty="0">
                <a:solidFill>
                  <a:srgbClr val="FF0000"/>
                </a:solidFill>
                <a:latin typeface="Calibri" panose="020F0502020204030204" pitchFamily="34" charset="0"/>
                <a:cs typeface="Calibri" panose="020F0502020204030204" pitchFamily="34" charset="0"/>
              </a:rPr>
              <a:t>Connection is a wired-in biological necessity </a:t>
            </a:r>
            <a:r>
              <a:rPr lang="en-US" dirty="0">
                <a:solidFill>
                  <a:schemeClr val="tx1"/>
                </a:solidFill>
                <a:latin typeface="Calibri" panose="020F0502020204030204" pitchFamily="34" charset="0"/>
                <a:cs typeface="Calibri" panose="020F0502020204030204" pitchFamily="34" charset="0"/>
              </a:rPr>
              <a:t>and isolation or even the perception of social isolation can lead to a compromised ability to regulate our autonomic state which diminishes our physical and emotional well-being (Porges &amp; Furman, 2011).</a:t>
            </a:r>
          </a:p>
          <a:p>
            <a:pPr marL="0" indent="0">
              <a:buNone/>
            </a:pPr>
            <a:r>
              <a:rPr lang="en-US" dirty="0">
                <a:solidFill>
                  <a:schemeClr val="tx1"/>
                </a:solidFill>
                <a:latin typeface="Calibri" panose="020F0502020204030204" pitchFamily="34" charset="0"/>
                <a:cs typeface="Calibri" panose="020F0502020204030204" pitchFamily="34" charset="0"/>
              </a:rPr>
              <a:t>We can all appreciate that when we feel alone, we suffer. In a Ted Talk presentation, </a:t>
            </a:r>
            <a:r>
              <a:rPr lang="en-US" dirty="0">
                <a:solidFill>
                  <a:srgbClr val="FF0000"/>
                </a:solidFill>
                <a:latin typeface="Calibri" panose="020F0502020204030204" pitchFamily="34" charset="0"/>
                <a:cs typeface="Calibri" panose="020F0502020204030204" pitchFamily="34" charset="0"/>
              </a:rPr>
              <a:t>Cacioppo</a:t>
            </a:r>
            <a:r>
              <a:rPr lang="en-US" dirty="0">
                <a:solidFill>
                  <a:schemeClr val="tx1"/>
                </a:solidFill>
                <a:latin typeface="Calibri" panose="020F0502020204030204" pitchFamily="34" charset="0"/>
                <a:cs typeface="Calibri" panose="020F0502020204030204" pitchFamily="34" charset="0"/>
              </a:rPr>
              <a:t> (2013) reported a rather shocking meta-analysis study of over 100,000 participants which found increased risks of dying early due to the following:</a:t>
            </a:r>
          </a:p>
          <a:p>
            <a:pPr marL="800100" lvl="1" indent="-342900">
              <a:buFont typeface="+mj-lt"/>
              <a:buAutoNum type="arabicPeriod"/>
            </a:pPr>
            <a:r>
              <a:rPr lang="en-US" u="sng" dirty="0">
                <a:solidFill>
                  <a:srgbClr val="0070C0"/>
                </a:solidFill>
                <a:latin typeface="Calibri" panose="020F0502020204030204" pitchFamily="34" charset="0"/>
                <a:cs typeface="Calibri" panose="020F0502020204030204" pitchFamily="34" charset="0"/>
              </a:rPr>
              <a:t>Air pollution</a:t>
            </a:r>
            <a:r>
              <a:rPr lang="en-US" dirty="0">
                <a:solidFill>
                  <a:srgbClr val="0070C0"/>
                </a:solidFill>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5% increased risk of dying early</a:t>
            </a:r>
          </a:p>
          <a:p>
            <a:pPr marL="800100" lvl="1" indent="-342900">
              <a:buFont typeface="+mj-lt"/>
              <a:buAutoNum type="arabicPeriod"/>
            </a:pPr>
            <a:r>
              <a:rPr lang="en-US" u="sng" dirty="0">
                <a:solidFill>
                  <a:srgbClr val="0070C0"/>
                </a:solidFill>
                <a:latin typeface="Calibri" panose="020F0502020204030204" pitchFamily="34" charset="0"/>
                <a:cs typeface="Calibri" panose="020F0502020204030204" pitchFamily="34" charset="0"/>
              </a:rPr>
              <a:t>Obesity:</a:t>
            </a:r>
            <a:r>
              <a:rPr lang="en-US"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20% risk of dying early</a:t>
            </a:r>
          </a:p>
          <a:p>
            <a:pPr marL="800100" lvl="1" indent="-342900">
              <a:buFont typeface="+mj-lt"/>
              <a:buAutoNum type="arabicPeriod"/>
            </a:pPr>
            <a:r>
              <a:rPr lang="en-US" u="sng" dirty="0">
                <a:solidFill>
                  <a:srgbClr val="0070C0"/>
                </a:solidFill>
                <a:latin typeface="Calibri" panose="020F0502020204030204" pitchFamily="34" charset="0"/>
                <a:cs typeface="Calibri" panose="020F0502020204030204" pitchFamily="34" charset="0"/>
              </a:rPr>
              <a:t>Alcoholism</a:t>
            </a:r>
            <a:r>
              <a:rPr lang="en-US"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30% risk of dying early</a:t>
            </a:r>
          </a:p>
          <a:p>
            <a:pPr marL="800100" lvl="1" indent="-342900">
              <a:buFont typeface="+mj-lt"/>
              <a:buAutoNum type="arabicPeriod"/>
            </a:pPr>
            <a:r>
              <a:rPr lang="en-US" u="sng" dirty="0">
                <a:solidFill>
                  <a:srgbClr val="0070C0"/>
                </a:solidFill>
                <a:latin typeface="Calibri" panose="020F0502020204030204" pitchFamily="34" charset="0"/>
                <a:cs typeface="Calibri" panose="020F0502020204030204" pitchFamily="34" charset="0"/>
              </a:rPr>
              <a:t>Loneliness</a:t>
            </a:r>
            <a:r>
              <a:rPr lang="en-US"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45% risk of dying early</a:t>
            </a:r>
          </a:p>
          <a:p>
            <a:pPr marL="800100" lvl="1" indent="-342900">
              <a:buFont typeface="+mj-lt"/>
              <a:buAutoNum type="arabicPeriod"/>
            </a:pPr>
            <a:endParaRPr lang="en-US" dirty="0">
              <a:latin typeface="Calibri" panose="020F0502020204030204" pitchFamily="34" charset="0"/>
              <a:cs typeface="Calibri" panose="020F0502020204030204" pitchFamily="34" charset="0"/>
            </a:endParaRPr>
          </a:p>
          <a:p>
            <a:endParaRPr lang="en-US" dirty="0"/>
          </a:p>
        </p:txBody>
      </p:sp>
      <p:pic>
        <p:nvPicPr>
          <p:cNvPr id="11266" name="Picture 2" descr="Lonely Man Free Stock Photo - Public Domain Pictures">
            <a:extLst>
              <a:ext uri="{FF2B5EF4-FFF2-40B4-BE49-F238E27FC236}">
                <a16:creationId xmlns:a16="http://schemas.microsoft.com/office/drawing/2014/main" id="{5710BEA9-658C-4FDC-A202-1DCF5DCFE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964" y="4884420"/>
            <a:ext cx="3213736" cy="182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9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7FD1-381A-4BE8-BD8C-C973C9879716}"/>
              </a:ext>
            </a:extLst>
          </p:cNvPr>
          <p:cNvSpPr>
            <a:spLocks noGrp="1"/>
          </p:cNvSpPr>
          <p:nvPr>
            <p:ph type="title"/>
          </p:nvPr>
        </p:nvSpPr>
        <p:spPr>
          <a:xfrm>
            <a:off x="215485" y="0"/>
            <a:ext cx="11976515" cy="1611630"/>
          </a:xfrm>
          <a:gradFill>
            <a:gsLst>
              <a:gs pos="0">
                <a:srgbClr val="FF0000"/>
              </a:gs>
              <a:gs pos="100000">
                <a:schemeClr val="bg2">
                  <a:shade val="98000"/>
                  <a:satMod val="120000"/>
                  <a:lumMod val="98000"/>
                </a:schemeClr>
              </a:gs>
            </a:gsLst>
            <a:path path="circle">
              <a:fillToRect l="50000" t="50000" r="100000" b="100000"/>
            </a:path>
          </a:gradFill>
        </p:spPr>
        <p:txBody>
          <a:bodyPr/>
          <a:lstStyle/>
          <a:p>
            <a:r>
              <a:rPr lang="en-US" dirty="0">
                <a:latin typeface="Calibri" panose="020F0502020204030204" pitchFamily="34" charset="0"/>
                <a:cs typeface="Calibri" panose="020F0502020204030204" pitchFamily="34" charset="0"/>
              </a:rPr>
              <a:t>Polyvagal Theory 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2700" dirty="0">
                <a:solidFill>
                  <a:srgbClr val="0070C0"/>
                </a:solidFill>
                <a:latin typeface="Calibri" panose="020F0502020204030204" pitchFamily="34" charset="0"/>
                <a:cs typeface="Calibri" panose="020F0502020204030204" pitchFamily="34" charset="0"/>
              </a:rPr>
              <a:t>R</a:t>
            </a:r>
            <a:r>
              <a:rPr lang="en-US" sz="2700" dirty="0">
                <a:latin typeface="Calibri" panose="020F0502020204030204" pitchFamily="34" charset="0"/>
                <a:cs typeface="Calibri" panose="020F0502020204030204" pitchFamily="34" charset="0"/>
              </a:rPr>
              <a:t>egulate or Co-regulate in a Ventral Vagal State</a:t>
            </a:r>
            <a:endParaRPr lang="en-US" dirty="0"/>
          </a:p>
        </p:txBody>
      </p:sp>
      <p:sp>
        <p:nvSpPr>
          <p:cNvPr id="3" name="Content Placeholder 2">
            <a:extLst>
              <a:ext uri="{FF2B5EF4-FFF2-40B4-BE49-F238E27FC236}">
                <a16:creationId xmlns:a16="http://schemas.microsoft.com/office/drawing/2014/main" id="{797D215A-FB56-4589-881B-9E1EC9939059}"/>
              </a:ext>
            </a:extLst>
          </p:cNvPr>
          <p:cNvSpPr>
            <a:spLocks noGrp="1"/>
          </p:cNvSpPr>
          <p:nvPr>
            <p:ph idx="1"/>
          </p:nvPr>
        </p:nvSpPr>
        <p:spPr>
          <a:xfrm>
            <a:off x="595423" y="2052083"/>
            <a:ext cx="10909189" cy="4295553"/>
          </a:xfrm>
        </p:spPr>
        <p:txBody>
          <a:bodyPr/>
          <a:lstStyle/>
          <a:p>
            <a:pPr marL="0" indent="0">
              <a:buNone/>
            </a:pPr>
            <a:r>
              <a:rPr lang="en-US" dirty="0">
                <a:solidFill>
                  <a:schemeClr val="tx1"/>
                </a:solidFill>
                <a:latin typeface="Calibri" panose="020F0502020204030204" pitchFamily="34" charset="0"/>
                <a:cs typeface="Calibri" panose="020F0502020204030204" pitchFamily="34" charset="0"/>
              </a:rPr>
              <a:t>So, when we recognize that we are suffering and dysregulated it is very helpful and sometimes lifesaving to </a:t>
            </a:r>
            <a:r>
              <a:rPr lang="en-US" dirty="0">
                <a:solidFill>
                  <a:srgbClr val="FF0000"/>
                </a:solidFill>
                <a:latin typeface="Calibri" panose="020F0502020204030204" pitchFamily="34" charset="0"/>
                <a:cs typeface="Calibri" panose="020F0502020204030204" pitchFamily="34" charset="0"/>
              </a:rPr>
              <a:t>seek safe others. </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cs typeface="Calibri" panose="020F0502020204030204" pitchFamily="34" charset="0"/>
              </a:rPr>
              <a:t>Conversely, when we are emotionally regulated ourselves, </a:t>
            </a:r>
            <a:r>
              <a:rPr lang="en-US" dirty="0">
                <a:solidFill>
                  <a:srgbClr val="FF0000"/>
                </a:solidFill>
                <a:latin typeface="Calibri" panose="020F0502020204030204" pitchFamily="34" charset="0"/>
                <a:cs typeface="Calibri" panose="020F0502020204030204" pitchFamily="34" charset="0"/>
              </a:rPr>
              <a:t>we can offer our safe regulation to others, </a:t>
            </a:r>
            <a:r>
              <a:rPr lang="en-US" dirty="0">
                <a:solidFill>
                  <a:schemeClr val="tx1"/>
                </a:solidFill>
                <a:latin typeface="Calibri" panose="020F0502020204030204" pitchFamily="34" charset="0"/>
                <a:cs typeface="Calibri" panose="020F0502020204030204" pitchFamily="34" charset="0"/>
              </a:rPr>
              <a:t>be they adults or children.  This is a particularly important and essential component to good parenting. </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cs typeface="Calibri" panose="020F0502020204030204" pitchFamily="34" charset="0"/>
              </a:rPr>
              <a:t>We can gift our safe regulation to ourselves and to others by choosing the following strategies below.  Remember, through the process of neuroception, others read our cues of safety just as we read theirs.  </a:t>
            </a:r>
          </a:p>
          <a:p>
            <a:pPr marL="0" indent="0">
              <a:buNone/>
            </a:pPr>
            <a:endParaRPr lang="en-US" dirty="0">
              <a:solidFill>
                <a:schemeClr val="tx1"/>
              </a:solidFill>
              <a:latin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cs typeface="Calibri" panose="020F0502020204030204" pitchFamily="34" charset="0"/>
              </a:rPr>
              <a:t>Quid pro quo, we receive back what he give and vice versa. We would do well to practice these strategies, so they become automatic whenever we move out of the </a:t>
            </a:r>
            <a:r>
              <a:rPr lang="en-US" b="1" dirty="0">
                <a:solidFill>
                  <a:schemeClr val="tx1"/>
                </a:solidFill>
                <a:latin typeface="Calibri" panose="020F0502020204030204" pitchFamily="34" charset="0"/>
                <a:cs typeface="Calibri" panose="020F0502020204030204" pitchFamily="34" charset="0"/>
              </a:rPr>
              <a:t>green zone</a:t>
            </a:r>
            <a:r>
              <a:rPr lang="en-US" dirty="0">
                <a:solidFill>
                  <a:schemeClr val="tx1"/>
                </a:solidFill>
                <a:latin typeface="Calibri" panose="020F0502020204030204" pitchFamily="34" charset="0"/>
                <a:cs typeface="Calibri" panose="020F0502020204030204" pitchFamily="34" charset="0"/>
              </a:rPr>
              <a:t> and want to return.</a:t>
            </a:r>
          </a:p>
          <a:p>
            <a:pPr marL="0" indent="0">
              <a:buNone/>
            </a:pPr>
            <a:endParaRPr lang="en-US" dirty="0"/>
          </a:p>
        </p:txBody>
      </p:sp>
    </p:spTree>
    <p:extLst>
      <p:ext uri="{BB962C8B-B14F-4D97-AF65-F5344CB8AC3E}">
        <p14:creationId xmlns:p14="http://schemas.microsoft.com/office/powerpoint/2010/main" val="877129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7FD1-381A-4BE8-BD8C-C973C9879716}"/>
              </a:ext>
            </a:extLst>
          </p:cNvPr>
          <p:cNvSpPr>
            <a:spLocks noGrp="1"/>
          </p:cNvSpPr>
          <p:nvPr>
            <p:ph type="title"/>
          </p:nvPr>
        </p:nvSpPr>
        <p:spPr>
          <a:xfrm>
            <a:off x="215485" y="0"/>
            <a:ext cx="11976515" cy="1611630"/>
          </a:xfrm>
          <a:gradFill>
            <a:gsLst>
              <a:gs pos="0">
                <a:srgbClr val="FF0000"/>
              </a:gs>
              <a:gs pos="100000">
                <a:schemeClr val="bg2">
                  <a:shade val="98000"/>
                  <a:satMod val="120000"/>
                  <a:lumMod val="98000"/>
                </a:schemeClr>
              </a:gs>
            </a:gsLst>
            <a:path path="circle">
              <a:fillToRect l="50000" t="50000" r="100000" b="100000"/>
            </a:path>
          </a:gradFill>
        </p:spPr>
        <p:txBody>
          <a:bodyPr/>
          <a:lstStyle/>
          <a:p>
            <a:r>
              <a:rPr lang="en-US" dirty="0">
                <a:latin typeface="Calibri" panose="020F0502020204030204" pitchFamily="34" charset="0"/>
                <a:cs typeface="Calibri" panose="020F0502020204030204" pitchFamily="34" charset="0"/>
              </a:rPr>
              <a:t>Polyvagal Theory 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2700" dirty="0">
                <a:solidFill>
                  <a:srgbClr val="0070C0"/>
                </a:solidFill>
                <a:latin typeface="Calibri" panose="020F0502020204030204" pitchFamily="34" charset="0"/>
                <a:cs typeface="Calibri" panose="020F0502020204030204" pitchFamily="34" charset="0"/>
              </a:rPr>
              <a:t>R</a:t>
            </a:r>
            <a:r>
              <a:rPr lang="en-US" sz="2700" dirty="0">
                <a:latin typeface="Calibri" panose="020F0502020204030204" pitchFamily="34" charset="0"/>
                <a:cs typeface="Calibri" panose="020F0502020204030204" pitchFamily="34" charset="0"/>
              </a:rPr>
              <a:t>egulate or Co-regulate in a Ventral Vagal State</a:t>
            </a:r>
            <a:endParaRPr lang="en-US" dirty="0"/>
          </a:p>
        </p:txBody>
      </p:sp>
      <p:sp>
        <p:nvSpPr>
          <p:cNvPr id="3" name="Content Placeholder 2">
            <a:extLst>
              <a:ext uri="{FF2B5EF4-FFF2-40B4-BE49-F238E27FC236}">
                <a16:creationId xmlns:a16="http://schemas.microsoft.com/office/drawing/2014/main" id="{797D215A-FB56-4589-881B-9E1EC9939059}"/>
              </a:ext>
            </a:extLst>
          </p:cNvPr>
          <p:cNvSpPr>
            <a:spLocks noGrp="1"/>
          </p:cNvSpPr>
          <p:nvPr>
            <p:ph idx="1"/>
          </p:nvPr>
        </p:nvSpPr>
        <p:spPr>
          <a:xfrm>
            <a:off x="595423" y="2052084"/>
            <a:ext cx="10909189" cy="4192600"/>
          </a:xfrm>
        </p:spPr>
        <p:txBody>
          <a:bodyPr>
            <a:normAutofit lnSpcReduction="10000"/>
          </a:bodyPr>
          <a:lstStyle/>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a:p>
            <a:pPr marL="0" indent="0" algn="ctr">
              <a:buNone/>
            </a:pPr>
            <a:r>
              <a:rPr lang="en-US" u="sng" dirty="0">
                <a:solidFill>
                  <a:srgbClr val="FF0000"/>
                </a:solidFill>
                <a:latin typeface="Calibri" panose="020F0502020204030204" pitchFamily="34" charset="0"/>
                <a:cs typeface="Calibri" panose="020F0502020204030204" pitchFamily="34" charset="0"/>
              </a:rPr>
              <a:t>Kind eyes</a:t>
            </a:r>
            <a:r>
              <a:rPr lang="en-US" dirty="0">
                <a:solidFill>
                  <a:srgbClr val="FF000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As they say, they eyes are the window of the soul</a:t>
            </a:r>
            <a:r>
              <a:rPr lang="en-US" dirty="0">
                <a:latin typeface="Calibri" panose="020F0502020204030204" pitchFamily="34" charset="0"/>
                <a:cs typeface="Calibri" panose="020F0502020204030204" pitchFamily="34" charset="0"/>
              </a:rPr>
              <a:t>.</a:t>
            </a:r>
          </a:p>
          <a:p>
            <a:pPr marL="0" indent="0">
              <a:buNone/>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u="sng"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Modious</a:t>
            </a:r>
            <a:r>
              <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voice</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Speak with a more melodious voice, full of prosody and life. </a:t>
            </a:r>
            <a:endParaRPr lang="en-US" dirty="0"/>
          </a:p>
        </p:txBody>
      </p:sp>
      <p:pic>
        <p:nvPicPr>
          <p:cNvPr id="4" name="Picture 3">
            <a:extLst>
              <a:ext uri="{FF2B5EF4-FFF2-40B4-BE49-F238E27FC236}">
                <a16:creationId xmlns:a16="http://schemas.microsoft.com/office/drawing/2014/main" id="{0BE9BD58-BDAA-428C-9060-1272DF12BA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16605" y="2052084"/>
            <a:ext cx="2575932" cy="1376916"/>
          </a:xfrm>
          <a:prstGeom prst="rect">
            <a:avLst/>
          </a:prstGeom>
          <a:noFill/>
          <a:ln>
            <a:noFill/>
          </a:ln>
        </p:spPr>
      </p:pic>
      <p:pic>
        <p:nvPicPr>
          <p:cNvPr id="5" name="Picture 4" descr="How We Listen To And Experience Sound Have Changed | Radio Boston">
            <a:extLst>
              <a:ext uri="{FF2B5EF4-FFF2-40B4-BE49-F238E27FC236}">
                <a16:creationId xmlns:a16="http://schemas.microsoft.com/office/drawing/2014/main" id="{480690CC-047E-4ABB-8AC8-069D83C1E9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24039" y="4307128"/>
            <a:ext cx="2353372" cy="1162380"/>
          </a:xfrm>
          <a:prstGeom prst="rect">
            <a:avLst/>
          </a:prstGeom>
          <a:noFill/>
          <a:ln>
            <a:noFill/>
          </a:ln>
        </p:spPr>
      </p:pic>
    </p:spTree>
    <p:extLst>
      <p:ext uri="{BB962C8B-B14F-4D97-AF65-F5344CB8AC3E}">
        <p14:creationId xmlns:p14="http://schemas.microsoft.com/office/powerpoint/2010/main" val="2728914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7FD1-381A-4BE8-BD8C-C973C9879716}"/>
              </a:ext>
            </a:extLst>
          </p:cNvPr>
          <p:cNvSpPr>
            <a:spLocks noGrp="1"/>
          </p:cNvSpPr>
          <p:nvPr>
            <p:ph type="title"/>
          </p:nvPr>
        </p:nvSpPr>
        <p:spPr>
          <a:xfrm>
            <a:off x="215485" y="0"/>
            <a:ext cx="11976515" cy="1326995"/>
          </a:xfrm>
          <a:gradFill>
            <a:gsLst>
              <a:gs pos="0">
                <a:srgbClr val="FF0000"/>
              </a:gs>
              <a:gs pos="100000">
                <a:schemeClr val="bg2">
                  <a:shade val="98000"/>
                  <a:satMod val="120000"/>
                  <a:lumMod val="98000"/>
                </a:schemeClr>
              </a:gs>
            </a:gsLst>
            <a:path path="circle">
              <a:fillToRect l="50000" t="50000" r="100000" b="100000"/>
            </a:path>
          </a:gradFill>
        </p:spPr>
        <p:txBody>
          <a:bodyPr/>
          <a:lstStyle/>
          <a:p>
            <a:r>
              <a:rPr lang="en-US" dirty="0">
                <a:latin typeface="Calibri" panose="020F0502020204030204" pitchFamily="34" charset="0"/>
                <a:cs typeface="Calibri" panose="020F0502020204030204" pitchFamily="34" charset="0"/>
              </a:rPr>
              <a:t>Polyvagal Theory 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2700" dirty="0">
                <a:solidFill>
                  <a:srgbClr val="0070C0"/>
                </a:solidFill>
                <a:latin typeface="Calibri" panose="020F0502020204030204" pitchFamily="34" charset="0"/>
                <a:cs typeface="Calibri" panose="020F0502020204030204" pitchFamily="34" charset="0"/>
              </a:rPr>
              <a:t>R</a:t>
            </a:r>
            <a:r>
              <a:rPr lang="en-US" sz="2700" dirty="0">
                <a:latin typeface="Calibri" panose="020F0502020204030204" pitchFamily="34" charset="0"/>
                <a:cs typeface="Calibri" panose="020F0502020204030204" pitchFamily="34" charset="0"/>
              </a:rPr>
              <a:t>egulate or Co-regulate in a Ventral Vagal State</a:t>
            </a:r>
            <a:endParaRPr lang="en-US" dirty="0"/>
          </a:p>
        </p:txBody>
      </p:sp>
      <p:pic>
        <p:nvPicPr>
          <p:cNvPr id="6" name="Content Placeholder 5" descr="95 Best Old Age images | Old faces, Olds, Old age">
            <a:extLst>
              <a:ext uri="{FF2B5EF4-FFF2-40B4-BE49-F238E27FC236}">
                <a16:creationId xmlns:a16="http://schemas.microsoft.com/office/drawing/2014/main" id="{5C0DD89F-B402-4E89-8285-3B56B369AC7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28452" y="1564804"/>
            <a:ext cx="1572709" cy="1754326"/>
          </a:xfrm>
          <a:prstGeom prst="rect">
            <a:avLst/>
          </a:prstGeom>
          <a:noFill/>
          <a:ln>
            <a:noFill/>
          </a:ln>
        </p:spPr>
      </p:pic>
      <p:sp>
        <p:nvSpPr>
          <p:cNvPr id="7" name="Rectangle 6">
            <a:extLst>
              <a:ext uri="{FF2B5EF4-FFF2-40B4-BE49-F238E27FC236}">
                <a16:creationId xmlns:a16="http://schemas.microsoft.com/office/drawing/2014/main" id="{0BB1A8E8-98C8-427B-8C69-3A85C792CB06}"/>
              </a:ext>
            </a:extLst>
          </p:cNvPr>
          <p:cNvSpPr/>
          <p:nvPr/>
        </p:nvSpPr>
        <p:spPr>
          <a:xfrm>
            <a:off x="758284" y="2551837"/>
            <a:ext cx="11151218" cy="1754326"/>
          </a:xfrm>
          <a:prstGeom prst="rect">
            <a:avLst/>
          </a:prstGeom>
        </p:spPr>
        <p:txBody>
          <a:bodyPr wrap="square">
            <a:spAutoFit/>
          </a:bodyPr>
          <a:lstStyle/>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Smiling mouth and eyes</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Smile not only with your mouth but with your eyes.  Whether or not we are aware, our neuroception scans for congruence between the smiling mouth and smiling eyes. Crow’s feet wrinkles are testament to someone who lives a more joyful life.  So maybe reconsider that Botox. </a:t>
            </a:r>
          </a:p>
        </p:txBody>
      </p:sp>
      <p:pic>
        <p:nvPicPr>
          <p:cNvPr id="8" name="Picture 7">
            <a:extLst>
              <a:ext uri="{FF2B5EF4-FFF2-40B4-BE49-F238E27FC236}">
                <a16:creationId xmlns:a16="http://schemas.microsoft.com/office/drawing/2014/main" id="{366AB8C5-1C34-4391-BA9B-63EF2451F7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28452" y="4525903"/>
            <a:ext cx="1572709" cy="1384243"/>
          </a:xfrm>
          <a:prstGeom prst="rect">
            <a:avLst/>
          </a:prstGeom>
          <a:noFill/>
          <a:ln>
            <a:noFill/>
          </a:ln>
        </p:spPr>
      </p:pic>
      <p:sp>
        <p:nvSpPr>
          <p:cNvPr id="9" name="Rectangle 8">
            <a:extLst>
              <a:ext uri="{FF2B5EF4-FFF2-40B4-BE49-F238E27FC236}">
                <a16:creationId xmlns:a16="http://schemas.microsoft.com/office/drawing/2014/main" id="{6C25DF17-58BD-4293-BEFC-711A235071C0}"/>
              </a:ext>
            </a:extLst>
          </p:cNvPr>
          <p:cNvSpPr/>
          <p:nvPr/>
        </p:nvSpPr>
        <p:spPr>
          <a:xfrm>
            <a:off x="628133" y="2406871"/>
            <a:ext cx="11151218" cy="4801314"/>
          </a:xfrm>
          <a:prstGeom prst="rect">
            <a:avLst/>
          </a:prstGeom>
        </p:spPr>
        <p:txBody>
          <a:bodyPr wrap="square">
            <a:spAutoFit/>
          </a:bodyPr>
          <a:lstStyle/>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Avoid leaning in</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Leaning in can be perceived as very threatening. Most of us don’t like it when others enter into 0ur  personal space, particularly in western cultures, and the end result is typically defensive activation moving us  toward fight or flight or less typically, occasional freeze responses.</a:t>
            </a:r>
          </a:p>
          <a:p>
            <a:r>
              <a:rPr lang="en-US" dirty="0">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97326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7FD1-381A-4BE8-BD8C-C973C9879716}"/>
              </a:ext>
            </a:extLst>
          </p:cNvPr>
          <p:cNvSpPr>
            <a:spLocks noGrp="1"/>
          </p:cNvSpPr>
          <p:nvPr>
            <p:ph type="title"/>
          </p:nvPr>
        </p:nvSpPr>
        <p:spPr>
          <a:xfrm>
            <a:off x="215485" y="0"/>
            <a:ext cx="11976515" cy="1075661"/>
          </a:xfrm>
          <a:gradFill>
            <a:gsLst>
              <a:gs pos="0">
                <a:srgbClr val="92D050"/>
              </a:gs>
              <a:gs pos="100000">
                <a:schemeClr val="bg2">
                  <a:shade val="98000"/>
                  <a:satMod val="120000"/>
                  <a:lumMod val="98000"/>
                </a:schemeClr>
              </a:gs>
            </a:gsLst>
            <a:path path="circle">
              <a:fillToRect l="50000" t="50000" r="100000" b="100000"/>
            </a:path>
          </a:gradFill>
        </p:spPr>
        <p:txBody>
          <a:bodyPr>
            <a:normAutofit fontScale="90000"/>
          </a:bodyPr>
          <a:lstStyle/>
          <a:p>
            <a:r>
              <a:rPr lang="en-US" dirty="0">
                <a:latin typeface="Calibri" panose="020F0502020204030204" pitchFamily="34" charset="0"/>
                <a:cs typeface="Calibri" panose="020F0502020204030204" pitchFamily="34" charset="0"/>
              </a:rPr>
              <a:t>Polyvagal Theory 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2700" dirty="0">
                <a:solidFill>
                  <a:srgbClr val="0070C0"/>
                </a:solidFill>
                <a:latin typeface="Calibri" panose="020F0502020204030204" pitchFamily="34" charset="0"/>
                <a:cs typeface="Calibri" panose="020F0502020204030204" pitchFamily="34" charset="0"/>
              </a:rPr>
              <a:t>R</a:t>
            </a:r>
            <a:r>
              <a:rPr lang="en-US" sz="2700" dirty="0">
                <a:latin typeface="Calibri" panose="020F0502020204030204" pitchFamily="34" charset="0"/>
                <a:cs typeface="Calibri" panose="020F0502020204030204" pitchFamily="34" charset="0"/>
              </a:rPr>
              <a:t>egulate or Co-regulate in a Ventral Vagal State</a:t>
            </a:r>
            <a:endParaRPr lang="en-US" dirty="0"/>
          </a:p>
        </p:txBody>
      </p:sp>
      <p:sp>
        <p:nvSpPr>
          <p:cNvPr id="7" name="Rectangle 6">
            <a:extLst>
              <a:ext uri="{FF2B5EF4-FFF2-40B4-BE49-F238E27FC236}">
                <a16:creationId xmlns:a16="http://schemas.microsoft.com/office/drawing/2014/main" id="{0BB1A8E8-98C8-427B-8C69-3A85C792CB06}"/>
              </a:ext>
            </a:extLst>
          </p:cNvPr>
          <p:cNvSpPr/>
          <p:nvPr/>
        </p:nvSpPr>
        <p:spPr>
          <a:xfrm>
            <a:off x="758284" y="2551837"/>
            <a:ext cx="11151218" cy="923330"/>
          </a:xfrm>
          <a:prstGeom prst="rect">
            <a:avLst/>
          </a:prstGeom>
        </p:spPr>
        <p:txBody>
          <a:bodyPr wrap="square">
            <a:spAutoFit/>
          </a:bodyPr>
          <a:lstStyle/>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C25DF17-58BD-4293-BEFC-711A235071C0}"/>
              </a:ext>
            </a:extLst>
          </p:cNvPr>
          <p:cNvSpPr/>
          <p:nvPr/>
        </p:nvSpPr>
        <p:spPr>
          <a:xfrm>
            <a:off x="628133" y="2406871"/>
            <a:ext cx="11151218" cy="4247317"/>
          </a:xfrm>
          <a:prstGeom prst="rect">
            <a:avLst/>
          </a:prstGeom>
        </p:spPr>
        <p:txBody>
          <a:bodyPr wrap="square">
            <a:spAutoFit/>
          </a:bodyPr>
          <a:lstStyle/>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0BCB8D23-B421-4B67-91C8-C22F44D1EB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34774" y="1341468"/>
            <a:ext cx="1550019" cy="1602673"/>
          </a:xfrm>
          <a:prstGeom prst="rect">
            <a:avLst/>
          </a:prstGeom>
          <a:noFill/>
          <a:ln>
            <a:noFill/>
          </a:ln>
        </p:spPr>
      </p:pic>
      <p:sp>
        <p:nvSpPr>
          <p:cNvPr id="5" name="Rectangle 4">
            <a:extLst>
              <a:ext uri="{FF2B5EF4-FFF2-40B4-BE49-F238E27FC236}">
                <a16:creationId xmlns:a16="http://schemas.microsoft.com/office/drawing/2014/main" id="{27D64BFE-CCCF-400A-9225-58EE5C4258D6}"/>
              </a:ext>
            </a:extLst>
          </p:cNvPr>
          <p:cNvSpPr/>
          <p:nvPr/>
        </p:nvSpPr>
        <p:spPr>
          <a:xfrm>
            <a:off x="345636" y="2406871"/>
            <a:ext cx="11757154" cy="1477328"/>
          </a:xfrm>
          <a:prstGeom prst="rect">
            <a:avLst/>
          </a:prstGeom>
        </p:spPr>
        <p:txBody>
          <a:bodyPr wrap="square">
            <a:spAutoFit/>
          </a:bodyPr>
          <a:lstStyle/>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Slow and low Breathing</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Our lungs are the only internal body organ that we can directly control, and proper breathing has a huge impact our health. Breathe slowly with exhalations longer than inhalations – breathing out slowly accentuates relaxation and actually can slow our heart rate by 20 beats per minutes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vagal brake</a:t>
            </a:r>
            <a:r>
              <a:rPr lang="en-US" dirty="0">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C3C7DA91-32D6-490A-B10C-3B9F76FFD4D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50780" y="3972172"/>
            <a:ext cx="1918009" cy="1200329"/>
          </a:xfrm>
          <a:prstGeom prst="rect">
            <a:avLst/>
          </a:prstGeom>
          <a:noFill/>
          <a:ln>
            <a:noFill/>
          </a:ln>
        </p:spPr>
      </p:pic>
      <p:sp>
        <p:nvSpPr>
          <p:cNvPr id="12" name="Rectangle 11">
            <a:extLst>
              <a:ext uri="{FF2B5EF4-FFF2-40B4-BE49-F238E27FC236}">
                <a16:creationId xmlns:a16="http://schemas.microsoft.com/office/drawing/2014/main" id="{618E542C-61A6-4E52-A6F7-AB6CF4EEC77C}"/>
              </a:ext>
            </a:extLst>
          </p:cNvPr>
          <p:cNvSpPr/>
          <p:nvPr/>
        </p:nvSpPr>
        <p:spPr>
          <a:xfrm>
            <a:off x="345636" y="4594743"/>
            <a:ext cx="11563866" cy="2031325"/>
          </a:xfrm>
          <a:prstGeom prst="rect">
            <a:avLst/>
          </a:prstGeom>
        </p:spPr>
        <p:txBody>
          <a:bodyPr wrap="square">
            <a:spAutoFit/>
          </a:bodyPr>
          <a:lstStyle/>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Heartfelt positive emotions</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As we breathe, we should try to bring positive emotions such as gratitude, joy, and love, or any positive experience or memory into our heart.  The importance of positive emotions in the heart is now supported by the latest neuroscience. The electromagnetic field of the heart can now be measured and extends outward to a distance of about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three to five feet </a:t>
            </a:r>
            <a:r>
              <a:rPr lang="en-US" dirty="0">
                <a:latin typeface="Calibri" panose="020F0502020204030204" pitchFamily="34" charset="0"/>
                <a:ea typeface="Times New Roman" panose="02020603050405020304" pitchFamily="18" charset="0"/>
                <a:cs typeface="Times New Roman" panose="02020603050405020304" pitchFamily="18" charset="0"/>
              </a:rPr>
              <a:t>as compared to that of the brain which extends only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2 to 4 inches. </a:t>
            </a:r>
          </a:p>
        </p:txBody>
      </p:sp>
    </p:spTree>
    <p:extLst>
      <p:ext uri="{BB962C8B-B14F-4D97-AF65-F5344CB8AC3E}">
        <p14:creationId xmlns:p14="http://schemas.microsoft.com/office/powerpoint/2010/main" val="2928845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7FD1-381A-4BE8-BD8C-C973C9879716}"/>
              </a:ext>
            </a:extLst>
          </p:cNvPr>
          <p:cNvSpPr>
            <a:spLocks noGrp="1"/>
          </p:cNvSpPr>
          <p:nvPr>
            <p:ph type="title"/>
          </p:nvPr>
        </p:nvSpPr>
        <p:spPr>
          <a:xfrm>
            <a:off x="215485" y="0"/>
            <a:ext cx="11976515" cy="1075661"/>
          </a:xfrm>
          <a:gradFill>
            <a:gsLst>
              <a:gs pos="0">
                <a:srgbClr val="FF0000"/>
              </a:gs>
              <a:gs pos="100000">
                <a:schemeClr val="bg2">
                  <a:shade val="98000"/>
                  <a:satMod val="120000"/>
                  <a:lumMod val="98000"/>
                </a:schemeClr>
              </a:gs>
            </a:gsLst>
            <a:path path="circle">
              <a:fillToRect l="50000" t="50000" r="100000" b="100000"/>
            </a:path>
          </a:gradFill>
        </p:spPr>
        <p:txBody>
          <a:bodyPr>
            <a:normAutofit fontScale="90000"/>
          </a:bodyPr>
          <a:lstStyle/>
          <a:p>
            <a:r>
              <a:rPr lang="en-US" dirty="0">
                <a:latin typeface="Calibri" panose="020F0502020204030204" pitchFamily="34" charset="0"/>
                <a:cs typeface="Calibri" panose="020F0502020204030204" pitchFamily="34" charset="0"/>
              </a:rPr>
              <a:t>Polyvagal Theory and Treatment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sz="2700" dirty="0">
                <a:solidFill>
                  <a:srgbClr val="0070C0"/>
                </a:solidFill>
                <a:latin typeface="Calibri" panose="020F0502020204030204" pitchFamily="34" charset="0"/>
                <a:cs typeface="Calibri" panose="020F0502020204030204" pitchFamily="34" charset="0"/>
              </a:rPr>
              <a:t>R</a:t>
            </a:r>
            <a:r>
              <a:rPr lang="en-US" sz="2700" dirty="0">
                <a:latin typeface="Calibri" panose="020F0502020204030204" pitchFamily="34" charset="0"/>
                <a:cs typeface="Calibri" panose="020F0502020204030204" pitchFamily="34" charset="0"/>
              </a:rPr>
              <a:t>egulate or Co-regulate in a Ventral Vagal State</a:t>
            </a:r>
            <a:endParaRPr lang="en-US" dirty="0"/>
          </a:p>
        </p:txBody>
      </p:sp>
      <p:sp>
        <p:nvSpPr>
          <p:cNvPr id="7" name="Rectangle 6">
            <a:extLst>
              <a:ext uri="{FF2B5EF4-FFF2-40B4-BE49-F238E27FC236}">
                <a16:creationId xmlns:a16="http://schemas.microsoft.com/office/drawing/2014/main" id="{0BB1A8E8-98C8-427B-8C69-3A85C792CB06}"/>
              </a:ext>
            </a:extLst>
          </p:cNvPr>
          <p:cNvSpPr/>
          <p:nvPr/>
        </p:nvSpPr>
        <p:spPr>
          <a:xfrm>
            <a:off x="2899318" y="1746266"/>
            <a:ext cx="11151218" cy="923330"/>
          </a:xfrm>
          <a:prstGeom prst="rect">
            <a:avLst/>
          </a:prstGeom>
        </p:spPr>
        <p:txBody>
          <a:bodyPr wrap="square">
            <a:spAutoFit/>
          </a:bodyPr>
          <a:lstStyle/>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C25DF17-58BD-4293-BEFC-711A235071C0}"/>
              </a:ext>
            </a:extLst>
          </p:cNvPr>
          <p:cNvSpPr/>
          <p:nvPr/>
        </p:nvSpPr>
        <p:spPr>
          <a:xfrm>
            <a:off x="628133" y="2406871"/>
            <a:ext cx="11151218" cy="4247317"/>
          </a:xfrm>
          <a:prstGeom prst="rect">
            <a:avLst/>
          </a:prstGeom>
        </p:spPr>
        <p:txBody>
          <a:bodyPr wrap="square">
            <a:spAutoFit/>
          </a:bodyPr>
          <a:lstStyle/>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AF0B042-869C-4137-B8A8-EF07E9D33A72}"/>
              </a:ext>
            </a:extLst>
          </p:cNvPr>
          <p:cNvSpPr/>
          <p:nvPr/>
        </p:nvSpPr>
        <p:spPr>
          <a:xfrm>
            <a:off x="215485" y="1240238"/>
            <a:ext cx="11976515" cy="1323439"/>
          </a:xfrm>
          <a:prstGeom prst="rect">
            <a:avLst/>
          </a:prstGeom>
        </p:spPr>
        <p:txBody>
          <a:bodyPr wrap="square">
            <a:spAutoFit/>
          </a:bodyPr>
          <a:lstStyle/>
          <a:p>
            <a:r>
              <a:rPr lang="en-US" sz="1600"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Heartfelt positive emotions</a:t>
            </a:r>
            <a:r>
              <a:rPr lang="en-US" sz="1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1600" dirty="0">
                <a:latin typeface="Calibri" panose="020F0502020204030204" pitchFamily="34" charset="0"/>
                <a:ea typeface="Times New Roman" panose="02020603050405020304" pitchFamily="18" charset="0"/>
                <a:cs typeface="Times New Roman" panose="02020603050405020304" pitchFamily="18" charset="0"/>
              </a:rPr>
              <a:t>When we focus on positive emotions, our heart radiates a nicely coherent wave as compared to a dysregulated wave when our emotions are negative.  This has impact on not only our emotional and physical health but the health of others (HeartMath Institute, 2020).  Moreover, the heart has over </a:t>
            </a:r>
            <a:r>
              <a:rPr lang="en-US" sz="1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40,000 cells called sensory neurites</a:t>
            </a:r>
            <a:r>
              <a:rPr lang="en-US" sz="1600" dirty="0">
                <a:latin typeface="Calibri" panose="020F0502020204030204" pitchFamily="34" charset="0"/>
                <a:ea typeface="Times New Roman" panose="02020603050405020304" pitchFamily="18" charset="0"/>
                <a:cs typeface="Times New Roman" panose="02020603050405020304" pitchFamily="18" charset="0"/>
              </a:rPr>
              <a:t> which are very similar to the cells in the brain and there is evidence that the heart has a certain capacity for some types of memory as well as a gut level wisdom that guides us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Dispenza &amp; Braden, 2019).</a:t>
            </a:r>
            <a:endParaRPr lang="en-US" sz="1600" dirty="0"/>
          </a:p>
        </p:txBody>
      </p:sp>
      <p:pic>
        <p:nvPicPr>
          <p:cNvPr id="13" name="Picture 12">
            <a:extLst>
              <a:ext uri="{FF2B5EF4-FFF2-40B4-BE49-F238E27FC236}">
                <a16:creationId xmlns:a16="http://schemas.microsoft.com/office/drawing/2014/main" id="{E84EABEE-0852-48AA-8642-1154C97C5939}"/>
              </a:ext>
            </a:extLst>
          </p:cNvPr>
          <p:cNvPicPr/>
          <p:nvPr/>
        </p:nvPicPr>
        <p:blipFill rotWithShape="1">
          <a:blip r:embed="rId2" cstate="print">
            <a:extLst>
              <a:ext uri="{28A0092B-C50C-407E-A947-70E740481C1C}">
                <a14:useLocalDpi xmlns:a14="http://schemas.microsoft.com/office/drawing/2010/main" val="0"/>
              </a:ext>
            </a:extLst>
          </a:blip>
          <a:srcRect l="9455" r="9134"/>
          <a:stretch/>
        </p:blipFill>
        <p:spPr bwMode="auto">
          <a:xfrm>
            <a:off x="3445727" y="2479675"/>
            <a:ext cx="5096107" cy="2076932"/>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CB03B5A3-3F69-4E69-9BC4-364F74D4F4DB}"/>
              </a:ext>
            </a:extLst>
          </p:cNvPr>
          <p:cNvPicPr/>
          <p:nvPr/>
        </p:nvPicPr>
        <p:blipFill rotWithShape="1">
          <a:blip r:embed="rId3" cstate="print">
            <a:extLst>
              <a:ext uri="{28A0092B-C50C-407E-A947-70E740481C1C}">
                <a14:useLocalDpi xmlns:a14="http://schemas.microsoft.com/office/drawing/2010/main" val="0"/>
              </a:ext>
            </a:extLst>
          </a:blip>
          <a:srcRect l="8716" t="-347" r="9033"/>
          <a:stretch/>
        </p:blipFill>
        <p:spPr bwMode="auto">
          <a:xfrm>
            <a:off x="3445727" y="4676720"/>
            <a:ext cx="5096107" cy="20769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8361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7AF9E2D-8F98-4755-895E-D65689F2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5" name="Group 74">
            <a:extLst>
              <a:ext uri="{FF2B5EF4-FFF2-40B4-BE49-F238E27FC236}">
                <a16:creationId xmlns:a16="http://schemas.microsoft.com/office/drawing/2014/main" id="{94D3C8C4-8367-4524-B9C5-2B3ACA682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6" name="Freeform 11">
              <a:extLst>
                <a:ext uri="{FF2B5EF4-FFF2-40B4-BE49-F238E27FC236}">
                  <a16:creationId xmlns:a16="http://schemas.microsoft.com/office/drawing/2014/main" id="{38BDB546-CAFB-429D-8D82-4F3AA2891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77" name="Freeform 12">
              <a:extLst>
                <a:ext uri="{FF2B5EF4-FFF2-40B4-BE49-F238E27FC236}">
                  <a16:creationId xmlns:a16="http://schemas.microsoft.com/office/drawing/2014/main" id="{8F202AFF-3597-4A70-9149-0AA2AACBB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78" name="Freeform 13">
              <a:extLst>
                <a:ext uri="{FF2B5EF4-FFF2-40B4-BE49-F238E27FC236}">
                  <a16:creationId xmlns:a16="http://schemas.microsoft.com/office/drawing/2014/main" id="{5B91C985-1FBD-4FEE-8FB4-FBD47CF0A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79" name="Freeform 14">
              <a:extLst>
                <a:ext uri="{FF2B5EF4-FFF2-40B4-BE49-F238E27FC236}">
                  <a16:creationId xmlns:a16="http://schemas.microsoft.com/office/drawing/2014/main" id="{E045B090-8B4D-4553-997E-D7A7A2B9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80" name="Freeform 15">
              <a:extLst>
                <a:ext uri="{FF2B5EF4-FFF2-40B4-BE49-F238E27FC236}">
                  <a16:creationId xmlns:a16="http://schemas.microsoft.com/office/drawing/2014/main" id="{79661459-591F-41BD-85A7-882DF2E548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81" name="Freeform 16">
              <a:extLst>
                <a:ext uri="{FF2B5EF4-FFF2-40B4-BE49-F238E27FC236}">
                  <a16:creationId xmlns:a16="http://schemas.microsoft.com/office/drawing/2014/main" id="{172E6458-D7F5-4E0B-8098-F3A9B7446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82" name="Freeform 17">
              <a:extLst>
                <a:ext uri="{FF2B5EF4-FFF2-40B4-BE49-F238E27FC236}">
                  <a16:creationId xmlns:a16="http://schemas.microsoft.com/office/drawing/2014/main" id="{5D1FE182-350A-4951-99FA-123B15A19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83" name="Freeform 18">
              <a:extLst>
                <a:ext uri="{FF2B5EF4-FFF2-40B4-BE49-F238E27FC236}">
                  <a16:creationId xmlns:a16="http://schemas.microsoft.com/office/drawing/2014/main" id="{CBFDC3F8-18F5-41F0-9926-097682CEE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84" name="Freeform 19">
              <a:extLst>
                <a:ext uri="{FF2B5EF4-FFF2-40B4-BE49-F238E27FC236}">
                  <a16:creationId xmlns:a16="http://schemas.microsoft.com/office/drawing/2014/main" id="{F4B5A695-E6ED-4C81-A965-0461489F8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85" name="Freeform 20">
              <a:extLst>
                <a:ext uri="{FF2B5EF4-FFF2-40B4-BE49-F238E27FC236}">
                  <a16:creationId xmlns:a16="http://schemas.microsoft.com/office/drawing/2014/main" id="{CF31B175-CBC2-449D-8998-0BA7711E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86" name="Freeform 21">
              <a:extLst>
                <a:ext uri="{FF2B5EF4-FFF2-40B4-BE49-F238E27FC236}">
                  <a16:creationId xmlns:a16="http://schemas.microsoft.com/office/drawing/2014/main" id="{47A691C8-6328-4014-BB1A-CB4824DEB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87" name="Freeform 22">
              <a:extLst>
                <a:ext uri="{FF2B5EF4-FFF2-40B4-BE49-F238E27FC236}">
                  <a16:creationId xmlns:a16="http://schemas.microsoft.com/office/drawing/2014/main" id="{94EADC73-ECA3-447E-8D07-AE215A3C4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89" name="Group 88">
            <a:extLst>
              <a:ext uri="{FF2B5EF4-FFF2-40B4-BE49-F238E27FC236}">
                <a16:creationId xmlns:a16="http://schemas.microsoft.com/office/drawing/2014/main" id="{CDA2558E-94AE-4C16-8CD0-DCF447C987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90" name="Freeform 27">
              <a:extLst>
                <a:ext uri="{FF2B5EF4-FFF2-40B4-BE49-F238E27FC236}">
                  <a16:creationId xmlns:a16="http://schemas.microsoft.com/office/drawing/2014/main" id="{6928DF6B-A616-4A71-B951-9D8EAA775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91" name="Freeform 28">
              <a:extLst>
                <a:ext uri="{FF2B5EF4-FFF2-40B4-BE49-F238E27FC236}">
                  <a16:creationId xmlns:a16="http://schemas.microsoft.com/office/drawing/2014/main" id="{CD6B4E15-CED4-45FA-874A-EA347C912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92" name="Freeform 29">
              <a:extLst>
                <a:ext uri="{FF2B5EF4-FFF2-40B4-BE49-F238E27FC236}">
                  <a16:creationId xmlns:a16="http://schemas.microsoft.com/office/drawing/2014/main" id="{A4EE38F8-BF90-4D7F-8691-89ED516D7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93" name="Freeform 30">
              <a:extLst>
                <a:ext uri="{FF2B5EF4-FFF2-40B4-BE49-F238E27FC236}">
                  <a16:creationId xmlns:a16="http://schemas.microsoft.com/office/drawing/2014/main" id="{2889210F-D6E4-4311-8BF3-DAD3FF49A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94" name="Freeform 31">
              <a:extLst>
                <a:ext uri="{FF2B5EF4-FFF2-40B4-BE49-F238E27FC236}">
                  <a16:creationId xmlns:a16="http://schemas.microsoft.com/office/drawing/2014/main" id="{44641BAA-087D-4656-8D6F-EA70FB67F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95" name="Freeform 32">
              <a:extLst>
                <a:ext uri="{FF2B5EF4-FFF2-40B4-BE49-F238E27FC236}">
                  <a16:creationId xmlns:a16="http://schemas.microsoft.com/office/drawing/2014/main" id="{DCEB55E2-FCCA-48F5-917E-8B3F26EC8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96" name="Freeform 33">
              <a:extLst>
                <a:ext uri="{FF2B5EF4-FFF2-40B4-BE49-F238E27FC236}">
                  <a16:creationId xmlns:a16="http://schemas.microsoft.com/office/drawing/2014/main" id="{45869B9E-3378-49CB-8EE1-FECA7D7809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97" name="Freeform 34">
              <a:extLst>
                <a:ext uri="{FF2B5EF4-FFF2-40B4-BE49-F238E27FC236}">
                  <a16:creationId xmlns:a16="http://schemas.microsoft.com/office/drawing/2014/main" id="{3497B8C7-AB4A-40B7-A86E-112D90CC6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98" name="Freeform 35">
              <a:extLst>
                <a:ext uri="{FF2B5EF4-FFF2-40B4-BE49-F238E27FC236}">
                  <a16:creationId xmlns:a16="http://schemas.microsoft.com/office/drawing/2014/main" id="{D5A7E348-C28C-4626-9026-59B6B9F7A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99" name="Freeform 36">
              <a:extLst>
                <a:ext uri="{FF2B5EF4-FFF2-40B4-BE49-F238E27FC236}">
                  <a16:creationId xmlns:a16="http://schemas.microsoft.com/office/drawing/2014/main" id="{A4FF1CA0-E6B1-4861-A2CD-144E06299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00" name="Freeform 37">
              <a:extLst>
                <a:ext uri="{FF2B5EF4-FFF2-40B4-BE49-F238E27FC236}">
                  <a16:creationId xmlns:a16="http://schemas.microsoft.com/office/drawing/2014/main" id="{774FF261-7109-4B0E-B24B-622F4209C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01" name="Freeform 38">
              <a:extLst>
                <a:ext uri="{FF2B5EF4-FFF2-40B4-BE49-F238E27FC236}">
                  <a16:creationId xmlns:a16="http://schemas.microsoft.com/office/drawing/2014/main" id="{3ECECA25-954F-4011-ADFF-BBFC4A00D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A30E657D-1C5A-436C-9F81-57FF9149115E}"/>
              </a:ext>
            </a:extLst>
          </p:cNvPr>
          <p:cNvSpPr>
            <a:spLocks noGrp="1"/>
          </p:cNvSpPr>
          <p:nvPr>
            <p:ph type="title"/>
          </p:nvPr>
        </p:nvSpPr>
        <p:spPr>
          <a:xfrm>
            <a:off x="5686035" y="127590"/>
            <a:ext cx="6976261" cy="1662623"/>
          </a:xfrm>
        </p:spPr>
        <p:txBody>
          <a:bodyPr>
            <a:normAutofit/>
          </a:bodyPr>
          <a:lstStyle/>
          <a:p>
            <a:pPr>
              <a:lnSpc>
                <a:spcPct val="90000"/>
              </a:lnSpc>
            </a:pPr>
            <a:r>
              <a:rPr lang="en-US" sz="3200" dirty="0">
                <a:latin typeface="Calibri" panose="020F0502020204030204" pitchFamily="34" charset="0"/>
                <a:cs typeface="Calibri" panose="020F0502020204030204" pitchFamily="34" charset="0"/>
              </a:rPr>
              <a:t>Polyvagal Theory and Treatment</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t>
            </a:r>
            <a:r>
              <a:rPr lang="en-US" sz="2400" dirty="0">
                <a:solidFill>
                  <a:srgbClr val="00B0F0"/>
                </a:solidFill>
                <a:latin typeface="Calibri" panose="020F0502020204030204" pitchFamily="34" charset="0"/>
                <a:cs typeface="Calibri" panose="020F0502020204030204" pitchFamily="34" charset="0"/>
              </a:rPr>
              <a:t>R</a:t>
            </a:r>
            <a:r>
              <a:rPr lang="en-US" sz="2400" dirty="0">
                <a:latin typeface="Calibri" panose="020F0502020204030204" pitchFamily="34" charset="0"/>
                <a:cs typeface="Calibri" panose="020F0502020204030204" pitchFamily="34" charset="0"/>
              </a:rPr>
              <a:t>e-story</a:t>
            </a:r>
            <a:br>
              <a:rPr lang="en-US" sz="2800" dirty="0"/>
            </a:br>
            <a:endParaRPr lang="en-US" sz="2800" dirty="0"/>
          </a:p>
        </p:txBody>
      </p:sp>
      <p:pic>
        <p:nvPicPr>
          <p:cNvPr id="1026" name="Picture 2" descr="The Importance of Storytelling in Creative Work | Psychology Today">
            <a:extLst>
              <a:ext uri="{FF2B5EF4-FFF2-40B4-BE49-F238E27FC236}">
                <a16:creationId xmlns:a16="http://schemas.microsoft.com/office/drawing/2014/main" id="{B058C4B0-4ED0-4892-A0E0-8AB2A8C88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1" r="-2" b="25666"/>
          <a:stretch/>
        </p:blipFill>
        <p:spPr bwMode="auto">
          <a:xfrm>
            <a:off x="20" y="10"/>
            <a:ext cx="4646965" cy="3428990"/>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6D0FFBDB-89D1-4050-8FE5-AFC94C07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 name="Freeform 11">
            <a:extLst>
              <a:ext uri="{FF2B5EF4-FFF2-40B4-BE49-F238E27FC236}">
                <a16:creationId xmlns:a16="http://schemas.microsoft.com/office/drawing/2014/main" id="{75823B85-53D1-46E0-BC58-872776B5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1028" name="Picture 4" descr="Visual Storytelling Platform Chronicles, Preserves Our Collective ...">
            <a:extLst>
              <a:ext uri="{FF2B5EF4-FFF2-40B4-BE49-F238E27FC236}">
                <a16:creationId xmlns:a16="http://schemas.microsoft.com/office/drawing/2014/main" id="{1FBF69BD-95FE-4944-8B55-63C1947279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4" r="-2" b="-2"/>
          <a:stretch/>
        </p:blipFill>
        <p:spPr bwMode="auto">
          <a:xfrm>
            <a:off x="20" y="3429000"/>
            <a:ext cx="4646965"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Straight Connector 106">
            <a:extLst>
              <a:ext uri="{FF2B5EF4-FFF2-40B4-BE49-F238E27FC236}">
                <a16:creationId xmlns:a16="http://schemas.microsoft.com/office/drawing/2014/main" id="{81F86B2C-5FF7-48E0-B5B0-ABEA39A1E2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9000"/>
            <a:ext cx="4662638" cy="0"/>
          </a:xfrm>
          <a:prstGeom prst="line">
            <a:avLst/>
          </a:prstGeom>
          <a:ln w="50800" cap="flat">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720790-9F0D-439D-9F57-4C2A6A288D37}"/>
              </a:ext>
            </a:extLst>
          </p:cNvPr>
          <p:cNvSpPr>
            <a:spLocks noGrp="1"/>
          </p:cNvSpPr>
          <p:nvPr>
            <p:ph idx="1"/>
          </p:nvPr>
        </p:nvSpPr>
        <p:spPr>
          <a:xfrm>
            <a:off x="4933962" y="1289199"/>
            <a:ext cx="7351520" cy="5636328"/>
          </a:xfrm>
        </p:spPr>
        <p:txBody>
          <a:bodyPr>
            <a:normAutofit/>
          </a:bodyPr>
          <a:lstStyle/>
          <a:p>
            <a:r>
              <a:rPr lang="en-US" sz="1600" dirty="0">
                <a:solidFill>
                  <a:schemeClr val="tx1"/>
                </a:solidFill>
                <a:latin typeface="Calibri" panose="020F0502020204030204" pitchFamily="34" charset="0"/>
                <a:cs typeface="Calibri" panose="020F0502020204030204" pitchFamily="34" charset="0"/>
              </a:rPr>
              <a:t>Now that we or ourselves and our loved ones are in a more regulated state by use of the bottom-up strategies discussed above, we should be more settled and thus, more able to use </a:t>
            </a:r>
            <a:r>
              <a:rPr lang="en-US" sz="1600" dirty="0">
                <a:solidFill>
                  <a:srgbClr val="FF0000"/>
                </a:solidFill>
                <a:latin typeface="Calibri" panose="020F0502020204030204" pitchFamily="34" charset="0"/>
                <a:cs typeface="Calibri" panose="020F0502020204030204" pitchFamily="34" charset="0"/>
              </a:rPr>
              <a:t>top-down strategies </a:t>
            </a:r>
            <a:r>
              <a:rPr lang="en-US" sz="1600" dirty="0">
                <a:solidFill>
                  <a:schemeClr val="tx1"/>
                </a:solidFill>
                <a:latin typeface="Calibri" panose="020F0502020204030204" pitchFamily="34" charset="0"/>
                <a:cs typeface="Calibri" panose="020F0502020204030204" pitchFamily="34" charset="0"/>
              </a:rPr>
              <a:t>and correct the </a:t>
            </a:r>
            <a:r>
              <a:rPr lang="en-US" sz="1600" dirty="0">
                <a:solidFill>
                  <a:srgbClr val="FF0000"/>
                </a:solidFill>
                <a:latin typeface="Calibri" panose="020F0502020204030204" pitchFamily="34" charset="0"/>
                <a:cs typeface="Calibri" panose="020F0502020204030204" pitchFamily="34" charset="0"/>
              </a:rPr>
              <a:t>narrative or re-story</a:t>
            </a:r>
            <a:r>
              <a:rPr lang="en-US" sz="1600" dirty="0">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the</a:t>
            </a:r>
            <a:r>
              <a:rPr lang="en-US" sz="1600" dirty="0">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situation, be it a current event or something in our distant past (Dana, 2018, 2020; Kain, 2018). We humans by nature are meaning-making machines, autonomically pulled to the story (Dana, 2020). </a:t>
            </a:r>
          </a:p>
          <a:p>
            <a:r>
              <a:rPr lang="en-US" sz="1600" dirty="0">
                <a:solidFill>
                  <a:schemeClr val="tx1"/>
                </a:solidFill>
                <a:latin typeface="Calibri" panose="020F0502020204030204" pitchFamily="34" charset="0"/>
                <a:cs typeface="Calibri" panose="020F0502020204030204" pitchFamily="34" charset="0"/>
              </a:rPr>
              <a:t>Sadly, our narrative is often negative as there is a </a:t>
            </a:r>
            <a:r>
              <a:rPr lang="en-US" sz="1600" dirty="0">
                <a:solidFill>
                  <a:srgbClr val="FF0000"/>
                </a:solidFill>
                <a:latin typeface="Calibri" panose="020F0502020204030204" pitchFamily="34" charset="0"/>
                <a:cs typeface="Calibri" panose="020F0502020204030204" pitchFamily="34" charset="0"/>
              </a:rPr>
              <a:t>bias toward the negative</a:t>
            </a:r>
            <a:r>
              <a:rPr lang="en-US" sz="1600" dirty="0">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Hanson &amp; Mendius, 2009).  Although this tendency to see the negative in our circumstances and in ourselves might have a survival advantage in that we will be vigilant for the tiger, expecting him to eat us when we are in the wild, it works against us when there is no threat. </a:t>
            </a:r>
          </a:p>
          <a:p>
            <a:r>
              <a:rPr lang="en-US" sz="1600" dirty="0">
                <a:solidFill>
                  <a:schemeClr val="tx1"/>
                </a:solidFill>
                <a:latin typeface="Calibri" panose="020F0502020204030204" pitchFamily="34" charset="0"/>
                <a:cs typeface="Calibri" panose="020F0502020204030204" pitchFamily="34" charset="0"/>
              </a:rPr>
              <a:t>Additionally, victims of shock or acute trauma are particularly vulnerable to creating false narratives about themselves and the world around them (Porges, 2017; Dana, 2018, Kain &amp; Terrell, 2018). In a more regulated state, we are safe to possibly do a </a:t>
            </a:r>
            <a:r>
              <a:rPr lang="en-US" sz="1600" dirty="0">
                <a:solidFill>
                  <a:srgbClr val="FF0000"/>
                </a:solidFill>
                <a:latin typeface="Calibri" panose="020F0502020204030204" pitchFamily="34" charset="0"/>
                <a:cs typeface="Calibri" panose="020F0502020204030204" pitchFamily="34" charset="0"/>
              </a:rPr>
              <a:t>Ctrl-Alt-Del or reset </a:t>
            </a:r>
            <a:r>
              <a:rPr lang="en-US" sz="1600" dirty="0">
                <a:solidFill>
                  <a:schemeClr val="tx1"/>
                </a:solidFill>
                <a:latin typeface="Calibri" panose="020F0502020204030204" pitchFamily="34" charset="0"/>
                <a:cs typeface="Calibri" panose="020F0502020204030204" pitchFamily="34" charset="0"/>
              </a:rPr>
              <a:t>on the old story and rewrite a new or revised version that better reflects our past or current autonomic adventure, one that allows us to accept and appreciate the heroic nature of our autonomic nervous system that enabled us to survive through the pain and/or trauma of the past and embrace the beauty and joy of what we now have and the bright future that lies ahead.</a:t>
            </a:r>
          </a:p>
          <a:p>
            <a:endParaRPr lang="en-US" dirty="0"/>
          </a:p>
        </p:txBody>
      </p:sp>
    </p:spTree>
    <p:extLst>
      <p:ext uri="{BB962C8B-B14F-4D97-AF65-F5344CB8AC3E}">
        <p14:creationId xmlns:p14="http://schemas.microsoft.com/office/powerpoint/2010/main" val="293887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FF889-AAE5-4008-8757-237CC0DC1B87}"/>
              </a:ext>
            </a:extLst>
          </p:cNvPr>
          <p:cNvSpPr>
            <a:spLocks noGrp="1"/>
          </p:cNvSpPr>
          <p:nvPr>
            <p:ph type="title"/>
          </p:nvPr>
        </p:nvSpPr>
        <p:spPr>
          <a:xfrm>
            <a:off x="174615" y="138897"/>
            <a:ext cx="4127954" cy="3200400"/>
          </a:xfrm>
        </p:spPr>
        <p:txBody>
          <a:bodyPr anchor="ctr">
            <a:normAutofit/>
          </a:bodyPr>
          <a:lstStyle/>
          <a:p>
            <a:r>
              <a:rPr lang="en-US" dirty="0">
                <a:solidFill>
                  <a:schemeClr val="tx2">
                    <a:lumMod val="75000"/>
                  </a:schemeClr>
                </a:solidFill>
                <a:latin typeface="Calibri" panose="020F0502020204030204" pitchFamily="34" charset="0"/>
                <a:cs typeface="Calibri" panose="020F0502020204030204" pitchFamily="34" charset="0"/>
              </a:rPr>
              <a:t>Polyvagal Theory and Treatment</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R</a:t>
            </a:r>
            <a:r>
              <a:rPr lang="en-US" sz="3200" dirty="0">
                <a:solidFill>
                  <a:schemeClr val="tx2">
                    <a:lumMod val="75000"/>
                  </a:schemeClr>
                </a:solidFill>
                <a:latin typeface="Calibri" panose="020F0502020204030204" pitchFamily="34" charset="0"/>
                <a:cs typeface="Calibri" panose="020F0502020204030204" pitchFamily="34" charset="0"/>
              </a:rPr>
              <a:t>e-story</a:t>
            </a:r>
            <a:br>
              <a:rPr lang="en-US" dirty="0">
                <a:solidFill>
                  <a:schemeClr val="tx2">
                    <a:lumMod val="75000"/>
                  </a:schemeClr>
                </a:solidFill>
              </a:rPr>
            </a:br>
            <a:endParaRPr lang="en-US" dirty="0">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3" name="Content Placeholder 2">
            <a:extLst>
              <a:ext uri="{FF2B5EF4-FFF2-40B4-BE49-F238E27FC236}">
                <a16:creationId xmlns:a16="http://schemas.microsoft.com/office/drawing/2014/main" id="{01480F7D-395E-49CF-812B-49BD99280990}"/>
              </a:ext>
            </a:extLst>
          </p:cNvPr>
          <p:cNvSpPr>
            <a:spLocks noGrp="1"/>
          </p:cNvSpPr>
          <p:nvPr>
            <p:ph idx="1"/>
          </p:nvPr>
        </p:nvSpPr>
        <p:spPr>
          <a:xfrm>
            <a:off x="5049062" y="613775"/>
            <a:ext cx="6455549" cy="5886471"/>
          </a:xfrm>
        </p:spPr>
        <p:txBody>
          <a:bodyPr anchor="ctr">
            <a:normAutofit/>
          </a:bodyPr>
          <a:lstStyle/>
          <a:p>
            <a:r>
              <a:rPr lang="en-US" dirty="0">
                <a:solidFill>
                  <a:schemeClr val="tx1"/>
                </a:solidFill>
                <a:latin typeface="Calibri" panose="020F0502020204030204" pitchFamily="34" charset="0"/>
                <a:cs typeface="Calibri" panose="020F0502020204030204" pitchFamily="34" charset="0"/>
              </a:rPr>
              <a:t>As Drs. Kain and Terrell eloquently write, “As our capacity increases, our narratives are likely to change, to include the sense of success at meeting challenges, of developing curiosity, or of a willingness to explore. Eventually, our narratives may also include access to a sense of safety and connection. Rather than </a:t>
            </a:r>
            <a:r>
              <a:rPr lang="en-US" i="1" dirty="0">
                <a:solidFill>
                  <a:schemeClr val="tx1"/>
                </a:solidFill>
                <a:latin typeface="Calibri" panose="020F0502020204030204" pitchFamily="34" charset="0"/>
                <a:cs typeface="Calibri" panose="020F0502020204030204" pitchFamily="34" charset="0"/>
              </a:rPr>
              <a:t>I am constantly afraid and unhappy</a:t>
            </a:r>
            <a:r>
              <a:rPr lang="en-US" dirty="0">
                <a:solidFill>
                  <a:schemeClr val="tx1"/>
                </a:solidFill>
                <a:latin typeface="Calibri" panose="020F0502020204030204" pitchFamily="34" charset="0"/>
                <a:cs typeface="Calibri" panose="020F0502020204030204" pitchFamily="34" charset="0"/>
              </a:rPr>
              <a:t>, a client will begin to tell himself a different story: </a:t>
            </a:r>
            <a:r>
              <a:rPr lang="en-US" i="1" dirty="0">
                <a:solidFill>
                  <a:srgbClr val="00B0F0"/>
                </a:solidFill>
                <a:latin typeface="Calibri" panose="020F0502020204030204" pitchFamily="34" charset="0"/>
                <a:cs typeface="Calibri" panose="020F0502020204030204" pitchFamily="34" charset="0"/>
              </a:rPr>
              <a:t>I am stronger than I thought and able to meet challenges with greater balance and success”</a:t>
            </a:r>
            <a:r>
              <a:rPr lang="en-US" i="1" dirty="0">
                <a:solidFill>
                  <a:schemeClr val="tx2">
                    <a:lumMod val="75000"/>
                  </a:schemeClr>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(Kain &amp; Terrell, 2018, pgs. 101-192). </a:t>
            </a:r>
          </a:p>
          <a:p>
            <a:r>
              <a:rPr lang="en-US" dirty="0">
                <a:solidFill>
                  <a:schemeClr val="tx1"/>
                </a:solidFill>
                <a:latin typeface="Calibri" panose="020F0502020204030204" pitchFamily="34" charset="0"/>
                <a:cs typeface="Calibri" panose="020F0502020204030204" pitchFamily="34" charset="0"/>
              </a:rPr>
              <a:t>They add, “At the same time, our somatic narratives will begin to change. We may literally experience changes in our symptoms – decreased inflammation, less pain, fewer migraines. Our illness narratives my alter to</a:t>
            </a:r>
            <a:r>
              <a:rPr lang="en-US" dirty="0">
                <a:solidFill>
                  <a:schemeClr val="tx2">
                    <a:lumMod val="75000"/>
                  </a:schemeClr>
                </a:solidFill>
                <a:latin typeface="Calibri" panose="020F0502020204030204" pitchFamily="34" charset="0"/>
                <a:cs typeface="Calibri" panose="020F0502020204030204" pitchFamily="34" charset="0"/>
              </a:rPr>
              <a:t> </a:t>
            </a:r>
            <a:r>
              <a:rPr lang="en-US" dirty="0">
                <a:solidFill>
                  <a:srgbClr val="00B0F0"/>
                </a:solidFill>
                <a:latin typeface="Calibri" panose="020F0502020204030204" pitchFamily="34" charset="0"/>
                <a:cs typeface="Calibri" panose="020F0502020204030204" pitchFamily="34" charset="0"/>
              </a:rPr>
              <a:t>include the possibility of being free of pain, free of symptoms that have beleaguered us for most of our lives”</a:t>
            </a:r>
            <a:r>
              <a:rPr lang="en-US" dirty="0">
                <a:solidFill>
                  <a:schemeClr val="tx2">
                    <a:lumMod val="75000"/>
                  </a:schemeClr>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Kain &amp; Terrell, 2018, p 192).</a:t>
            </a:r>
          </a:p>
          <a:p>
            <a:endParaRPr lang="en-US" dirty="0">
              <a:solidFill>
                <a:schemeClr val="tx2">
                  <a:lumMod val="75000"/>
                </a:schemeClr>
              </a:solidFill>
            </a:endParaRPr>
          </a:p>
        </p:txBody>
      </p:sp>
      <p:pic>
        <p:nvPicPr>
          <p:cNvPr id="1028" name="Picture 4" descr="Description and About Kathy Kain and Stephen Terrell | Birth">
            <a:extLst>
              <a:ext uri="{FF2B5EF4-FFF2-40B4-BE49-F238E27FC236}">
                <a16:creationId xmlns:a16="http://schemas.microsoft.com/office/drawing/2014/main" id="{EE607850-C9C1-4407-B1CB-5AFDABC19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74" y="3719347"/>
            <a:ext cx="4213555" cy="249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4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BD3DE1C-3AF4-4A7C-ABC8-0DE265DE9945}"/>
              </a:ext>
            </a:extLst>
          </p:cNvPr>
          <p:cNvSpPr>
            <a:spLocks noGrp="1"/>
          </p:cNvSpPr>
          <p:nvPr>
            <p:ph type="title"/>
          </p:nvPr>
        </p:nvSpPr>
        <p:spPr>
          <a:xfrm>
            <a:off x="541867" y="787400"/>
            <a:ext cx="8041694" cy="778933"/>
          </a:xfrm>
        </p:spPr>
        <p:txBody>
          <a:bodyPr anchor="ctr">
            <a:normAutofit fontScale="90000"/>
          </a:bodyPr>
          <a:lstStyle/>
          <a:p>
            <a:pPr>
              <a:lnSpc>
                <a:spcPct val="90000"/>
              </a:lnSpc>
            </a:pPr>
            <a:r>
              <a:rPr lang="en-US" sz="4800" b="1" dirty="0">
                <a:solidFill>
                  <a:srgbClr val="FEFFFF"/>
                </a:solidFill>
                <a:latin typeface="Calibri" panose="020F0502020204030204" pitchFamily="34" charset="0"/>
                <a:cs typeface="Calibri" panose="020F0502020204030204" pitchFamily="34" charset="0"/>
              </a:rPr>
              <a:t>Conclusion</a:t>
            </a:r>
            <a:br>
              <a:rPr lang="en-US" sz="2500" dirty="0">
                <a:solidFill>
                  <a:srgbClr val="FEFFFF"/>
                </a:solidFill>
                <a:latin typeface="Calibri" panose="020F0502020204030204" pitchFamily="34" charset="0"/>
                <a:cs typeface="Calibri" panose="020F0502020204030204" pitchFamily="34" charset="0"/>
              </a:rPr>
            </a:br>
            <a:endParaRPr lang="en-US" sz="2500" dirty="0">
              <a:solidFill>
                <a:srgbClr val="FEFFFF"/>
              </a:solidFill>
            </a:endParaRPr>
          </a:p>
        </p:txBody>
      </p:sp>
      <p:sp>
        <p:nvSpPr>
          <p:cNvPr id="3" name="Content Placeholder 2">
            <a:extLst>
              <a:ext uri="{FF2B5EF4-FFF2-40B4-BE49-F238E27FC236}">
                <a16:creationId xmlns:a16="http://schemas.microsoft.com/office/drawing/2014/main" id="{7E60C570-A8BE-4580-BD6F-0BAEBC05DB0C}"/>
              </a:ext>
            </a:extLst>
          </p:cNvPr>
          <p:cNvSpPr>
            <a:spLocks noGrp="1"/>
          </p:cNvSpPr>
          <p:nvPr>
            <p:ph idx="1"/>
          </p:nvPr>
        </p:nvSpPr>
        <p:spPr>
          <a:xfrm>
            <a:off x="-1" y="1694178"/>
            <a:ext cx="8229600" cy="5159073"/>
          </a:xfrm>
          <a:gradFill>
            <a:gsLst>
              <a:gs pos="75000">
                <a:srgbClr val="FFC000"/>
              </a:gs>
              <a:gs pos="50000">
                <a:srgbClr val="FFC000"/>
              </a:gs>
              <a:gs pos="0">
                <a:srgbClr val="FFC000"/>
              </a:gs>
              <a:gs pos="100000">
                <a:schemeClr val="bg2">
                  <a:shade val="98000"/>
                  <a:satMod val="120000"/>
                  <a:lumMod val="98000"/>
                </a:schemeClr>
              </a:gs>
            </a:gsLst>
            <a:path path="circle">
              <a:fillToRect l="50000" t="50000" r="100000" b="100000"/>
            </a:path>
          </a:gradFill>
        </p:spPr>
        <p:txBody>
          <a:bodyPr>
            <a:normAutofit/>
          </a:bodyPr>
          <a:lstStyle/>
          <a:p>
            <a:pPr marL="0" indent="0">
              <a:lnSpc>
                <a:spcPct val="90000"/>
              </a:lnSpc>
              <a:buNone/>
            </a:pPr>
            <a:endParaRPr lang="en-US" dirty="0">
              <a:solidFill>
                <a:srgbClr val="FEFFFF"/>
              </a:solidFill>
              <a:latin typeface="Segoe Print" panose="02000600000000000000" pitchFamily="2" charset="0"/>
              <a:cs typeface="Calibri" panose="020F0502020204030204" pitchFamily="34" charset="0"/>
            </a:endParaRPr>
          </a:p>
          <a:p>
            <a:pPr marL="400050" lvl="1" indent="0">
              <a:lnSpc>
                <a:spcPct val="90000"/>
              </a:lnSpc>
              <a:buNone/>
            </a:pPr>
            <a:r>
              <a:rPr lang="en-US" sz="1800" dirty="0">
                <a:solidFill>
                  <a:schemeClr val="bg1"/>
                </a:solidFill>
                <a:latin typeface="Segoe Print" panose="02000600000000000000" pitchFamily="2" charset="0"/>
                <a:cs typeface="Calibri" panose="020F0502020204030204" pitchFamily="34" charset="0"/>
              </a:rPr>
              <a:t>So, thank you for taking a walk with me. We all struggle with managing and regulating our emotions. It is just part of the human condition. For some lucky few, who have inherited healthy genes and epigenomes, enjoyed the best of secure attachment early in life, experienced few Adverse Child Experiences while growing up, and lived connectedly, emotional regulation comes much easier. But most of us, to some degree, have taken on damage which has impacted on our ability to manage the emotional tempest within us and we are instead managed by it. No matter how bad our lives previous to this moment might have been, we can heal, we can restore our mind, body, and soul. \Keep looking up, keep learning, keep persevering.  You can do it, connected with all good things.</a:t>
            </a:r>
          </a:p>
          <a:p>
            <a:pPr marL="400050" lvl="1" indent="0">
              <a:lnSpc>
                <a:spcPct val="90000"/>
              </a:lnSpc>
              <a:buNone/>
            </a:pPr>
            <a:r>
              <a:rPr lang="en-US" sz="1800" dirty="0">
                <a:solidFill>
                  <a:schemeClr val="bg1"/>
                </a:solidFill>
                <a:latin typeface="Segoe Print" panose="02000600000000000000" pitchFamily="2" charset="0"/>
                <a:cs typeface="Calibri" panose="020F0502020204030204" pitchFamily="34" charset="0"/>
              </a:rPr>
              <a:t>Jeff</a:t>
            </a:r>
          </a:p>
          <a:p>
            <a:pPr>
              <a:lnSpc>
                <a:spcPct val="90000"/>
              </a:lnSpc>
            </a:pPr>
            <a:endParaRPr lang="en-US" sz="1400" dirty="0">
              <a:solidFill>
                <a:srgbClr val="FEFFFF"/>
              </a:solidFill>
            </a:endParaRPr>
          </a:p>
        </p:txBody>
      </p:sp>
      <p:pic>
        <p:nvPicPr>
          <p:cNvPr id="4098" name="Picture 2" descr="Conceptual Hand Writing Text Caption Showing Final Thoughts ...">
            <a:extLst>
              <a:ext uri="{FF2B5EF4-FFF2-40B4-BE49-F238E27FC236}">
                <a16:creationId xmlns:a16="http://schemas.microsoft.com/office/drawing/2014/main" id="{915CF6FA-30A6-4977-808A-D77B2EBBE7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17"/>
          <a:stretch/>
        </p:blipFill>
        <p:spPr bwMode="auto">
          <a:xfrm>
            <a:off x="8229598" y="2353206"/>
            <a:ext cx="3962401" cy="248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92053"/>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C3DC-EB27-4EA3-97E3-012FE175B458}"/>
              </a:ext>
            </a:extLst>
          </p:cNvPr>
          <p:cNvSpPr>
            <a:spLocks noGrp="1"/>
          </p:cNvSpPr>
          <p:nvPr>
            <p:ph type="title"/>
          </p:nvPr>
        </p:nvSpPr>
        <p:spPr/>
        <p:txBody>
          <a:bodyPr/>
          <a:lstStyle/>
          <a:p>
            <a:r>
              <a:rPr lang="en-US" dirty="0"/>
              <a:t>Emotional regulation</a:t>
            </a:r>
          </a:p>
        </p:txBody>
      </p:sp>
      <p:sp>
        <p:nvSpPr>
          <p:cNvPr id="3" name="Content Placeholder 2">
            <a:extLst>
              <a:ext uri="{FF2B5EF4-FFF2-40B4-BE49-F238E27FC236}">
                <a16:creationId xmlns:a16="http://schemas.microsoft.com/office/drawing/2014/main" id="{FC0C5DAD-22E5-4A45-A07F-44E00E6A4572}"/>
              </a:ext>
            </a:extLst>
          </p:cNvPr>
          <p:cNvSpPr>
            <a:spLocks noGrp="1"/>
          </p:cNvSpPr>
          <p:nvPr>
            <p:ph idx="1"/>
          </p:nvPr>
        </p:nvSpPr>
        <p:spPr/>
        <p:txBody>
          <a:bodyPr/>
          <a:lstStyle/>
          <a:p>
            <a:pPr marL="0" indent="0">
              <a:buNone/>
            </a:pPr>
            <a:r>
              <a:rPr lang="en-US" dirty="0"/>
              <a:t>17 August 2020 Draft – Hansen, J - updated</a:t>
            </a:r>
          </a:p>
        </p:txBody>
      </p:sp>
    </p:spTree>
    <p:extLst>
      <p:ext uri="{BB962C8B-B14F-4D97-AF65-F5344CB8AC3E}">
        <p14:creationId xmlns:p14="http://schemas.microsoft.com/office/powerpoint/2010/main" val="148684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471D4-EFF5-4C03-BA8F-273165360345}"/>
              </a:ext>
            </a:extLst>
          </p:cNvPr>
          <p:cNvSpPr>
            <a:spLocks noGrp="1"/>
          </p:cNvSpPr>
          <p:nvPr>
            <p:ph type="title"/>
          </p:nvPr>
        </p:nvSpPr>
        <p:spPr>
          <a:xfrm>
            <a:off x="0" y="-3961"/>
            <a:ext cx="12191999" cy="575461"/>
          </a:xfrm>
          <a:gradFill>
            <a:gsLst>
              <a:gs pos="0">
                <a:schemeClr val="accent1">
                  <a:lumMod val="60000"/>
                  <a:lumOff val="40000"/>
                </a:schemeClr>
              </a:gs>
              <a:gs pos="100000">
                <a:schemeClr val="bg2">
                  <a:shade val="98000"/>
                  <a:satMod val="120000"/>
                  <a:lumMod val="98000"/>
                </a:schemeClr>
              </a:gs>
            </a:gsLst>
            <a:path path="circle">
              <a:fillToRect l="50000" t="50000" r="100000" b="100000"/>
            </a:path>
          </a:gradFill>
        </p:spPr>
        <p:txBody>
          <a:bodyPr anchor="b">
            <a:normAutofit/>
          </a:bodyPr>
          <a:lstStyle/>
          <a:p>
            <a:pPr>
              <a:lnSpc>
                <a:spcPct val="90000"/>
              </a:lnSpc>
            </a:pPr>
            <a:r>
              <a:rPr lang="en-US" sz="2800" b="1" dirty="0">
                <a:latin typeface="Calibri" panose="020F0502020204030204" pitchFamily="34" charset="0"/>
                <a:cs typeface="Calibri" panose="020F0502020204030204" pitchFamily="34" charset="0"/>
              </a:rPr>
              <a:t>               The Marriage of Triune Brain Theory and Polyvagal Theory</a:t>
            </a:r>
            <a:endParaRPr lang="en-US" sz="2800" dirty="0"/>
          </a:p>
        </p:txBody>
      </p:sp>
      <p:sp>
        <p:nvSpPr>
          <p:cNvPr id="73" name="Rectangle 72">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A5D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530" name="Picture 2" descr="Royalty-Free photo: Two green and red frogs | PickPik">
            <a:extLst>
              <a:ext uri="{FF2B5EF4-FFF2-40B4-BE49-F238E27FC236}">
                <a16:creationId xmlns:a16="http://schemas.microsoft.com/office/drawing/2014/main" id="{71B9D913-221C-4241-BFEC-C263E7A7DD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8321" y="1732910"/>
            <a:ext cx="4452738" cy="33852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66BF066-090E-4755-8667-23243E5D069C}"/>
              </a:ext>
            </a:extLst>
          </p:cNvPr>
          <p:cNvSpPr>
            <a:spLocks noGrp="1"/>
          </p:cNvSpPr>
          <p:nvPr>
            <p:ph idx="1"/>
          </p:nvPr>
        </p:nvSpPr>
        <p:spPr>
          <a:xfrm>
            <a:off x="6026825" y="980999"/>
            <a:ext cx="5599408" cy="5417820"/>
          </a:xfrm>
        </p:spPr>
        <p:txBody>
          <a:bodyPr>
            <a:normAutofit/>
          </a:bodyPr>
          <a:lstStyle/>
          <a:p>
            <a:pPr>
              <a:lnSpc>
                <a:spcPct val="90000"/>
              </a:lnSpc>
            </a:pPr>
            <a:r>
              <a:rPr lang="en-US" sz="2000" dirty="0">
                <a:solidFill>
                  <a:schemeClr val="bg1"/>
                </a:solidFill>
                <a:latin typeface="Calibri" panose="020F0502020204030204" pitchFamily="34" charset="0"/>
                <a:cs typeface="Calibri" panose="020F0502020204030204" pitchFamily="34" charset="0"/>
              </a:rPr>
              <a:t>In the last 10 years new and exciting neuroscience has emerged that helps us map out our physical, emotional, and cognitive responses to the world around us and provides us a way through the ensuing tempest within ourselves.</a:t>
            </a:r>
          </a:p>
          <a:p>
            <a:pPr>
              <a:lnSpc>
                <a:spcPct val="90000"/>
              </a:lnSpc>
            </a:pPr>
            <a:r>
              <a:rPr lang="en-US" sz="2000" dirty="0">
                <a:solidFill>
                  <a:schemeClr val="bg1"/>
                </a:solidFill>
                <a:latin typeface="Calibri" panose="020F0502020204030204" pitchFamily="34" charset="0"/>
                <a:cs typeface="Calibri" panose="020F0502020204030204" pitchFamily="34" charset="0"/>
              </a:rPr>
              <a:t>Dr. Barta (2018) proposes a model that demonstrates how the brain and the nervous system work together to fuel emotional dysregulation. In his model which he calls TINSA (Trauma Induced Sexual Addiction), he pairs some of the greatest minds in neurology and psychology to include: </a:t>
            </a:r>
          </a:p>
          <a:p>
            <a:pPr lvl="1">
              <a:lnSpc>
                <a:spcPct val="90000"/>
              </a:lnSpc>
            </a:pPr>
            <a:r>
              <a:rPr lang="en-US" sz="1800" dirty="0">
                <a:solidFill>
                  <a:schemeClr val="bg1"/>
                </a:solidFill>
                <a:latin typeface="Calibri" panose="020F0502020204030204" pitchFamily="34" charset="0"/>
                <a:cs typeface="Calibri" panose="020F0502020204030204" pitchFamily="34" charset="0"/>
              </a:rPr>
              <a:t>Dr. Stephen Porges’ </a:t>
            </a:r>
            <a:r>
              <a:rPr lang="en-US" sz="1800" b="1" dirty="0">
                <a:solidFill>
                  <a:schemeClr val="bg1"/>
                </a:solidFill>
                <a:latin typeface="Calibri" panose="020F0502020204030204" pitchFamily="34" charset="0"/>
                <a:cs typeface="Calibri" panose="020F0502020204030204" pitchFamily="34" charset="0"/>
              </a:rPr>
              <a:t>Polyvagal Theory</a:t>
            </a:r>
          </a:p>
          <a:p>
            <a:pPr lvl="1">
              <a:lnSpc>
                <a:spcPct val="90000"/>
              </a:lnSpc>
            </a:pPr>
            <a:r>
              <a:rPr lang="en-US" sz="1800" dirty="0">
                <a:solidFill>
                  <a:schemeClr val="bg1"/>
                </a:solidFill>
                <a:latin typeface="Calibri" panose="020F0502020204030204" pitchFamily="34" charset="0"/>
                <a:cs typeface="Calibri" panose="020F0502020204030204" pitchFamily="34" charset="0"/>
              </a:rPr>
              <a:t>Dr. Paul Maclean’s </a:t>
            </a:r>
            <a:r>
              <a:rPr lang="en-US" sz="1800" b="1" dirty="0">
                <a:solidFill>
                  <a:schemeClr val="bg1"/>
                </a:solidFill>
                <a:latin typeface="Calibri" panose="020F0502020204030204" pitchFamily="34" charset="0"/>
                <a:cs typeface="Calibri" panose="020F0502020204030204" pitchFamily="34" charset="0"/>
              </a:rPr>
              <a:t>Triune Brain Theory</a:t>
            </a:r>
            <a:r>
              <a:rPr lang="en-US" sz="1800" dirty="0">
                <a:solidFill>
                  <a:schemeClr val="bg1"/>
                </a:solidFill>
                <a:latin typeface="Calibri" panose="020F0502020204030204" pitchFamily="34" charset="0"/>
                <a:cs typeface="Calibri" panose="020F0502020204030204" pitchFamily="34" charset="0"/>
              </a:rPr>
              <a:t>.  </a:t>
            </a:r>
          </a:p>
          <a:p>
            <a:pPr>
              <a:lnSpc>
                <a:spcPct val="90000"/>
              </a:lnSpc>
            </a:pPr>
            <a:endParaRPr lang="en-US" sz="1300" dirty="0"/>
          </a:p>
        </p:txBody>
      </p:sp>
    </p:spTree>
    <p:extLst>
      <p:ext uri="{BB962C8B-B14F-4D97-AF65-F5344CB8AC3E}">
        <p14:creationId xmlns:p14="http://schemas.microsoft.com/office/powerpoint/2010/main" val="9363263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B58A-EC6C-49EB-A973-E3D1DD7A8098}"/>
              </a:ext>
            </a:extLst>
          </p:cNvPr>
          <p:cNvSpPr>
            <a:spLocks noGrp="1"/>
          </p:cNvSpPr>
          <p:nvPr>
            <p:ph type="title"/>
          </p:nvPr>
        </p:nvSpPr>
        <p:spPr>
          <a:xfrm>
            <a:off x="1687669" y="103239"/>
            <a:ext cx="6512434" cy="1801761"/>
          </a:xfrm>
        </p:spPr>
        <p:txBody>
          <a:bodyPr>
            <a:normAutofit/>
          </a:bodyPr>
          <a:lstStyle/>
          <a:p>
            <a:r>
              <a:rPr lang="en-US" b="1" dirty="0">
                <a:latin typeface="Calibri" panose="020F0502020204030204" pitchFamily="34" charset="0"/>
                <a:cs typeface="Calibri" panose="020F0502020204030204" pitchFamily="34" charset="0"/>
              </a:rPr>
              <a:t>Triune Brain Theory</a:t>
            </a:r>
            <a:endParaRPr lang="en-US" dirty="0"/>
          </a:p>
        </p:txBody>
      </p:sp>
      <p:sp>
        <p:nvSpPr>
          <p:cNvPr id="3" name="Content Placeholder 2">
            <a:extLst>
              <a:ext uri="{FF2B5EF4-FFF2-40B4-BE49-F238E27FC236}">
                <a16:creationId xmlns:a16="http://schemas.microsoft.com/office/drawing/2014/main" id="{A0E9DFD0-31C7-418A-B9B9-3E1F50073B4C}"/>
              </a:ext>
            </a:extLst>
          </p:cNvPr>
          <p:cNvSpPr>
            <a:spLocks noGrp="1"/>
          </p:cNvSpPr>
          <p:nvPr>
            <p:ph idx="1"/>
          </p:nvPr>
        </p:nvSpPr>
        <p:spPr>
          <a:xfrm>
            <a:off x="506909" y="1298595"/>
            <a:ext cx="6750370" cy="5707626"/>
          </a:xfrm>
        </p:spPr>
        <p:txBody>
          <a:bodyPr>
            <a:normAutofit/>
          </a:bodyPr>
          <a:lstStyle/>
          <a:p>
            <a:pPr>
              <a:lnSpc>
                <a:spcPct val="90000"/>
              </a:lnSpc>
            </a:pPr>
            <a:endParaRPr lang="en-US" sz="2000" dirty="0">
              <a:solidFill>
                <a:srgbClr val="000000"/>
              </a:solidFill>
              <a:latin typeface="Calibri" panose="020F0502020204030204" pitchFamily="34" charset="0"/>
              <a:cs typeface="Calibri" panose="020F0502020204030204" pitchFamily="34" charset="0"/>
            </a:endParaRPr>
          </a:p>
          <a:p>
            <a:pPr>
              <a:lnSpc>
                <a:spcPct val="90000"/>
              </a:lnSpc>
            </a:pPr>
            <a:r>
              <a:rPr lang="en-US" sz="2000" dirty="0">
                <a:solidFill>
                  <a:srgbClr val="000000"/>
                </a:solidFill>
                <a:latin typeface="Calibri" panose="020F0502020204030204" pitchFamily="34" charset="0"/>
                <a:cs typeface="Calibri" panose="020F0502020204030204" pitchFamily="34" charset="0"/>
              </a:rPr>
              <a:t>MacLean (2009) proposed that there are three distinct formations in our brain which are used in different situations for everyday survival purposes.  </a:t>
            </a:r>
          </a:p>
          <a:p>
            <a:pPr>
              <a:lnSpc>
                <a:spcPct val="90000"/>
              </a:lnSpc>
            </a:pPr>
            <a:r>
              <a:rPr lang="en-US" sz="2000" dirty="0">
                <a:solidFill>
                  <a:srgbClr val="000000"/>
                </a:solidFill>
                <a:latin typeface="Calibri" panose="020F0502020204030204" pitchFamily="34" charset="0"/>
                <a:cs typeface="Calibri" panose="020F0502020204030204" pitchFamily="34" charset="0"/>
              </a:rPr>
              <a:t>These specific structures developed sequentially on top of each other at different times during the evolution of the brain for the purposes of giving the organism the ability to survive during that period of time. </a:t>
            </a:r>
          </a:p>
          <a:p>
            <a:pPr>
              <a:lnSpc>
                <a:spcPct val="90000"/>
              </a:lnSpc>
            </a:pPr>
            <a:r>
              <a:rPr lang="en-US" sz="2000" dirty="0">
                <a:solidFill>
                  <a:srgbClr val="000000"/>
                </a:solidFill>
                <a:latin typeface="Calibri" panose="020F0502020204030204" pitchFamily="34" charset="0"/>
                <a:cs typeface="Calibri" panose="020F0502020204030204" pitchFamily="34" charset="0"/>
              </a:rPr>
              <a:t>Even though the brain became more advanced and adaptive, the older more primitive structures of the brain still play an especially important role in thought, process, and behavior.  </a:t>
            </a:r>
          </a:p>
          <a:p>
            <a:pPr marL="0" indent="0">
              <a:lnSpc>
                <a:spcPct val="90000"/>
              </a:lnSpc>
              <a:buNone/>
            </a:pPr>
            <a:endParaRPr lang="en-US" sz="2000" dirty="0">
              <a:solidFill>
                <a:srgbClr val="000000"/>
              </a:solidFill>
              <a:latin typeface="Calibri" panose="020F0502020204030204" pitchFamily="34" charset="0"/>
              <a:cs typeface="Calibri" panose="020F0502020204030204" pitchFamily="34" charset="0"/>
            </a:endParaRPr>
          </a:p>
          <a:p>
            <a:pPr marL="0" indent="0">
              <a:lnSpc>
                <a:spcPct val="90000"/>
              </a:lnSpc>
              <a:buNone/>
            </a:pPr>
            <a:r>
              <a:rPr lang="en-US" sz="1400" dirty="0">
                <a:solidFill>
                  <a:srgbClr val="00B0F0"/>
                </a:solidFill>
                <a:latin typeface="Calibri" panose="020F0502020204030204" pitchFamily="34" charset="0"/>
                <a:cs typeface="Calibri" panose="020F0502020204030204" pitchFamily="34" charset="0"/>
              </a:rPr>
              <a:t>(For my Christian friends who might worry about this model contradicting sensitivities about creationism – not to worry. As explained by Dr. Andy Doan, M.D. Ph.D., ophthalmology surgeon and neuroscience researcher, and paraphrased by me, “God is very efficient, and He included in our more developed brain substructures that He already designed for lower life forms/animals. No need to re-do what was already perfect and efficient”).</a:t>
            </a:r>
          </a:p>
          <a:p>
            <a:pPr>
              <a:lnSpc>
                <a:spcPct val="90000"/>
              </a:lnSpc>
            </a:pPr>
            <a:endParaRPr lang="en-US" sz="1100" dirty="0">
              <a:solidFill>
                <a:srgbClr val="000000"/>
              </a:solidFill>
            </a:endParaRPr>
          </a:p>
        </p:txBody>
      </p:sp>
      <p:pic>
        <p:nvPicPr>
          <p:cNvPr id="4" name="Picture 3" descr="Found on Bing from drandersonweb.wordpress.com">
            <a:extLst>
              <a:ext uri="{FF2B5EF4-FFF2-40B4-BE49-F238E27FC236}">
                <a16:creationId xmlns:a16="http://schemas.microsoft.com/office/drawing/2014/main" id="{6F9CD214-E17D-4C6B-B3B1-443635C57A9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444248" y="1741662"/>
            <a:ext cx="4611801" cy="3938800"/>
          </a:xfrm>
          <a:prstGeom prst="rect">
            <a:avLst/>
          </a:prstGeom>
          <a:noFill/>
        </p:spPr>
      </p:pic>
    </p:spTree>
    <p:extLst>
      <p:ext uri="{BB962C8B-B14F-4D97-AF65-F5344CB8AC3E}">
        <p14:creationId xmlns:p14="http://schemas.microsoft.com/office/powerpoint/2010/main" val="228645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5" name="Picture 4" descr="Image result for image of the lizard brain">
            <a:extLst>
              <a:ext uri="{FF2B5EF4-FFF2-40B4-BE49-F238E27FC236}">
                <a16:creationId xmlns:a16="http://schemas.microsoft.com/office/drawing/2014/main" id="{3BC25848-BF01-4E0B-9954-3F1CDC8502A4}"/>
              </a:ext>
            </a:extLst>
          </p:cNvPr>
          <p:cNvPicPr/>
          <p:nvPr/>
        </p:nvPicPr>
        <p:blipFill rotWithShape="1">
          <a:blip r:embed="rId3">
            <a:extLst>
              <a:ext uri="{28A0092B-C50C-407E-A947-70E740481C1C}">
                <a14:useLocalDpi xmlns:a14="http://schemas.microsoft.com/office/drawing/2010/main" val="0"/>
              </a:ext>
            </a:extLst>
          </a:blip>
          <a:srcRect t="5199" b="15610"/>
          <a:stretch/>
        </p:blipFill>
        <p:spPr bwMode="auto">
          <a:xfrm>
            <a:off x="2596896" y="9"/>
            <a:ext cx="9595103" cy="6857991"/>
          </a:xfrm>
          <a:prstGeom prst="rect">
            <a:avLst/>
          </a:prstGeom>
          <a:noFill/>
        </p:spPr>
      </p:pic>
      <p:pic>
        <p:nvPicPr>
          <p:cNvPr id="4" name="Picture 3" descr="Found on Bing from drandersonweb.wordpress.com">
            <a:extLst>
              <a:ext uri="{FF2B5EF4-FFF2-40B4-BE49-F238E27FC236}">
                <a16:creationId xmlns:a16="http://schemas.microsoft.com/office/drawing/2014/main" id="{21F64979-A99E-4728-A9EA-D7CA8A4D886F}"/>
              </a:ext>
            </a:extLst>
          </p:cNvPr>
          <p:cNvPicPr/>
          <p:nvPr/>
        </p:nvPicPr>
        <p:blipFill rotWithShape="1">
          <a:blip r:embed="rId4">
            <a:extLst>
              <a:ext uri="{28A0092B-C50C-407E-A947-70E740481C1C}">
                <a14:useLocalDpi xmlns:a14="http://schemas.microsoft.com/office/drawing/2010/main" val="0"/>
              </a:ext>
            </a:extLst>
          </a:blip>
          <a:srcRect t="6896" r="-1" b="31518"/>
          <a:stretch/>
        </p:blipFill>
        <p:spPr bwMode="auto">
          <a:xfrm>
            <a:off x="182880" y="1714500"/>
            <a:ext cx="3666321" cy="3429000"/>
          </a:xfrm>
          <a:prstGeom prst="rect">
            <a:avLst/>
          </a:prstGeom>
          <a:noFill/>
          <a:extLst>
            <a:ext uri="{53640926-AAD7-44D8-BBD7-CCE9431645EC}">
              <a14:shadowObscured xmlns:a14="http://schemas.microsoft.com/office/drawing/2010/main"/>
            </a:ext>
          </a:extLst>
        </p:spPr>
      </p:pic>
      <p:sp useBgFill="1">
        <p:nvSpPr>
          <p:cNvPr id="11" name="Freeform: Shape 9">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79C7FEAF-175C-400E-9315-95822BC0D2DB}"/>
              </a:ext>
            </a:extLst>
          </p:cNvPr>
          <p:cNvSpPr>
            <a:spLocks noGrp="1"/>
          </p:cNvSpPr>
          <p:nvPr>
            <p:ph type="title"/>
          </p:nvPr>
        </p:nvSpPr>
        <p:spPr>
          <a:xfrm>
            <a:off x="535525" y="341376"/>
            <a:ext cx="4623955" cy="1563624"/>
          </a:xfrm>
        </p:spPr>
        <p:txBody>
          <a:bodyPr>
            <a:normAutofit/>
          </a:bodyPr>
          <a:lstStyle/>
          <a:p>
            <a:r>
              <a:rPr lang="en-US" b="1" dirty="0">
                <a:latin typeface="Calibri" panose="020F0502020204030204" pitchFamily="34" charset="0"/>
                <a:cs typeface="Calibri" panose="020F0502020204030204" pitchFamily="34" charset="0"/>
              </a:rPr>
              <a:t>Triune Brain Theory</a:t>
            </a:r>
            <a:endParaRPr lang="en-US" dirty="0"/>
          </a:p>
        </p:txBody>
      </p:sp>
      <p:sp>
        <p:nvSpPr>
          <p:cNvPr id="13" name="Rectangle 11">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D184EB1-C61B-4CD9-8F6C-30CFC487973E}"/>
              </a:ext>
            </a:extLst>
          </p:cNvPr>
          <p:cNvSpPr>
            <a:spLocks noGrp="1"/>
          </p:cNvSpPr>
          <p:nvPr>
            <p:ph idx="1"/>
          </p:nvPr>
        </p:nvSpPr>
        <p:spPr>
          <a:xfrm>
            <a:off x="535525" y="1407886"/>
            <a:ext cx="5825445" cy="5205748"/>
          </a:xfrm>
        </p:spPr>
        <p:txBody>
          <a:bodyPr>
            <a:normAutofit/>
          </a:bodyPr>
          <a:lstStyle/>
          <a:p>
            <a:pPr marL="0" indent="0">
              <a:lnSpc>
                <a:spcPct val="90000"/>
              </a:lnSpc>
              <a:buNone/>
            </a:pPr>
            <a:r>
              <a:rPr lang="en-US" u="sng" dirty="0">
                <a:solidFill>
                  <a:srgbClr val="FF0000"/>
                </a:solidFill>
                <a:latin typeface="Calibri" panose="020F0502020204030204" pitchFamily="34" charset="0"/>
                <a:cs typeface="Calibri" panose="020F0502020204030204" pitchFamily="34" charset="0"/>
              </a:rPr>
              <a:t>The Reptilian Brain (or Reptilian Complex</a:t>
            </a:r>
            <a:r>
              <a:rPr lang="en-US" sz="1500" u="sng" dirty="0">
                <a:solidFill>
                  <a:srgbClr val="FF0000"/>
                </a:solidFill>
                <a:latin typeface="Calibri" panose="020F0502020204030204" pitchFamily="34" charset="0"/>
                <a:cs typeface="Calibri" panose="020F0502020204030204" pitchFamily="34" charset="0"/>
              </a:rPr>
              <a:t>)</a:t>
            </a:r>
            <a:r>
              <a:rPr lang="en-US" sz="1500" dirty="0">
                <a:solidFill>
                  <a:srgbClr val="FF0000"/>
                </a:solidFill>
                <a:latin typeface="Calibri" panose="020F0502020204030204" pitchFamily="34" charset="0"/>
                <a:cs typeface="Calibri" panose="020F0502020204030204" pitchFamily="34" charset="0"/>
              </a:rPr>
              <a:t>:</a:t>
            </a:r>
          </a:p>
          <a:p>
            <a:pPr>
              <a:lnSpc>
                <a:spcPct val="90000"/>
              </a:lnSpc>
            </a:pPr>
            <a:r>
              <a:rPr lang="en-US" sz="2000" dirty="0">
                <a:latin typeface="Calibri" panose="020F0502020204030204" pitchFamily="34" charset="0"/>
                <a:cs typeface="Calibri" panose="020F0502020204030204" pitchFamily="34" charset="0"/>
              </a:rPr>
              <a:t>As the name suggests, this is the most primitive brain and it developed about 500 million years ago in fish and later reptiles. </a:t>
            </a:r>
          </a:p>
          <a:p>
            <a:pPr>
              <a:lnSpc>
                <a:spcPct val="90000"/>
              </a:lnSpc>
            </a:pPr>
            <a:r>
              <a:rPr lang="en-US" sz="2000" dirty="0">
                <a:latin typeface="Calibri" panose="020F0502020204030204" pitchFamily="34" charset="0"/>
                <a:cs typeface="Calibri" panose="020F0502020204030204" pitchFamily="34" charset="0"/>
              </a:rPr>
              <a:t>Its roles include sensation, instinctual reaction, breathing, temperature regulation. TINSA holds that the reptilian complex promotes certain survival functions as well, most specifically, immobilization or freeze. </a:t>
            </a:r>
          </a:p>
          <a:p>
            <a:pPr>
              <a:lnSpc>
                <a:spcPct val="90000"/>
              </a:lnSpc>
            </a:pPr>
            <a:r>
              <a:rPr lang="en-US" sz="2000" dirty="0">
                <a:latin typeface="Calibri" panose="020F0502020204030204" pitchFamily="34" charset="0"/>
                <a:cs typeface="Calibri" panose="020F0502020204030204" pitchFamily="34" charset="0"/>
              </a:rPr>
              <a:t>We often see lizards, for example, freeze in the face of danger such as a lunch-starved predator in an instinctive reaction that can be life-saving (sadly for the lizard, it doesn’t always work, and he sometimes ends up being a snack anyway). </a:t>
            </a:r>
            <a:endParaRPr lang="en-US" sz="1500" dirty="0"/>
          </a:p>
        </p:txBody>
      </p:sp>
      <p:pic>
        <p:nvPicPr>
          <p:cNvPr id="15" name="Picture 14" descr="Found on Bing from drandersonweb.wordpress.com">
            <a:extLst>
              <a:ext uri="{FF2B5EF4-FFF2-40B4-BE49-F238E27FC236}">
                <a16:creationId xmlns:a16="http://schemas.microsoft.com/office/drawing/2014/main" id="{A8C22B57-DD72-4E6A-8D4A-BCA43E6DE5A6}"/>
              </a:ext>
            </a:extLst>
          </p:cNvPr>
          <p:cNvPicPr/>
          <p:nvPr/>
        </p:nvPicPr>
        <p:blipFill rotWithShape="1">
          <a:blip r:embed="rId4">
            <a:extLst>
              <a:ext uri="{28A0092B-C50C-407E-A947-70E740481C1C}">
                <a14:useLocalDpi xmlns:a14="http://schemas.microsoft.com/office/drawing/2010/main" val="0"/>
              </a:ext>
            </a:extLst>
          </a:blip>
          <a:srcRect l="-1350" t="51629" r="70136" b="21027"/>
          <a:stretch/>
        </p:blipFill>
        <p:spPr bwMode="auto">
          <a:xfrm>
            <a:off x="10247086" y="5442849"/>
            <a:ext cx="1944914" cy="1415142"/>
          </a:xfrm>
          <a:prstGeom prst="rect">
            <a:avLst/>
          </a:prstGeom>
          <a:gradFill>
            <a:gsLst>
              <a:gs pos="0">
                <a:schemeClr val="bg1"/>
              </a:gs>
              <a:gs pos="100000">
                <a:schemeClr val="bg2">
                  <a:shade val="98000"/>
                  <a:satMod val="120000"/>
                  <a:lumMod val="98000"/>
                </a:schemeClr>
              </a:gs>
            </a:gsLst>
            <a:path path="circle">
              <a:fillToRect l="50000" t="50000" r="100000" b="100000"/>
            </a:path>
          </a:gra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681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4" name="Picture 3" descr="Found on Bing from drandersonweb.wordpress.com">
            <a:extLst>
              <a:ext uri="{FF2B5EF4-FFF2-40B4-BE49-F238E27FC236}">
                <a16:creationId xmlns:a16="http://schemas.microsoft.com/office/drawing/2014/main" id="{21F64979-A99E-4728-A9EA-D7CA8A4D886F}"/>
              </a:ext>
            </a:extLst>
          </p:cNvPr>
          <p:cNvPicPr/>
          <p:nvPr/>
        </p:nvPicPr>
        <p:blipFill rotWithShape="1">
          <a:blip r:embed="rId3">
            <a:extLst>
              <a:ext uri="{28A0092B-C50C-407E-A947-70E740481C1C}">
                <a14:useLocalDpi xmlns:a14="http://schemas.microsoft.com/office/drawing/2010/main" val="0"/>
              </a:ext>
            </a:extLst>
          </a:blip>
          <a:srcRect t="6896" r="-1" b="31518"/>
          <a:stretch/>
        </p:blipFill>
        <p:spPr bwMode="auto">
          <a:xfrm>
            <a:off x="182880" y="1714500"/>
            <a:ext cx="3666321" cy="3429000"/>
          </a:xfrm>
          <a:prstGeom prst="rect">
            <a:avLst/>
          </a:prstGeom>
          <a:noFill/>
          <a:extLst>
            <a:ext uri="{53640926-AAD7-44D8-BBD7-CCE9431645EC}">
              <a14:shadowObscured xmlns:a14="http://schemas.microsoft.com/office/drawing/2010/main"/>
            </a:ext>
          </a:extLst>
        </p:spPr>
      </p:pic>
      <p:sp useBgFill="1">
        <p:nvSpPr>
          <p:cNvPr id="11" name="Freeform: Shape 9">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79C7FEAF-175C-400E-9315-95822BC0D2DB}"/>
              </a:ext>
            </a:extLst>
          </p:cNvPr>
          <p:cNvSpPr>
            <a:spLocks noGrp="1"/>
          </p:cNvSpPr>
          <p:nvPr>
            <p:ph type="title"/>
          </p:nvPr>
        </p:nvSpPr>
        <p:spPr>
          <a:xfrm>
            <a:off x="1271587" y="341376"/>
            <a:ext cx="5729287" cy="1563624"/>
          </a:xfrm>
        </p:spPr>
        <p:txBody>
          <a:bodyPr>
            <a:normAutofit/>
          </a:bodyPr>
          <a:lstStyle/>
          <a:p>
            <a:r>
              <a:rPr lang="en-US" b="1" dirty="0">
                <a:latin typeface="Calibri" panose="020F0502020204030204" pitchFamily="34" charset="0"/>
                <a:cs typeface="Calibri" panose="020F0502020204030204" pitchFamily="34" charset="0"/>
              </a:rPr>
              <a:t>Triune Brain Theory</a:t>
            </a:r>
            <a:endParaRPr lang="en-US" dirty="0"/>
          </a:p>
        </p:txBody>
      </p:sp>
      <p:sp>
        <p:nvSpPr>
          <p:cNvPr id="13" name="Rectangle 11">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D184EB1-C61B-4CD9-8F6C-30CFC487973E}"/>
              </a:ext>
            </a:extLst>
          </p:cNvPr>
          <p:cNvSpPr>
            <a:spLocks noGrp="1"/>
          </p:cNvSpPr>
          <p:nvPr>
            <p:ph idx="1"/>
          </p:nvPr>
        </p:nvSpPr>
        <p:spPr>
          <a:xfrm>
            <a:off x="535525" y="1151906"/>
            <a:ext cx="6979700" cy="5461728"/>
          </a:xfrm>
        </p:spPr>
        <p:txBody>
          <a:bodyPr>
            <a:normAutofit/>
          </a:bodyPr>
          <a:lstStyle/>
          <a:p>
            <a:pPr marL="0" indent="0">
              <a:buNone/>
            </a:pPr>
            <a:r>
              <a:rPr lang="en-US" sz="2000" u="sng" dirty="0">
                <a:solidFill>
                  <a:srgbClr val="FF0000"/>
                </a:solidFill>
                <a:latin typeface="Abadi" panose="020B0604020104020204" pitchFamily="34" charset="0"/>
              </a:rPr>
              <a:t>The Mammalian Brain (or Limbic System)</a:t>
            </a:r>
            <a:r>
              <a:rPr lang="en-US" sz="2000" dirty="0">
                <a:solidFill>
                  <a:srgbClr val="FF0000"/>
                </a:solidFill>
                <a:latin typeface="Abadi" panose="020B0604020104020204" pitchFamily="34" charset="0"/>
              </a:rPr>
              <a:t>: </a:t>
            </a:r>
            <a:endParaRPr lang="en-US" sz="2000" dirty="0">
              <a:latin typeface="Abadi" panose="020B0604020104020204" pitchFamily="34" charset="0"/>
            </a:endParaRPr>
          </a:p>
          <a:p>
            <a:r>
              <a:rPr lang="en-US" sz="2000" dirty="0">
                <a:latin typeface="Abadi" panose="020B0604020104020204" pitchFamily="34" charset="0"/>
              </a:rPr>
              <a:t>Later, about 150 million years ago, the limbic system first appeared in small animals. </a:t>
            </a:r>
          </a:p>
          <a:p>
            <a:r>
              <a:rPr lang="en-US" sz="2000" dirty="0">
                <a:latin typeface="Abadi" panose="020B0604020104020204" pitchFamily="34" charset="0"/>
              </a:rPr>
              <a:t>This system developed as critters were able to move more freely about as they were now equipped with extremities.  </a:t>
            </a:r>
          </a:p>
          <a:p>
            <a:r>
              <a:rPr lang="en-US" sz="2000" dirty="0">
                <a:latin typeface="Abadi" panose="020B0604020104020204" pitchFamily="34" charset="0"/>
              </a:rPr>
              <a:t>As such, it often became necessary to either fight off or flee from would-be predators. In addition, the capacity to have memory and emotions developed. </a:t>
            </a:r>
          </a:p>
          <a:p>
            <a:r>
              <a:rPr lang="en-US" sz="2000" dirty="0">
                <a:latin typeface="Abadi" panose="020B0604020104020204" pitchFamily="34" charset="0"/>
              </a:rPr>
              <a:t>This enabled the animal to control the body’s response to danger and to remember that danger as well as the ability to be vigilant and scan the surrounding environment for potential dangers. Like critters, we often revert to this neurological system when we act instinctively.</a:t>
            </a:r>
          </a:p>
          <a:p>
            <a:pPr>
              <a:lnSpc>
                <a:spcPct val="90000"/>
              </a:lnSpc>
            </a:pPr>
            <a:endParaRPr lang="en-US" sz="1500" dirty="0"/>
          </a:p>
        </p:txBody>
      </p:sp>
      <p:pic>
        <p:nvPicPr>
          <p:cNvPr id="9" name="Picture 8" descr="Image result for funny image of the mammalian brain">
            <a:extLst>
              <a:ext uri="{FF2B5EF4-FFF2-40B4-BE49-F238E27FC236}">
                <a16:creationId xmlns:a16="http://schemas.microsoft.com/office/drawing/2014/main" id="{34436607-3AB4-479E-8476-012E2A339ED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87096" y="2723515"/>
            <a:ext cx="2755075" cy="2014740"/>
          </a:xfrm>
          <a:prstGeom prst="rect">
            <a:avLst/>
          </a:prstGeom>
          <a:noFill/>
          <a:ln>
            <a:noFill/>
          </a:ln>
        </p:spPr>
      </p:pic>
    </p:spTree>
    <p:extLst>
      <p:ext uri="{BB962C8B-B14F-4D97-AF65-F5344CB8AC3E}">
        <p14:creationId xmlns:p14="http://schemas.microsoft.com/office/powerpoint/2010/main" val="165522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 name="Group 1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7" name="Group 2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7E8F3082-26CF-4437-BF8C-C551D5A0D57C}"/>
              </a:ext>
            </a:extLst>
          </p:cNvPr>
          <p:cNvSpPr>
            <a:spLocks noGrp="1"/>
          </p:cNvSpPr>
          <p:nvPr>
            <p:ph type="title"/>
          </p:nvPr>
        </p:nvSpPr>
        <p:spPr>
          <a:xfrm>
            <a:off x="6483096" y="624110"/>
            <a:ext cx="5021516" cy="868377"/>
          </a:xfrm>
        </p:spPr>
        <p:txBody>
          <a:bodyPr>
            <a:normAutofit/>
          </a:bodyPr>
          <a:lstStyle/>
          <a:p>
            <a:r>
              <a:rPr lang="en-US" b="1" dirty="0">
                <a:latin typeface="Calibri" panose="020F0502020204030204" pitchFamily="34" charset="0"/>
                <a:cs typeface="Calibri" panose="020F0502020204030204" pitchFamily="34" charset="0"/>
              </a:rPr>
              <a:t>Triune Brain Theory</a:t>
            </a:r>
            <a:endParaRPr lang="en-US" dirty="0"/>
          </a:p>
        </p:txBody>
      </p:sp>
      <p:sp>
        <p:nvSpPr>
          <p:cNvPr id="41" name="Rectangle 4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6" name="Picture 5" descr="Image result for image of the neocortex">
            <a:extLst>
              <a:ext uri="{FF2B5EF4-FFF2-40B4-BE49-F238E27FC236}">
                <a16:creationId xmlns:a16="http://schemas.microsoft.com/office/drawing/2014/main" id="{C4BF8451-A7FB-4666-947A-BFAEDE472058}"/>
              </a:ext>
            </a:extLst>
          </p:cNvPr>
          <p:cNvPicPr/>
          <p:nvPr/>
        </p:nvPicPr>
        <p:blipFill rotWithShape="1">
          <a:blip r:embed="rId2">
            <a:extLst>
              <a:ext uri="{28A0092B-C50C-407E-A947-70E740481C1C}">
                <a14:useLocalDpi xmlns:a14="http://schemas.microsoft.com/office/drawing/2010/main" val="0"/>
              </a:ext>
            </a:extLst>
          </a:blip>
          <a:srcRect l="22608" r="12538"/>
          <a:stretch/>
        </p:blipFill>
        <p:spPr bwMode="auto">
          <a:xfrm>
            <a:off x="-1555" y="1731"/>
            <a:ext cx="4671091" cy="6858000"/>
          </a:xfrm>
          <a:prstGeom prst="rect">
            <a:avLst/>
          </a:prstGeom>
          <a:noFill/>
        </p:spPr>
      </p:pic>
      <p:sp>
        <p:nvSpPr>
          <p:cNvPr id="3" name="Content Placeholder 2">
            <a:extLst>
              <a:ext uri="{FF2B5EF4-FFF2-40B4-BE49-F238E27FC236}">
                <a16:creationId xmlns:a16="http://schemas.microsoft.com/office/drawing/2014/main" id="{C0F72B9A-A808-4084-88E0-5EA8D1396480}"/>
              </a:ext>
            </a:extLst>
          </p:cNvPr>
          <p:cNvSpPr>
            <a:spLocks noGrp="1"/>
          </p:cNvSpPr>
          <p:nvPr>
            <p:ph idx="1"/>
          </p:nvPr>
        </p:nvSpPr>
        <p:spPr>
          <a:xfrm>
            <a:off x="5117797" y="1560013"/>
            <a:ext cx="6969428" cy="5141504"/>
          </a:xfrm>
        </p:spPr>
        <p:txBody>
          <a:bodyPr>
            <a:noAutofit/>
          </a:bodyPr>
          <a:lstStyle/>
          <a:p>
            <a:pPr marL="0" indent="0">
              <a:lnSpc>
                <a:spcPct val="90000"/>
              </a:lnSpc>
              <a:buNone/>
            </a:pPr>
            <a:r>
              <a:rPr lang="en-US" sz="2000" u="sng" dirty="0">
                <a:solidFill>
                  <a:srgbClr val="FF0000"/>
                </a:solidFill>
                <a:latin typeface="Calibri" panose="020F0502020204030204" pitchFamily="34" charset="0"/>
                <a:cs typeface="Calibri" panose="020F0502020204030204" pitchFamily="34" charset="0"/>
              </a:rPr>
              <a:t>The Frontal Lobe (or Neocortex)</a:t>
            </a:r>
            <a:r>
              <a:rPr lang="en-US" sz="2000" dirty="0">
                <a:solidFill>
                  <a:srgbClr val="FF0000"/>
                </a:solidFill>
                <a:latin typeface="Calibri" panose="020F0502020204030204" pitchFamily="34" charset="0"/>
                <a:cs typeface="Calibri" panose="020F0502020204030204" pitchFamily="34" charset="0"/>
              </a:rPr>
              <a:t>: </a:t>
            </a:r>
          </a:p>
          <a:p>
            <a:pPr>
              <a:lnSpc>
                <a:spcPct val="90000"/>
              </a:lnSpc>
            </a:pPr>
            <a:r>
              <a:rPr lang="en-US" sz="2000" dirty="0">
                <a:latin typeface="Calibri" panose="020F0502020204030204" pitchFamily="34" charset="0"/>
                <a:cs typeface="Calibri" panose="020F0502020204030204" pitchFamily="34" charset="0"/>
              </a:rPr>
              <a:t>According to Maclean (1990), the frontal lobes came on board only about 2 or 3 million years ago. </a:t>
            </a:r>
          </a:p>
          <a:p>
            <a:pPr>
              <a:lnSpc>
                <a:spcPct val="90000"/>
              </a:lnSpc>
            </a:pPr>
            <a:r>
              <a:rPr lang="en-US" sz="2000" dirty="0">
                <a:latin typeface="Calibri" panose="020F0502020204030204" pitchFamily="34" charset="0"/>
                <a:cs typeface="Calibri" panose="020F0502020204030204" pitchFamily="34" charset="0"/>
              </a:rPr>
              <a:t>As in the reptilian brain and the limbic system, the purpose of this brain formation is to react to and protect us from danger. </a:t>
            </a:r>
          </a:p>
          <a:p>
            <a:pPr>
              <a:lnSpc>
                <a:spcPct val="90000"/>
              </a:lnSpc>
            </a:pPr>
            <a:r>
              <a:rPr lang="en-US" sz="2000" dirty="0">
                <a:latin typeface="Calibri" panose="020F0502020204030204" pitchFamily="34" charset="0"/>
                <a:cs typeface="Calibri" panose="020F0502020204030204" pitchFamily="34" charset="0"/>
              </a:rPr>
              <a:t>Unlike our more primitive neighbors, this system reacts </a:t>
            </a:r>
            <a:r>
              <a:rPr lang="en-US" sz="2000" b="1" dirty="0">
                <a:latin typeface="Calibri" panose="020F0502020204030204" pitchFamily="34" charset="0"/>
                <a:cs typeface="Calibri" panose="020F0502020204030204" pitchFamily="34" charset="0"/>
              </a:rPr>
              <a:t>consciously</a:t>
            </a:r>
            <a:r>
              <a:rPr lang="en-US" sz="2000" dirty="0">
                <a:latin typeface="Calibri" panose="020F0502020204030204" pitchFamily="34" charset="0"/>
                <a:cs typeface="Calibri" panose="020F0502020204030204" pitchFamily="34" charset="0"/>
              </a:rPr>
              <a:t>. Very importantly, there was a need to develop a system that made possible more “civilized” responses to threats and at the same time one that offered the possibility to </a:t>
            </a:r>
            <a:r>
              <a:rPr lang="en-US" sz="2000" i="1" dirty="0">
                <a:latin typeface="Calibri" panose="020F0502020204030204" pitchFamily="34" charset="0"/>
                <a:cs typeface="Calibri" panose="020F0502020204030204" pitchFamily="34" charset="0"/>
              </a:rPr>
              <a:t>connect </a:t>
            </a:r>
            <a:r>
              <a:rPr lang="en-US" sz="2000" dirty="0">
                <a:latin typeface="Calibri" panose="020F0502020204030204" pitchFamily="34" charset="0"/>
                <a:cs typeface="Calibri" panose="020F0502020204030204" pitchFamily="34" charset="0"/>
              </a:rPr>
              <a:t>to others for safety. </a:t>
            </a:r>
          </a:p>
          <a:p>
            <a:pPr>
              <a:lnSpc>
                <a:spcPct val="90000"/>
              </a:lnSpc>
            </a:pPr>
            <a:r>
              <a:rPr lang="en-US" sz="2000" dirty="0">
                <a:latin typeface="Calibri" panose="020F0502020204030204" pitchFamily="34" charset="0"/>
                <a:cs typeface="Calibri" panose="020F0502020204030204" pitchFamily="34" charset="0"/>
              </a:rPr>
              <a:t>Therefore, the frontal lobe allows us to access a new way of surviving based on </a:t>
            </a:r>
            <a:r>
              <a:rPr lang="en-US" sz="2000" b="1" dirty="0">
                <a:latin typeface="Calibri" panose="020F0502020204030204" pitchFamily="34" charset="0"/>
                <a:cs typeface="Calibri" panose="020F0502020204030204" pitchFamily="34" charset="0"/>
              </a:rPr>
              <a:t>socialization</a:t>
            </a:r>
            <a:r>
              <a:rPr lang="en-US" sz="2000" dirty="0">
                <a:latin typeface="Calibri" panose="020F0502020204030204" pitchFamily="34" charset="0"/>
                <a:cs typeface="Calibri" panose="020F0502020204030204" pitchFamily="34" charset="0"/>
              </a:rPr>
              <a:t>. This makes it possible for us to use analysis, logic and decision-making, and this is what specifically separates us from other lower-ordered animals that rely on instincts alone for survival</a:t>
            </a:r>
          </a:p>
        </p:txBody>
      </p:sp>
    </p:spTree>
    <p:extLst>
      <p:ext uri="{BB962C8B-B14F-4D97-AF65-F5344CB8AC3E}">
        <p14:creationId xmlns:p14="http://schemas.microsoft.com/office/powerpoint/2010/main" val="258371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5AB24D1-6223-4A08-B7D9-14C5A95A893B}"/>
              </a:ext>
            </a:extLst>
          </p:cNvPr>
          <p:cNvSpPr>
            <a:spLocks noGrp="1"/>
          </p:cNvSpPr>
          <p:nvPr>
            <p:ph type="title"/>
          </p:nvPr>
        </p:nvSpPr>
        <p:spPr>
          <a:xfrm>
            <a:off x="541867" y="787400"/>
            <a:ext cx="7145866" cy="778933"/>
          </a:xfrm>
        </p:spPr>
        <p:txBody>
          <a:bodyPr anchor="ctr">
            <a:normAutofit/>
          </a:bodyPr>
          <a:lstStyle/>
          <a:p>
            <a:r>
              <a:rPr lang="en-US" sz="3200" b="1" dirty="0">
                <a:solidFill>
                  <a:srgbClr val="FEFFFF"/>
                </a:solidFill>
                <a:latin typeface="Calibri" panose="020F0502020204030204" pitchFamily="34" charset="0"/>
                <a:cs typeface="Calibri" panose="020F0502020204030204" pitchFamily="34" charset="0"/>
              </a:rPr>
              <a:t>Triune Brain Theory – To Bring it Home</a:t>
            </a:r>
            <a:endParaRPr lang="en-US" sz="3200" dirty="0">
              <a:solidFill>
                <a:srgbClr val="FEFFFF"/>
              </a:solidFill>
            </a:endParaRPr>
          </a:p>
        </p:txBody>
      </p:sp>
      <p:sp>
        <p:nvSpPr>
          <p:cNvPr id="3" name="Content Placeholder 2">
            <a:extLst>
              <a:ext uri="{FF2B5EF4-FFF2-40B4-BE49-F238E27FC236}">
                <a16:creationId xmlns:a16="http://schemas.microsoft.com/office/drawing/2014/main" id="{9FE9E453-1786-4925-B387-271FAD7C277D}"/>
              </a:ext>
            </a:extLst>
          </p:cNvPr>
          <p:cNvSpPr>
            <a:spLocks noGrp="1"/>
          </p:cNvSpPr>
          <p:nvPr>
            <p:ph idx="1"/>
          </p:nvPr>
        </p:nvSpPr>
        <p:spPr>
          <a:xfrm>
            <a:off x="0" y="1694179"/>
            <a:ext cx="8292564" cy="5287445"/>
          </a:xfrm>
          <a:gradFill>
            <a:gsLst>
              <a:gs pos="0">
                <a:srgbClr val="FFC000"/>
              </a:gs>
              <a:gs pos="100000">
                <a:schemeClr val="bg2">
                  <a:shade val="98000"/>
                  <a:satMod val="120000"/>
                  <a:lumMod val="98000"/>
                </a:schemeClr>
              </a:gs>
            </a:gsLst>
            <a:path path="circle">
              <a:fillToRect l="50000" t="50000" r="100000" b="100000"/>
            </a:path>
          </a:gradFill>
        </p:spPr>
        <p:txBody>
          <a:bodyPr>
            <a:normAutofit lnSpcReduction="10000"/>
          </a:bodyPr>
          <a:lstStyle/>
          <a:p>
            <a:pPr>
              <a:lnSpc>
                <a:spcPct val="90000"/>
              </a:lnSpc>
            </a:pPr>
            <a:endParaRPr lang="en-US" sz="1400" dirty="0">
              <a:solidFill>
                <a:schemeClr val="tx1"/>
              </a:solidFill>
              <a:latin typeface="Calibri" panose="020F0502020204030204" pitchFamily="34" charset="0"/>
              <a:cs typeface="Calibri" panose="020F0502020204030204" pitchFamily="34" charset="0"/>
            </a:endParaRPr>
          </a:p>
          <a:p>
            <a:pPr>
              <a:lnSpc>
                <a:spcPct val="90000"/>
              </a:lnSpc>
            </a:pPr>
            <a:r>
              <a:rPr lang="en-US" dirty="0">
                <a:solidFill>
                  <a:schemeClr val="tx1"/>
                </a:solidFill>
                <a:latin typeface="Calibri" panose="020F0502020204030204" pitchFamily="34" charset="0"/>
                <a:cs typeface="Calibri" panose="020F0502020204030204" pitchFamily="34" charset="0"/>
              </a:rPr>
              <a:t>To bring it home, on topside we have the cortical brain consisting of the frontal lobe which is the most recently developed portion of the brain, i.e., </a:t>
            </a:r>
            <a:r>
              <a:rPr lang="en-US" b="1" dirty="0">
                <a:solidFill>
                  <a:schemeClr val="tx1"/>
                </a:solidFill>
                <a:latin typeface="Calibri" panose="020F0502020204030204" pitchFamily="34" charset="0"/>
                <a:cs typeface="Calibri" panose="020F0502020204030204" pitchFamily="34" charset="0"/>
              </a:rPr>
              <a:t>the conscious, thinking brain</a:t>
            </a:r>
            <a:r>
              <a:rPr lang="en-US" dirty="0">
                <a:solidFill>
                  <a:schemeClr val="tx1"/>
                </a:solidFill>
                <a:latin typeface="Calibri" panose="020F0502020204030204" pitchFamily="34" charset="0"/>
                <a:cs typeface="Calibri" panose="020F0502020204030204" pitchFamily="34" charset="0"/>
              </a:rPr>
              <a:t>. </a:t>
            </a:r>
          </a:p>
          <a:p>
            <a:pPr>
              <a:lnSpc>
                <a:spcPct val="90000"/>
              </a:lnSpc>
            </a:pPr>
            <a:r>
              <a:rPr lang="en-US" dirty="0">
                <a:solidFill>
                  <a:schemeClr val="tx1"/>
                </a:solidFill>
                <a:latin typeface="Calibri" panose="020F0502020204030204" pitchFamily="34" charset="0"/>
                <a:cs typeface="Calibri" panose="020F0502020204030204" pitchFamily="34" charset="0"/>
              </a:rPr>
              <a:t>At the bottom, we have our subcortical, unconscious brain, which is made up of the </a:t>
            </a:r>
            <a:r>
              <a:rPr lang="en-US" b="1" dirty="0">
                <a:solidFill>
                  <a:schemeClr val="tx1"/>
                </a:solidFill>
                <a:latin typeface="Calibri" panose="020F0502020204030204" pitchFamily="34" charset="0"/>
                <a:cs typeface="Calibri" panose="020F0502020204030204" pitchFamily="34" charset="0"/>
              </a:rPr>
              <a:t>reptilian and limbic complexes</a:t>
            </a:r>
            <a:r>
              <a:rPr lang="en-US" dirty="0">
                <a:solidFill>
                  <a:schemeClr val="tx1"/>
                </a:solidFill>
                <a:latin typeface="Calibri" panose="020F0502020204030204" pitchFamily="34" charset="0"/>
                <a:cs typeface="Calibri" panose="020F0502020204030204" pitchFamily="34" charset="0"/>
              </a:rPr>
              <a:t> and is directed largely by raw instinct and emotions which often results in immediate knee-jerk reactions that happen in a split second. </a:t>
            </a:r>
          </a:p>
          <a:p>
            <a:pPr>
              <a:lnSpc>
                <a:spcPct val="90000"/>
              </a:lnSpc>
            </a:pPr>
            <a:r>
              <a:rPr lang="en-US" dirty="0">
                <a:solidFill>
                  <a:schemeClr val="tx1"/>
                </a:solidFill>
                <a:latin typeface="Calibri" panose="020F0502020204030204" pitchFamily="34" charset="0"/>
                <a:cs typeface="Calibri" panose="020F0502020204030204" pitchFamily="34" charset="0"/>
              </a:rPr>
              <a:t>Barta (2018) informs us that, in the best of worlds, we try to lead with our </a:t>
            </a:r>
            <a:r>
              <a:rPr lang="en-US" b="1" dirty="0">
                <a:solidFill>
                  <a:schemeClr val="tx1"/>
                </a:solidFill>
                <a:latin typeface="Calibri" panose="020F0502020204030204" pitchFamily="34" charset="0"/>
                <a:cs typeface="Calibri" panose="020F0502020204030204" pitchFamily="34" charset="0"/>
              </a:rPr>
              <a:t>frontal lobe </a:t>
            </a:r>
            <a:r>
              <a:rPr lang="en-US" dirty="0">
                <a:solidFill>
                  <a:schemeClr val="tx1"/>
                </a:solidFill>
                <a:latin typeface="Calibri" panose="020F0502020204030204" pitchFamily="34" charset="0"/>
                <a:cs typeface="Calibri" panose="020F0502020204030204" pitchFamily="34" charset="0"/>
              </a:rPr>
              <a:t>and remain socially engaged if something threatening confronts us and in order think our way out of it, smile, and/or stay calm. </a:t>
            </a:r>
          </a:p>
          <a:p>
            <a:pPr>
              <a:lnSpc>
                <a:spcPct val="90000"/>
              </a:lnSpc>
            </a:pPr>
            <a:r>
              <a:rPr lang="en-US" dirty="0">
                <a:solidFill>
                  <a:schemeClr val="tx1"/>
                </a:solidFill>
                <a:latin typeface="Calibri" panose="020F0502020204030204" pitchFamily="34" charset="0"/>
                <a:cs typeface="Calibri" panose="020F0502020204030204" pitchFamily="34" charset="0"/>
              </a:rPr>
              <a:t>But in times of intense stress or in situations that remind us of past trauma, </a:t>
            </a:r>
            <a:r>
              <a:rPr lang="en-US" dirty="0">
                <a:solidFill>
                  <a:schemeClr val="tx1"/>
                </a:solidFill>
                <a:effectLst>
                  <a:outerShdw blurRad="50800" dist="50800" dir="5400000" algn="ctr" rotWithShape="0">
                    <a:srgbClr val="92D050"/>
                  </a:outerShdw>
                </a:effectLst>
                <a:latin typeface="Calibri" panose="020F0502020204030204" pitchFamily="34" charset="0"/>
                <a:cs typeface="Calibri" panose="020F0502020204030204" pitchFamily="34" charset="0"/>
              </a:rPr>
              <a:t>this</a:t>
            </a:r>
            <a:r>
              <a:rPr lang="en-US" dirty="0">
                <a:solidFill>
                  <a:schemeClr val="tx1"/>
                </a:solidFill>
                <a:latin typeface="Calibri" panose="020F0502020204030204" pitchFamily="34" charset="0"/>
                <a:cs typeface="Calibri" panose="020F0502020204030204" pitchFamily="34" charset="0"/>
              </a:rPr>
              <a:t> survival mechanism is quickly overrun by earlier, more primitive survival strategies of our mammalian/limbic brain and our reptilian brain structures. </a:t>
            </a:r>
          </a:p>
          <a:p>
            <a:pPr>
              <a:lnSpc>
                <a:spcPct val="90000"/>
              </a:lnSpc>
            </a:pPr>
            <a:r>
              <a:rPr lang="en-US" dirty="0">
                <a:solidFill>
                  <a:schemeClr val="tx1"/>
                </a:solidFill>
                <a:latin typeface="Calibri" panose="020F0502020204030204" pitchFamily="34" charset="0"/>
                <a:cs typeface="Calibri" panose="020F0502020204030204" pitchFamily="34" charset="0"/>
              </a:rPr>
              <a:t>As such, when our </a:t>
            </a:r>
            <a:r>
              <a:rPr lang="en-US" b="1" dirty="0">
                <a:solidFill>
                  <a:schemeClr val="tx1"/>
                </a:solidFill>
                <a:latin typeface="Calibri" panose="020F0502020204030204" pitchFamily="34" charset="0"/>
                <a:cs typeface="Calibri" panose="020F0502020204030204" pitchFamily="34" charset="0"/>
              </a:rPr>
              <a:t>prefrontal cortex </a:t>
            </a:r>
            <a:r>
              <a:rPr lang="en-US" dirty="0">
                <a:solidFill>
                  <a:schemeClr val="tx1"/>
                </a:solidFill>
                <a:latin typeface="Calibri" panose="020F0502020204030204" pitchFamily="34" charset="0"/>
                <a:cs typeface="Calibri" panose="020F0502020204030204" pitchFamily="34" charset="0"/>
              </a:rPr>
              <a:t>fails us, the </a:t>
            </a:r>
            <a:r>
              <a:rPr lang="en-US" b="1" dirty="0">
                <a:solidFill>
                  <a:schemeClr val="tx1"/>
                </a:solidFill>
                <a:latin typeface="Calibri" panose="020F0502020204030204" pitchFamily="34" charset="0"/>
                <a:cs typeface="Calibri" panose="020F0502020204030204" pitchFamily="34" charset="0"/>
              </a:rPr>
              <a:t>limbic system </a:t>
            </a:r>
            <a:r>
              <a:rPr lang="en-US" dirty="0">
                <a:solidFill>
                  <a:schemeClr val="tx1"/>
                </a:solidFill>
                <a:latin typeface="Calibri" panose="020F0502020204030204" pitchFamily="34" charset="0"/>
                <a:cs typeface="Calibri" panose="020F0502020204030204" pitchFamily="34" charset="0"/>
              </a:rPr>
              <a:t>takes command and we are then rapidly sent into our fight-or-flight response and if this does not work and we cannot run away or fight our way out of it, the most primitive line of defense is deployed and we simply freeze, become immobilized, or completely collapse. This hijacking process can occur whether the threat is real or merely perceived (Barta, 2018).</a:t>
            </a:r>
          </a:p>
          <a:p>
            <a:pPr marL="0" indent="0">
              <a:lnSpc>
                <a:spcPct val="90000"/>
              </a:lnSpc>
              <a:buNone/>
            </a:pPr>
            <a:endParaRPr lang="en-US" sz="1400" dirty="0">
              <a:solidFill>
                <a:srgbClr val="FEFFFF"/>
              </a:solidFill>
            </a:endParaRPr>
          </a:p>
        </p:txBody>
      </p:sp>
      <p:pic>
        <p:nvPicPr>
          <p:cNvPr id="4" name="Picture 3" descr="Image result for pictures of fight or flight response">
            <a:extLst>
              <a:ext uri="{FF2B5EF4-FFF2-40B4-BE49-F238E27FC236}">
                <a16:creationId xmlns:a16="http://schemas.microsoft.com/office/drawing/2014/main" id="{5B0DAA49-B4F1-47CE-BB22-659775F6A32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292564" y="2823210"/>
            <a:ext cx="3899436" cy="2171699"/>
          </a:xfrm>
          <a:prstGeom prst="rect">
            <a:avLst/>
          </a:prstGeom>
          <a:noFill/>
        </p:spPr>
      </p:pic>
    </p:spTree>
    <p:extLst>
      <p:ext uri="{BB962C8B-B14F-4D97-AF65-F5344CB8AC3E}">
        <p14:creationId xmlns:p14="http://schemas.microsoft.com/office/powerpoint/2010/main" val="239996119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5769</Words>
  <Application>Microsoft Office PowerPoint</Application>
  <PresentationFormat>Widescreen</PresentationFormat>
  <Paragraphs>336</Paragraphs>
  <Slides>39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Abadi</vt:lpstr>
      <vt:lpstr>Arial</vt:lpstr>
      <vt:lpstr>Calibri</vt:lpstr>
      <vt:lpstr>Century</vt:lpstr>
      <vt:lpstr>Century </vt:lpstr>
      <vt:lpstr>Century Gothic</vt:lpstr>
      <vt:lpstr>New times roman</vt:lpstr>
      <vt:lpstr>Segoe Print</vt:lpstr>
      <vt:lpstr>Wingdings 3</vt:lpstr>
      <vt:lpstr>Wisp</vt:lpstr>
      <vt:lpstr> Polyvagal Theory – A New Model </vt:lpstr>
      <vt:lpstr>Definition Please  </vt:lpstr>
      <vt:lpstr>               The Marriage of Triune Brain Theory and Polyvagal Theory   </vt:lpstr>
      <vt:lpstr>               The Marriage of Triune Brain Theory and Polyvagal Theory</vt:lpstr>
      <vt:lpstr>Triune Brain Theory</vt:lpstr>
      <vt:lpstr>Triune Brain Theory</vt:lpstr>
      <vt:lpstr>Triune Brain Theory</vt:lpstr>
      <vt:lpstr>Triune Brain Theory</vt:lpstr>
      <vt:lpstr>Triune Brain Theory – To Bring it Home</vt:lpstr>
      <vt:lpstr>                       Polyvagal Theory </vt:lpstr>
      <vt:lpstr>Polyvagal Theory  The Autonomic Nervous System                          Dr. Steve Porges          </vt:lpstr>
      <vt:lpstr>Polyvagal Theory  The Autonomic Nervous System </vt:lpstr>
      <vt:lpstr>Polyvagal Theory  Sympathetic Division</vt:lpstr>
      <vt:lpstr>Polyvagal Theory  Parasympathetic Division</vt:lpstr>
      <vt:lpstr>        Polyvagal Theory - Parasympathetic Division</vt:lpstr>
      <vt:lpstr>Marriage of MacLean’s Triune Brain Theory with Porges’ Polyvagal Theory</vt:lpstr>
      <vt:lpstr>           Polyvagal Theory – The Stream</vt:lpstr>
      <vt:lpstr>Polyvagal Theory – Autopilot or the Choice of Connection?</vt:lpstr>
      <vt:lpstr>The chart below adapted by Dr. Rothschild nicely demonstrates the shifting in body sensations, physiological symptoms, and emotions as we move between autonomic states (Rothschild, 2017). </vt:lpstr>
      <vt:lpstr>Polyvagal Theory and Treatment</vt:lpstr>
      <vt:lpstr>Polyvagal Theory and Treatment</vt:lpstr>
      <vt:lpstr>Polyvagal Theory and Treatment</vt:lpstr>
      <vt:lpstr>Polyvagal Theory and Treatment</vt:lpstr>
      <vt:lpstr>Polyvagal Theory and Treatment               Recognize the Autonomic State </vt:lpstr>
      <vt:lpstr>Polyvagal Theory and Treatment                Recognize the Autonomic State </vt:lpstr>
      <vt:lpstr>Polyvagal Theory and Treatment                Recognize the Autonomic State </vt:lpstr>
      <vt:lpstr>Polyvagal Theory and Treatment               Recognize the Autonomic State </vt:lpstr>
      <vt:lpstr>   Polyvagal Theory and Treatment         Respect the Adaptive Survival Response </vt:lpstr>
      <vt:lpstr>                    Polyvagal Theory and Treatment                                Regulate or Co-regulate in a Ventral Vagal State  </vt:lpstr>
      <vt:lpstr>               Polyvagal Theory and Treatment                      Regulate or Co-regulate in a Ventral Vagal State</vt:lpstr>
      <vt:lpstr>Polyvagal Theory and Treatment                      Regulate or Co-regulate in a Ventral Vagal State</vt:lpstr>
      <vt:lpstr>Polyvagal Theory and Treatment                      Regulate or Co-regulate in a Ventral Vagal State</vt:lpstr>
      <vt:lpstr>Polyvagal Theory and Treatment                      Regulate or Co-regulate in a Ventral Vagal State</vt:lpstr>
      <vt:lpstr>Polyvagal Theory and Treatment                      Regulate or Co-regulate in a Ventral Vagal State</vt:lpstr>
      <vt:lpstr>Polyvagal Theory and Treatment                      Regulate or Co-regulate in a Ventral Vagal State</vt:lpstr>
      <vt:lpstr>Polyvagal Theory and Treatment               Re-story </vt:lpstr>
      <vt:lpstr>Polyvagal Theory and Treatment               Re-story </vt:lpstr>
      <vt:lpstr>Conclusion </vt:lpstr>
      <vt:lpstr>Emotional regulation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Internal Tempest and the Pathway to Peace</dc:title>
  <dc:creator>Jeffrey Hansen</dc:creator>
  <cp:lastModifiedBy>Jeffrey Hansen</cp:lastModifiedBy>
  <cp:revision>18</cp:revision>
  <dcterms:created xsi:type="dcterms:W3CDTF">2020-08-01T18:31:31Z</dcterms:created>
  <dcterms:modified xsi:type="dcterms:W3CDTF">2023-12-17T16:23:23Z</dcterms:modified>
</cp:coreProperties>
</file>