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1" d="100"/>
          <a:sy n="51" d="100"/>
        </p:scale>
        <p:origin x="1232"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3/19/2025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823"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88825"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1468" y="-2652339"/>
            <a:ext cx="6858001" cy="12162678"/>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3175" y="0"/>
            <a:ext cx="6094414"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3"/>
            <a:ext cx="12179697"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455" y="4049"/>
            <a:ext cx="1021391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2026165" y="1030406"/>
            <a:ext cx="8145591" cy="2126153"/>
          </a:xfrm>
        </p:spPr>
        <p:txBody>
          <a:bodyPr anchor="ctr">
            <a:normAutofit/>
          </a:bodyPr>
          <a:lstStyle/>
          <a:p>
            <a:r>
              <a:rPr lang="en-US" sz="4800" dirty="0">
                <a:solidFill>
                  <a:srgbClr val="FFFFFF"/>
                </a:solidFill>
              </a:rPr>
              <a:t>Breaking the Chains of Entitlement</a:t>
            </a:r>
          </a:p>
        </p:txBody>
      </p:sp>
      <p:sp>
        <p:nvSpPr>
          <p:cNvPr id="3" name="Subtitle 2"/>
          <p:cNvSpPr>
            <a:spLocks noGrp="1"/>
          </p:cNvSpPr>
          <p:nvPr>
            <p:ph type="subTitle" idx="1"/>
          </p:nvPr>
        </p:nvSpPr>
        <p:spPr>
          <a:xfrm>
            <a:off x="1559536" y="4111648"/>
            <a:ext cx="9076264" cy="1850741"/>
          </a:xfrm>
        </p:spPr>
        <p:txBody>
          <a:bodyPr anchor="ctr">
            <a:normAutofit fontScale="77500" lnSpcReduction="20000"/>
          </a:bodyPr>
          <a:lstStyle/>
          <a:p>
            <a:r>
              <a:rPr lang="en-US" sz="3900" dirty="0">
                <a:solidFill>
                  <a:srgbClr val="FFFFFF"/>
                </a:solidFill>
              </a:rPr>
              <a:t>A Biblical Perspective on Humility and Gratitude</a:t>
            </a:r>
          </a:p>
          <a:p>
            <a:endParaRPr lang="en-US" sz="3900" dirty="0">
              <a:solidFill>
                <a:srgbClr val="FFFFFF"/>
              </a:solidFill>
            </a:endParaRPr>
          </a:p>
          <a:p>
            <a:r>
              <a:rPr lang="en-US" sz="2400" dirty="0">
                <a:solidFill>
                  <a:srgbClr val="FFFFFF"/>
                </a:solidFill>
              </a:rPr>
              <a:t>Jeffrey E. Hansen, Ph.D.</a:t>
            </a:r>
          </a:p>
          <a:p>
            <a:r>
              <a:rPr lang="en-US" sz="2400" dirty="0">
                <a:solidFill>
                  <a:srgbClr val="FFFFFF"/>
                </a:solidFill>
              </a:rPr>
              <a:t>Clinical Director, Holdfast Recovery</a:t>
            </a:r>
          </a:p>
          <a:p>
            <a:r>
              <a:rPr lang="en-US" sz="2400" dirty="0">
                <a:solidFill>
                  <a:srgbClr val="FFFFFF"/>
                </a:solidFill>
              </a:rPr>
              <a:t>Founder and Director, NeuroFaith, LLC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type="wd">
                                    <p:tmPct val="15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type="wd">
                                    <p:tmPct val="15000"/>
                                  </p:iterate>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000"/>
                                  </p:stCondLst>
                                  <p:iterate type="wd">
                                    <p:tmPct val="15000"/>
                                  </p:iterate>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9242" y="640006"/>
            <a:ext cx="6858000" cy="557798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930" y="395932"/>
            <a:ext cx="6346209" cy="5574628"/>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183" y="2819693"/>
            <a:ext cx="2501979" cy="5574628"/>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784" y="853464"/>
            <a:ext cx="6858001" cy="5151070"/>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7978" y="1129059"/>
            <a:ext cx="4318303" cy="4317178"/>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26180" y="586855"/>
            <a:ext cx="4228999" cy="3387497"/>
          </a:xfrm>
        </p:spPr>
        <p:txBody>
          <a:bodyPr vert="horz" lIns="91440" tIns="45720" rIns="91440" bIns="45720" rtlCol="0" anchor="b">
            <a:normAutofit/>
          </a:bodyPr>
          <a:lstStyle/>
          <a:p>
            <a:pPr algn="r" defTabSz="914400">
              <a:lnSpc>
                <a:spcPct val="90000"/>
              </a:lnSpc>
            </a:pPr>
            <a:r>
              <a:rPr lang="en-US" sz="4000" kern="1200">
                <a:solidFill>
                  <a:srgbClr val="FFFFFF"/>
                </a:solidFill>
                <a:latin typeface="+mj-lt"/>
                <a:ea typeface="+mj-ea"/>
                <a:cs typeface="+mj-cs"/>
              </a:rPr>
              <a:t>Philippians 2:3-4 (NIV)</a:t>
            </a:r>
          </a:p>
        </p:txBody>
      </p:sp>
      <p:sp>
        <p:nvSpPr>
          <p:cNvPr id="3" name="TextBox 2"/>
          <p:cNvSpPr txBox="1"/>
          <p:nvPr/>
        </p:nvSpPr>
        <p:spPr>
          <a:xfrm>
            <a:off x="6501464" y="649480"/>
            <a:ext cx="4861181" cy="5546047"/>
          </a:xfrm>
          <a:prstGeom prst="rect">
            <a:avLst/>
          </a:prstGeo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r>
              <a:rPr lang="en-US" sz="3200" dirty="0"/>
              <a:t>Do nothing out of selfish ambition or vain conceit. Rather, in humility value others above yourselves, not looking to your own interests but each of you to the interests of the others.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57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57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2655" cy="6858000"/>
            <a:chOff x="651279" y="598259"/>
            <a:chExt cx="10889442" cy="5680742"/>
          </a:xfrm>
        </p:grpSpPr>
        <p:sp>
          <p:nvSpPr>
            <p:cNvPr id="13"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3" y="0"/>
            <a:ext cx="12185773"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p:cNvSpPr>
            <a:spLocks noGrp="1"/>
          </p:cNvSpPr>
          <p:nvPr>
            <p:ph type="title"/>
          </p:nvPr>
        </p:nvSpPr>
        <p:spPr>
          <a:xfrm>
            <a:off x="786180" y="841248"/>
            <a:ext cx="5128264" cy="5340097"/>
          </a:xfrm>
        </p:spPr>
        <p:txBody>
          <a:bodyPr vert="horz" lIns="91440" tIns="45720" rIns="91440" bIns="45720" rtlCol="0" anchor="ctr">
            <a:normAutofit/>
          </a:bodyPr>
          <a:lstStyle/>
          <a:p>
            <a:pPr algn="l" defTabSz="914400">
              <a:lnSpc>
                <a:spcPct val="90000"/>
              </a:lnSpc>
            </a:pPr>
            <a:r>
              <a:rPr lang="en-US" sz="4800" kern="1200">
                <a:solidFill>
                  <a:schemeClr val="bg1"/>
                </a:solidFill>
                <a:latin typeface="+mj-lt"/>
                <a:ea typeface="+mj-ea"/>
                <a:cs typeface="+mj-cs"/>
              </a:rPr>
              <a:t>Luke 17:10 (NIV)</a:t>
            </a:r>
          </a:p>
        </p:txBody>
      </p:sp>
      <p:sp>
        <p:nvSpPr>
          <p:cNvPr id="3" name="TextBox 2"/>
          <p:cNvSpPr txBox="1"/>
          <p:nvPr/>
        </p:nvSpPr>
        <p:spPr>
          <a:xfrm>
            <a:off x="6483698" y="127263"/>
            <a:ext cx="4483368" cy="6336167"/>
          </a:xfrm>
          <a:prstGeom prst="rect">
            <a:avLst/>
          </a:prstGeo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r>
              <a:rPr lang="en-US" sz="3200" dirty="0">
                <a:solidFill>
                  <a:schemeClr val="tx2"/>
                </a:solidFill>
              </a:rPr>
              <a:t>So you also, when you have done everything you were told to do, should say, ‘We are unworthy servants; we have only done our duty.’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 y="0"/>
            <a:ext cx="6081863"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55257" y="637762"/>
            <a:ext cx="4283281" cy="5576770"/>
          </a:xfrm>
        </p:spPr>
        <p:txBody>
          <a:bodyPr vert="horz" lIns="91440" tIns="45720" rIns="91440" bIns="45720" rtlCol="0" anchor="ctr">
            <a:normAutofit/>
          </a:bodyPr>
          <a:lstStyle/>
          <a:p>
            <a:pPr algn="l" defTabSz="914400">
              <a:lnSpc>
                <a:spcPct val="90000"/>
              </a:lnSpc>
            </a:pPr>
            <a:r>
              <a:rPr lang="en-US" sz="6500" kern="1200">
                <a:solidFill>
                  <a:schemeClr val="bg1"/>
                </a:solidFill>
                <a:latin typeface="+mj-lt"/>
                <a:ea typeface="+mj-ea"/>
                <a:cs typeface="+mj-cs"/>
              </a:rPr>
              <a:t>Proverbs 16:18 (NIV)</a:t>
            </a:r>
          </a:p>
        </p:txBody>
      </p:sp>
      <p:sp>
        <p:nvSpPr>
          <p:cNvPr id="10" name="Rectangle 9">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4412" y="0"/>
            <a:ext cx="6094403"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737708" y="637762"/>
            <a:ext cx="4304760" cy="5860946"/>
          </a:xfrm>
          <a:prstGeom prst="rect">
            <a:avLst/>
          </a:prstGeom>
        </p:spPr>
        <p:txBody>
          <a:bodyPr vert="horz" lIns="91440" tIns="45720" rIns="91440" bIns="45720" rtlCol="0" anchor="ctr">
            <a:normAutofit/>
          </a:bodyPr>
          <a:lstStyle/>
          <a:p>
            <a:pPr defTabSz="914400">
              <a:lnSpc>
                <a:spcPct val="90000"/>
              </a:lnSpc>
              <a:spcBef>
                <a:spcPts val="1000"/>
              </a:spcBef>
            </a:pPr>
            <a:r>
              <a:rPr lang="en-US" sz="4000" kern="1200">
                <a:solidFill>
                  <a:schemeClr val="tx1"/>
                </a:solidFill>
                <a:latin typeface="+mn-lt"/>
                <a:ea typeface="+mn-ea"/>
                <a:cs typeface="+mn-cs"/>
              </a:rPr>
              <a:t>Pride goes before destruction, a haughty spirit before a fall.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7" y="0"/>
            <a:ext cx="1218577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66186"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655" y="1153572"/>
            <a:ext cx="3199566" cy="4461163"/>
          </a:xfrm>
        </p:spPr>
        <p:txBody>
          <a:bodyPr vert="horz" lIns="91440" tIns="45720" rIns="91440" bIns="45720" rtlCol="0" anchor="ctr">
            <a:normAutofit/>
          </a:bodyPr>
          <a:lstStyle/>
          <a:p>
            <a:pPr algn="l" defTabSz="914400">
              <a:lnSpc>
                <a:spcPct val="90000"/>
              </a:lnSpc>
            </a:pPr>
            <a:r>
              <a:rPr lang="en-US" kern="1200">
                <a:solidFill>
                  <a:srgbClr val="FFFFFF"/>
                </a:solidFill>
                <a:latin typeface="+mj-lt"/>
                <a:ea typeface="+mj-ea"/>
                <a:cs typeface="+mj-cs"/>
              </a:rPr>
              <a:t>James 4:6 (NIV)</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48435" y="2455479"/>
            <a:ext cx="4082370"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p:cNvSpPr txBox="1"/>
          <p:nvPr/>
        </p:nvSpPr>
        <p:spPr>
          <a:xfrm>
            <a:off x="4446149" y="591344"/>
            <a:ext cx="6904693" cy="5585619"/>
          </a:xfrm>
          <a:prstGeom prst="rect">
            <a:avLst/>
          </a:prstGeo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r>
              <a:rPr lang="en-US" sz="2800" dirty="0"/>
              <a:t>But he gives us more grace. That is why Scripture says: ‘God opposes the proud but shows favor to the humble.’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88825"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402" y="-1720"/>
            <a:ext cx="1174698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812" y="-1291"/>
            <a:ext cx="3607240"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7503" y="779920"/>
            <a:ext cx="4967533" cy="4987091"/>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86503" y="818984"/>
            <a:ext cx="6594528" cy="3268520"/>
          </a:xfrm>
        </p:spPr>
        <p:txBody>
          <a:bodyPr vert="horz" lIns="91440" tIns="45720" rIns="91440" bIns="45720" rtlCol="0" anchor="b">
            <a:normAutofit/>
          </a:bodyPr>
          <a:lstStyle/>
          <a:p>
            <a:pPr algn="r" defTabSz="914400">
              <a:lnSpc>
                <a:spcPct val="90000"/>
              </a:lnSpc>
            </a:pPr>
            <a:r>
              <a:rPr lang="en-US" sz="4800" kern="1200">
                <a:solidFill>
                  <a:srgbClr val="FFFFFF"/>
                </a:solidFill>
                <a:latin typeface="+mj-lt"/>
                <a:ea typeface="+mj-ea"/>
                <a:cs typeface="+mj-cs"/>
              </a:rPr>
              <a:t>1 Thessalonians 5:18 (NIV)</a:t>
            </a: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2" y="4480038"/>
            <a:ext cx="12176199"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868883" y="5098633"/>
            <a:ext cx="7675950" cy="1241828"/>
          </a:xfrm>
          <a:prstGeom prst="rect">
            <a:avLst/>
          </a:prstGeom>
        </p:spPr>
        <p:txBody>
          <a:bodyPr vert="horz" lIns="91440" tIns="45720" rIns="91440" bIns="45720" rtlCol="0">
            <a:noAutofit/>
          </a:bodyPr>
          <a:lstStyle/>
          <a:p>
            <a:pPr defTabSz="914400">
              <a:lnSpc>
                <a:spcPct val="90000"/>
              </a:lnSpc>
              <a:spcBef>
                <a:spcPts val="1000"/>
              </a:spcBef>
            </a:pPr>
            <a:r>
              <a:rPr lang="en-US" sz="3200" kern="1200" dirty="0">
                <a:solidFill>
                  <a:srgbClr val="FFFFFF"/>
                </a:solidFill>
                <a:latin typeface="+mn-lt"/>
                <a:ea typeface="+mn-ea"/>
                <a:cs typeface="+mn-cs"/>
              </a:rPr>
              <a:t>Give thanks in all circumstances; for this is God’s will for you in Christ Jesus.</a:t>
            </a: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4378" y="1633128"/>
            <a:ext cx="6857572" cy="3591323"/>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1402</TotalTime>
  <Words>180</Words>
  <Application>Microsoft Office PowerPoint</Application>
  <PresentationFormat>Custom</PresentationFormat>
  <Paragraphs>16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Breaking the Chains of Entitlement</vt:lpstr>
      <vt:lpstr>Philippians 2:3-4 (NIV)</vt:lpstr>
      <vt:lpstr>Luke 17:10 (NIV)</vt:lpstr>
      <vt:lpstr>Proverbs 16:18 (NIV)</vt:lpstr>
      <vt:lpstr>James 4:6 (NIV)</vt:lpstr>
      <vt:lpstr>1 Thessalonians 5:18 (NIV)</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Jeffrey Hansen, Ph.D.</cp:lastModifiedBy>
  <cp:revision>3</cp:revision>
  <dcterms:created xsi:type="dcterms:W3CDTF">2013-01-27T09:14:16Z</dcterms:created>
  <dcterms:modified xsi:type="dcterms:W3CDTF">2025-03-20T14:47:35Z</dcterms:modified>
  <cp:category/>
</cp:coreProperties>
</file>