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52" r:id="rId4"/>
    <p:sldId id="351"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DD0B1C-4478-4CF9-9BC4-9E0A48962E5C}" v="12" dt="2023-09-03T12:27:08.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1430-93DC-3966-5468-477CFEB4F1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7D0B6-D874-7B81-00CE-5C5A1EC03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5AB861-F8DC-E0C8-9C4E-E54DA3CEC944}"/>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51EB361A-B212-EF9E-8FEB-D0BD21B57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3DADB-D0B6-A2DF-8352-3C6C407B6CA7}"/>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232338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8D66-BC79-0252-D078-2CA9AA4D18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36BF8-0014-0082-4FD2-8E971B620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89DFB-C222-7434-0457-9916C5181D57}"/>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5F9C08BF-FCF9-6BB6-3D9A-D0237791D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59357-97BD-714A-2FB9-32FB67FFDBAD}"/>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24643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8CECA6-D132-C980-49DC-B0649FFA67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9C8382-618F-311A-02CE-E88CFFFC8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B0041-2E8E-417E-1875-D22E5D82AF4C}"/>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799324E4-B10C-7129-D563-6160A62D9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6E0D4-FF96-A623-90D6-FC3A5E7C40FF}"/>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30860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D1B5F-4CBC-790E-B25E-214FA3EE9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8900B-A170-8005-F655-14669B77E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9A299-C50A-653F-C300-556B77B9F8F7}"/>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461A623D-D000-3FAE-075D-54B31B6A7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AA6C6-8035-4770-B762-46122DF62CA0}"/>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45174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C16F-271F-89D0-B3F1-C70BE6E7A6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6DC792-EED3-5CE7-C11C-14CD7E553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2BE60-1453-2B23-494B-10511037E4FD}"/>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B60A6D62-168A-19C0-3210-EC0550972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514AD-7C13-8B37-F58A-D0E26C9FF2CF}"/>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31734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DCDF-23E0-A3F4-AC6F-2F56E6158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AB77F6-8CA9-F8C3-8B54-7F98CC99DB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EA32E-90D9-ED68-913B-B579A262C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0EFE4B-6549-83D1-70B6-668CC3735DAF}"/>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6" name="Footer Placeholder 5">
            <a:extLst>
              <a:ext uri="{FF2B5EF4-FFF2-40B4-BE49-F238E27FC236}">
                <a16:creationId xmlns:a16="http://schemas.microsoft.com/office/drawing/2014/main" id="{B3004C08-89CD-B901-C1A8-40EA6F5BE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DDFE9-C18D-D2B4-EFDD-2F22BC1E296D}"/>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51798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4BFA-9A9E-BBC1-CE5F-4AF3D796E6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99945C-3CE6-D7C4-A7EE-FF0B879E4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BE99CD-5FFE-4A7E-C0C0-7EC56D3CEC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238CC-E028-D271-C09B-DE50DB681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6E9A67-E15E-D0BC-2872-B230A5E84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DC43B3-9455-7FCC-6DDA-307AEA71E9B1}"/>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8" name="Footer Placeholder 7">
            <a:extLst>
              <a:ext uri="{FF2B5EF4-FFF2-40B4-BE49-F238E27FC236}">
                <a16:creationId xmlns:a16="http://schemas.microsoft.com/office/drawing/2014/main" id="{8F151B8F-2E4F-2FBE-76A1-B3290100E3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B57F38-A006-4BFA-BFBF-53D355344E53}"/>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52738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451D-0341-B700-D921-356D6D43B2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CC321F-594A-4509-A733-52703B9741DE}"/>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4" name="Footer Placeholder 3">
            <a:extLst>
              <a:ext uri="{FF2B5EF4-FFF2-40B4-BE49-F238E27FC236}">
                <a16:creationId xmlns:a16="http://schemas.microsoft.com/office/drawing/2014/main" id="{576D59D3-0283-D294-EBFA-CE3FA4E10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26B1D-29AC-2B5A-9585-B654E2AAF328}"/>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231079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5B390C-F902-EE94-F6B4-45BA89942FB1}"/>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3" name="Footer Placeholder 2">
            <a:extLst>
              <a:ext uri="{FF2B5EF4-FFF2-40B4-BE49-F238E27FC236}">
                <a16:creationId xmlns:a16="http://schemas.microsoft.com/office/drawing/2014/main" id="{FC9C76E5-2480-8B6A-0A6D-5A71FF9678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AA2A4B-B1BF-B9DF-9AA8-979849AC1602}"/>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36631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C2DC-00AC-8F03-06C6-D51B9B008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C87F2-6382-F89A-33D6-60DE73DB0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2018D-B903-6FF2-5EC8-C1987DFEC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59186-BD14-6D2D-048F-2EC34272DB49}"/>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6" name="Footer Placeholder 5">
            <a:extLst>
              <a:ext uri="{FF2B5EF4-FFF2-40B4-BE49-F238E27FC236}">
                <a16:creationId xmlns:a16="http://schemas.microsoft.com/office/drawing/2014/main" id="{3A67AA77-609A-6254-7D93-52E63B88C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448C8-3EE0-9055-D624-B3A337EB00D5}"/>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297492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A75F-393E-C9FD-6F5B-895C188AF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AEAFEB-7DF0-EA91-DEE4-197CA0239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5994A-0BD4-4A23-9407-D21755C18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17575-6CA5-7566-FF4E-828B0154FAE8}"/>
              </a:ext>
            </a:extLst>
          </p:cNvPr>
          <p:cNvSpPr>
            <a:spLocks noGrp="1"/>
          </p:cNvSpPr>
          <p:nvPr>
            <p:ph type="dt" sz="half" idx="10"/>
          </p:nvPr>
        </p:nvSpPr>
        <p:spPr/>
        <p:txBody>
          <a:bodyPr/>
          <a:lstStyle/>
          <a:p>
            <a:fld id="{95FF0F56-93BF-4B85-B27E-E7BF7CBA3BA2}" type="datetimeFigureOut">
              <a:rPr lang="en-US" smtClean="0"/>
              <a:t>12/17/2023</a:t>
            </a:fld>
            <a:endParaRPr lang="en-US"/>
          </a:p>
        </p:txBody>
      </p:sp>
      <p:sp>
        <p:nvSpPr>
          <p:cNvPr id="6" name="Footer Placeholder 5">
            <a:extLst>
              <a:ext uri="{FF2B5EF4-FFF2-40B4-BE49-F238E27FC236}">
                <a16:creationId xmlns:a16="http://schemas.microsoft.com/office/drawing/2014/main" id="{F9C2EC78-68C0-F3CB-BAC6-359FCBFBB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6AF27-C83B-2B4F-3C5B-FCB03EF81A1B}"/>
              </a:ext>
            </a:extLst>
          </p:cNvPr>
          <p:cNvSpPr>
            <a:spLocks noGrp="1"/>
          </p:cNvSpPr>
          <p:nvPr>
            <p:ph type="sldNum" sz="quarter" idx="12"/>
          </p:nvPr>
        </p:nvSpPr>
        <p:spPr/>
        <p:txBody>
          <a:bodyPr/>
          <a:lstStyle/>
          <a:p>
            <a:fld id="{0C90DBEF-9D69-4D07-B9CA-B7D700FCC020}" type="slidenum">
              <a:rPr lang="en-US" smtClean="0"/>
              <a:t>‹#›</a:t>
            </a:fld>
            <a:endParaRPr lang="en-US"/>
          </a:p>
        </p:txBody>
      </p:sp>
    </p:spTree>
    <p:extLst>
      <p:ext uri="{BB962C8B-B14F-4D97-AF65-F5344CB8AC3E}">
        <p14:creationId xmlns:p14="http://schemas.microsoft.com/office/powerpoint/2010/main" val="150962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41196-98A4-37B6-6FD4-1B676E6A0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BE862-F34C-1660-97A3-C21C60DB0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BF059-62CC-2F8C-8379-E78E69A32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0F56-93BF-4B85-B27E-E7BF7CBA3BA2}" type="datetimeFigureOut">
              <a:rPr lang="en-US" smtClean="0"/>
              <a:t>12/17/2023</a:t>
            </a:fld>
            <a:endParaRPr lang="en-US"/>
          </a:p>
        </p:txBody>
      </p:sp>
      <p:sp>
        <p:nvSpPr>
          <p:cNvPr id="5" name="Footer Placeholder 4">
            <a:extLst>
              <a:ext uri="{FF2B5EF4-FFF2-40B4-BE49-F238E27FC236}">
                <a16:creationId xmlns:a16="http://schemas.microsoft.com/office/drawing/2014/main" id="{221DAA9E-DFB6-4675-67A3-5B1CEFCF36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9BDDC4-854C-39F2-857D-F1F1D13EE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0DBEF-9D69-4D07-B9CA-B7D700FCC020}" type="slidenum">
              <a:rPr lang="en-US" smtClean="0"/>
              <a:t>‹#›</a:t>
            </a:fld>
            <a:endParaRPr lang="en-US"/>
          </a:p>
        </p:txBody>
      </p:sp>
    </p:spTree>
    <p:extLst>
      <p:ext uri="{BB962C8B-B14F-4D97-AF65-F5344CB8AC3E}">
        <p14:creationId xmlns:p14="http://schemas.microsoft.com/office/powerpoint/2010/main" val="179441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A3svaOilIis&amp;ab_channel=FitMind"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rain&#10;&#10;Description automatically generated">
            <a:extLst>
              <a:ext uri="{FF2B5EF4-FFF2-40B4-BE49-F238E27FC236}">
                <a16:creationId xmlns:a16="http://schemas.microsoft.com/office/drawing/2014/main" id="{4EA9B215-7067-2E76-FAC7-A6B6EE2B6990}"/>
              </a:ext>
            </a:extLst>
          </p:cNvPr>
          <p:cNvPicPr>
            <a:picLocks noChangeAspect="1"/>
          </p:cNvPicPr>
          <p:nvPr/>
        </p:nvPicPr>
        <p:blipFill rotWithShape="1">
          <a:blip r:embed="rId2"/>
          <a:srcRect t="7761" r="-1" b="18130"/>
          <a:stretch/>
        </p:blipFill>
        <p:spPr>
          <a:xfrm>
            <a:off x="-1" y="10"/>
            <a:ext cx="12228129" cy="4666928"/>
          </a:xfrm>
          <a:prstGeom prst="rect">
            <a:avLst/>
          </a:prstGeom>
        </p:spPr>
      </p:pic>
      <p:grpSp>
        <p:nvGrpSpPr>
          <p:cNvPr id="21" name="Group 2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22" name="Freeform: Shape 2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5" name="Freeform: Shape 2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931F3170-FC8E-6B43-11E0-0F8ACEC161D2}"/>
              </a:ext>
            </a:extLst>
          </p:cNvPr>
          <p:cNvSpPr>
            <a:spLocks noGrp="1"/>
          </p:cNvSpPr>
          <p:nvPr>
            <p:ph type="ctrTitle"/>
          </p:nvPr>
        </p:nvSpPr>
        <p:spPr>
          <a:xfrm>
            <a:off x="478465" y="4551037"/>
            <a:ext cx="6113721" cy="1892293"/>
          </a:xfrm>
        </p:spPr>
        <p:txBody>
          <a:bodyPr vert="horz" lIns="91440" tIns="45720" rIns="91440" bIns="45720" rtlCol="0" anchor="ctr">
            <a:normAutofit/>
          </a:bodyPr>
          <a:lstStyle/>
          <a:p>
            <a:pPr algn="l"/>
            <a:r>
              <a:rPr lang="en-US" sz="3300" dirty="0">
                <a:solidFill>
                  <a:schemeClr val="tx2"/>
                </a:solidFill>
                <a:latin typeface="Calambra"/>
              </a:rPr>
              <a:t>Serotonin vs Dopamine and the impact of Cortisol</a:t>
            </a:r>
            <a:br>
              <a:rPr lang="en-US" sz="3300" dirty="0">
                <a:solidFill>
                  <a:schemeClr val="tx2"/>
                </a:solidFill>
                <a:latin typeface="Calambra"/>
              </a:rPr>
            </a:br>
            <a:r>
              <a:rPr lang="en-US" sz="3300" dirty="0">
                <a:solidFill>
                  <a:schemeClr val="tx2"/>
                </a:solidFill>
                <a:latin typeface="Calambra"/>
              </a:rPr>
              <a:t> - Dr. Robert Lustig</a:t>
            </a:r>
          </a:p>
        </p:txBody>
      </p:sp>
      <p:sp>
        <p:nvSpPr>
          <p:cNvPr id="3" name="Subtitle 2">
            <a:extLst>
              <a:ext uri="{FF2B5EF4-FFF2-40B4-BE49-F238E27FC236}">
                <a16:creationId xmlns:a16="http://schemas.microsoft.com/office/drawing/2014/main" id="{32CA337D-C726-715A-0AC6-E59CC80C5015}"/>
              </a:ext>
            </a:extLst>
          </p:cNvPr>
          <p:cNvSpPr>
            <a:spLocks noGrp="1"/>
          </p:cNvSpPr>
          <p:nvPr>
            <p:ph type="subTitle" idx="1"/>
          </p:nvPr>
        </p:nvSpPr>
        <p:spPr>
          <a:xfrm>
            <a:off x="6470247" y="4551037"/>
            <a:ext cx="4926411" cy="1509935"/>
          </a:xfrm>
        </p:spPr>
        <p:txBody>
          <a:bodyPr vert="horz" lIns="91440" tIns="45720" rIns="91440" bIns="45720" rtlCol="0" anchor="ctr">
            <a:normAutofit/>
          </a:bodyPr>
          <a:lstStyle/>
          <a:p>
            <a:pPr indent="-228600" algn="l">
              <a:buFont typeface="Arial" panose="020B0604020202020204" pitchFamily="34" charset="0"/>
              <a:buChar char="•"/>
            </a:pPr>
            <a:endParaRPr lang="en-US" sz="1800" dirty="0">
              <a:solidFill>
                <a:schemeClr val="tx2"/>
              </a:solidFill>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Jeffrey E. Hansen, Ph.D.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Center for Connected Living, LLC</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indent="-228600" algn="l">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262746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Video 11" descr="Chemical Compounds">
            <a:extLst>
              <a:ext uri="{FF2B5EF4-FFF2-40B4-BE49-F238E27FC236}">
                <a16:creationId xmlns:a16="http://schemas.microsoft.com/office/drawing/2014/main" id="{A1256118-A478-DEE6-D1B1-88528AAAB5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6100" y="138193"/>
            <a:ext cx="12191977" cy="6858022"/>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7A3A7-6633-0DE1-CF35-5498C258725C}"/>
              </a:ext>
            </a:extLst>
          </p:cNvPr>
          <p:cNvSpPr>
            <a:spLocks noGrp="1"/>
          </p:cNvSpPr>
          <p:nvPr>
            <p:ph type="ctrTitle"/>
          </p:nvPr>
        </p:nvSpPr>
        <p:spPr>
          <a:xfrm>
            <a:off x="202018" y="643467"/>
            <a:ext cx="12557051" cy="876989"/>
          </a:xfrm>
        </p:spPr>
        <p:txBody>
          <a:bodyPr anchor="t">
            <a:normAutofit fontScale="90000"/>
          </a:bodyPr>
          <a:lstStyle/>
          <a:p>
            <a:pPr algn="l"/>
            <a:r>
              <a:rPr kumimoji="0" lang="en-US" sz="5200" b="1" i="0" u="none" strike="noStrike" kern="1200" cap="none" spc="0" normalizeH="0" baseline="0" noProof="0" dirty="0">
                <a:ln>
                  <a:noFill/>
                </a:ln>
                <a:solidFill>
                  <a:srgbClr val="002060"/>
                </a:solidFill>
                <a:effectLst/>
                <a:uLnTx/>
                <a:uFillTx/>
                <a:latin typeface="Calibri Light" panose="020F0302020204030204"/>
                <a:ea typeface="+mj-ea"/>
                <a:cs typeface="+mj-cs"/>
              </a:rPr>
              <a:t>Serotonin vs Dopamine and the impact of Cortisol</a:t>
            </a:r>
            <a:br>
              <a:rPr kumimoji="0" lang="en-US" sz="5200" b="1" i="0" u="none" strike="noStrike" kern="1200" cap="none" spc="0" normalizeH="0" baseline="0" noProof="0" dirty="0">
                <a:ln>
                  <a:noFill/>
                </a:ln>
                <a:solidFill>
                  <a:srgbClr val="002060"/>
                </a:solidFill>
                <a:effectLst/>
                <a:uLnTx/>
                <a:uFillTx/>
                <a:latin typeface="Calibri Light" panose="020F0302020204030204"/>
                <a:ea typeface="+mj-ea"/>
                <a:cs typeface="+mj-cs"/>
              </a:rPr>
            </a:br>
            <a:endParaRPr lang="en-US" sz="5200" b="1" dirty="0">
              <a:solidFill>
                <a:srgbClr val="002060"/>
              </a:solidFill>
            </a:endParaRPr>
          </a:p>
        </p:txBody>
      </p:sp>
      <p:sp>
        <p:nvSpPr>
          <p:cNvPr id="3" name="Subtitle 2">
            <a:extLst>
              <a:ext uri="{FF2B5EF4-FFF2-40B4-BE49-F238E27FC236}">
                <a16:creationId xmlns:a16="http://schemas.microsoft.com/office/drawing/2014/main" id="{7AF8D6E1-F575-1C7C-70BA-6758865081FC}"/>
              </a:ext>
            </a:extLst>
          </p:cNvPr>
          <p:cNvSpPr>
            <a:spLocks noGrp="1"/>
          </p:cNvSpPr>
          <p:nvPr>
            <p:ph type="subTitle" idx="1"/>
          </p:nvPr>
        </p:nvSpPr>
        <p:spPr>
          <a:xfrm>
            <a:off x="643466" y="4551037"/>
            <a:ext cx="5842394" cy="2583410"/>
          </a:xfrm>
        </p:spPr>
        <p:txBody>
          <a:bodyPr anchor="b">
            <a:no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Serotonin vs. dopamine explained by Dr. Robert Lustig author of "The Hacking of the American Mind: The Science Behind the Corporate Takeover of Our Bodies and Brains".</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He explains the 7 key differences between pleasure and happiness and discusses the basic brain mechanisms behind various addictive products that are hacking our reward centers.</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lang="en-US" sz="2000" dirty="0">
              <a:solidFill>
                <a:srgbClr val="FF0000"/>
              </a:solidFill>
              <a:latin typeface="Calibri" panose="020F0502020204030204"/>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Please click the link below to watch this compelling video:</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hlinkClick r:id="rId5"/>
              </a:rPr>
              <a:t>https://www.youtube.com/watch?v=A3svaOilIis&amp;ab_channel=FitMind</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algn="l"/>
            <a:endParaRPr lang="en-US" sz="2000" dirty="0">
              <a:solidFill>
                <a:srgbClr val="FFFFFF"/>
              </a:solidFill>
            </a:endParaRPr>
          </a:p>
        </p:txBody>
      </p:sp>
      <p:sp>
        <p:nvSpPr>
          <p:cNvPr id="20" name="Rectangle 1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9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20AAA5-E8AB-4C2D-26FC-9A7AFB14BE52}"/>
              </a:ext>
            </a:extLst>
          </p:cNvPr>
          <p:cNvPicPr>
            <a:picLocks noChangeAspect="1"/>
          </p:cNvPicPr>
          <p:nvPr/>
        </p:nvPicPr>
        <p:blipFill rotWithShape="1">
          <a:blip r:embed="rId2">
            <a:alphaModFix amt="40000"/>
          </a:blip>
          <a:srcRect t="10008" r="-1" b="33882"/>
          <a:stretch/>
        </p:blipFill>
        <p:spPr>
          <a:xfrm>
            <a:off x="20" y="10"/>
            <a:ext cx="12191979" cy="6857990"/>
          </a:xfrm>
          <a:prstGeom prst="rect">
            <a:avLst/>
          </a:prstGeom>
        </p:spPr>
      </p:pic>
      <p:sp>
        <p:nvSpPr>
          <p:cNvPr id="2" name="Title 1">
            <a:extLst>
              <a:ext uri="{FF2B5EF4-FFF2-40B4-BE49-F238E27FC236}">
                <a16:creationId xmlns:a16="http://schemas.microsoft.com/office/drawing/2014/main" id="{AD83F47E-2D1D-8BF5-FD87-DDB63B032139}"/>
              </a:ext>
            </a:extLst>
          </p:cNvPr>
          <p:cNvSpPr>
            <a:spLocks noGrp="1"/>
          </p:cNvSpPr>
          <p:nvPr>
            <p:ph type="ctrTitle"/>
          </p:nvPr>
        </p:nvSpPr>
        <p:spPr>
          <a:xfrm>
            <a:off x="841249" y="941832"/>
            <a:ext cx="10506456" cy="900338"/>
          </a:xfrm>
        </p:spPr>
        <p:txBody>
          <a:bodyPr vert="horz" lIns="91440" tIns="45720" rIns="91440" bIns="45720" rtlCol="0" anchor="b">
            <a:normAutofit/>
          </a:bodyPr>
          <a:lstStyle/>
          <a:p>
            <a:r>
              <a:rPr kumimoji="0" lang="en-US" sz="5000" b="0" i="0" u="none" strike="noStrike" cap="none" spc="0" normalizeH="0" baseline="0" noProof="0" dirty="0">
                <a:ln>
                  <a:noFill/>
                </a:ln>
                <a:solidFill>
                  <a:schemeClr val="bg1"/>
                </a:solidFill>
                <a:effectLst/>
                <a:uLnTx/>
                <a:uFillTx/>
              </a:rPr>
              <a:t>Too much cortisol due to stress</a:t>
            </a:r>
            <a:endParaRPr lang="en-US" sz="5000" dirty="0">
              <a:solidFill>
                <a:schemeClr val="bg1"/>
              </a:solidFill>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30EE4B30-EC69-407B-DDDE-60AA95DED30A}"/>
              </a:ext>
            </a:extLst>
          </p:cNvPr>
          <p:cNvSpPr>
            <a:spLocks noGrp="1"/>
          </p:cNvSpPr>
          <p:nvPr>
            <p:ph type="subTitle" idx="1"/>
          </p:nvPr>
        </p:nvSpPr>
        <p:spPr>
          <a:xfrm>
            <a:off x="841247" y="3502152"/>
            <a:ext cx="10758873" cy="3010928"/>
          </a:xfrm>
        </p:spPr>
        <p:txBody>
          <a:bodyPr vert="horz" lIns="91440" tIns="45720" rIns="91440" bIns="45720" rtlCol="0">
            <a:normAutofit fontScale="92500" lnSpcReduction="10000"/>
          </a:bodyPr>
          <a:lstStyle/>
          <a:p>
            <a:pPr marR="0" lvl="0" algn="l" fontAlgn="auto">
              <a:spcBef>
                <a:spcPts val="1000"/>
              </a:spcBef>
              <a:spcAft>
                <a:spcPts val="0"/>
              </a:spcAft>
              <a:buClrTx/>
              <a:buSzTx/>
              <a:tabLst/>
              <a:defRPr/>
            </a:pPr>
            <a:r>
              <a:rPr kumimoji="0" lang="en-US" b="0" i="0" u="none" strike="noStrike" cap="none" spc="0" normalizeH="0" baseline="0" noProof="0" dirty="0">
                <a:ln>
                  <a:noFill/>
                </a:ln>
                <a:solidFill>
                  <a:schemeClr val="bg1"/>
                </a:solidFill>
                <a:effectLst/>
                <a:uLnTx/>
                <a:uFillTx/>
              </a:rPr>
              <a:t>Cortisol, the stress hormone, shuts down the prefrontal cortex which is the part of the brain that controls executive functioning. Our ability to control the primitive brain diminishes as the brain now has not brakes so we lose our ability to say no to addiction. This condition has been called hypofrontality or executive dysfunction syndrome.</a:t>
            </a:r>
          </a:p>
          <a:p>
            <a:pPr marR="0" lvl="0" algn="l" fontAlgn="auto">
              <a:spcBef>
                <a:spcPts val="1000"/>
              </a:spcBef>
              <a:spcAft>
                <a:spcPts val="0"/>
              </a:spcAft>
              <a:buClrTx/>
              <a:buSzTx/>
              <a:tabLst/>
              <a:defRPr/>
            </a:pPr>
            <a:r>
              <a:rPr kumimoji="0" lang="en-US" b="0" i="0" u="none" strike="noStrike" cap="none" spc="0" normalizeH="0" baseline="0" noProof="0" dirty="0">
                <a:ln>
                  <a:noFill/>
                </a:ln>
                <a:solidFill>
                  <a:schemeClr val="bg1"/>
                </a:solidFill>
                <a:effectLst/>
                <a:uLnTx/>
                <a:uFillTx/>
              </a:rPr>
              <a:t>This lack of brakes on seeking pleasure drives more dopamine which leads to runaway addiction.</a:t>
            </a:r>
          </a:p>
          <a:p>
            <a:pPr marR="0" lvl="0" algn="l" fontAlgn="auto">
              <a:spcBef>
                <a:spcPts val="1000"/>
              </a:spcBef>
              <a:spcAft>
                <a:spcPts val="0"/>
              </a:spcAft>
              <a:buClrTx/>
              <a:buSzTx/>
              <a:tabLst/>
              <a:defRPr/>
            </a:pPr>
            <a:r>
              <a:rPr kumimoji="0" lang="en-US" b="0" i="0" u="none" strike="noStrike" cap="none" spc="0" normalizeH="0" baseline="0" noProof="0" dirty="0">
                <a:ln>
                  <a:noFill/>
                </a:ln>
                <a:solidFill>
                  <a:schemeClr val="bg1"/>
                </a:solidFill>
                <a:effectLst/>
                <a:uLnTx/>
                <a:uFillTx/>
              </a:rPr>
              <a:t>When dopamine runs too hot, the protective mechanism of the brain downregulates post synaptic receptors for dopamine, so we need more and more dopamine just to get back to baseline. This is called tolerance.</a:t>
            </a:r>
          </a:p>
          <a:p>
            <a:pPr indent="-228600" algn="l">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206393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124" y="624110"/>
            <a:ext cx="11619295" cy="1280890"/>
          </a:xfrm>
          <a:solidFill>
            <a:srgbClr val="FFFF00"/>
          </a:solidFill>
        </p:spPr>
        <p:txBody>
          <a:bodyPr>
            <a:normAutofit/>
          </a:bodyPr>
          <a:lstStyle/>
          <a:p>
            <a:pPr algn="ctr"/>
            <a:r>
              <a:rPr lang="en-US" sz="3600" b="1" dirty="0">
                <a:latin typeface="Algerian" panose="04020705040A02060702" pitchFamily="82" charset="0"/>
              </a:rPr>
              <a:t>Dopaminergic Downregulation at the Synapse </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122" y="2574820"/>
            <a:ext cx="3774557" cy="3595575"/>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4447189" y="2574820"/>
            <a:ext cx="3486088" cy="359557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294787" y="2608489"/>
            <a:ext cx="3735632" cy="34679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3F7A66F-6288-8F39-80D4-305AD3242A65}"/>
              </a:ext>
            </a:extLst>
          </p:cNvPr>
          <p:cNvPicPr>
            <a:picLocks noChangeAspect="1"/>
          </p:cNvPicPr>
          <p:nvPr/>
        </p:nvPicPr>
        <p:blipFill rotWithShape="1">
          <a:blip r:embed="rId2">
            <a:alphaModFix amt="35000"/>
          </a:blip>
          <a:srcRect r="2667"/>
          <a:stretch/>
        </p:blipFill>
        <p:spPr>
          <a:xfrm>
            <a:off x="20" y="0"/>
            <a:ext cx="12191980" cy="6858000"/>
          </a:xfrm>
          <a:prstGeom prst="rect">
            <a:avLst/>
          </a:prstGeom>
        </p:spPr>
      </p:pic>
      <p:sp>
        <p:nvSpPr>
          <p:cNvPr id="2" name="Title 1">
            <a:extLst>
              <a:ext uri="{FF2B5EF4-FFF2-40B4-BE49-F238E27FC236}">
                <a16:creationId xmlns:a16="http://schemas.microsoft.com/office/drawing/2014/main" id="{30B98478-4897-7625-5717-3DB0CA47D1E0}"/>
              </a:ext>
            </a:extLst>
          </p:cNvPr>
          <p:cNvSpPr>
            <a:spLocks noGrp="1"/>
          </p:cNvSpPr>
          <p:nvPr>
            <p:ph type="ctrTitle"/>
          </p:nvPr>
        </p:nvSpPr>
        <p:spPr>
          <a:xfrm>
            <a:off x="838200" y="365126"/>
            <a:ext cx="11612526" cy="1059638"/>
          </a:xfrm>
        </p:spPr>
        <p:txBody>
          <a:bodyPr vert="horz" lIns="91440" tIns="45720" rIns="91440" bIns="45720" rtlCol="0" anchor="ctr">
            <a:normAutofit/>
          </a:bodyPr>
          <a:lstStyle/>
          <a:p>
            <a:pPr algn="l"/>
            <a:r>
              <a:rPr lang="en-US" sz="4400" dirty="0">
                <a:solidFill>
                  <a:srgbClr val="FFFF00"/>
                </a:solidFill>
              </a:rPr>
              <a:t>7 Differences between Pleasure and Happiness</a:t>
            </a:r>
          </a:p>
        </p:txBody>
      </p:sp>
      <p:sp>
        <p:nvSpPr>
          <p:cNvPr id="3" name="Subtitle 2">
            <a:extLst>
              <a:ext uri="{FF2B5EF4-FFF2-40B4-BE49-F238E27FC236}">
                <a16:creationId xmlns:a16="http://schemas.microsoft.com/office/drawing/2014/main" id="{1AE18DAB-F5BE-DB1B-746C-1923B06511F0}"/>
              </a:ext>
            </a:extLst>
          </p:cNvPr>
          <p:cNvSpPr>
            <a:spLocks noGrp="1"/>
          </p:cNvSpPr>
          <p:nvPr>
            <p:ph type="subTitle" idx="1"/>
          </p:nvPr>
        </p:nvSpPr>
        <p:spPr>
          <a:xfrm>
            <a:off x="627321" y="1825624"/>
            <a:ext cx="10919637" cy="5032375"/>
          </a:xfrm>
        </p:spPr>
        <p:txBody>
          <a:bodyPr vert="horz" lIns="91440" tIns="45720" rIns="91440" bIns="45720" rtlCol="0">
            <a:normAutofit lnSpcReduction="10000"/>
          </a:bodyPr>
          <a:lstStyle/>
          <a:p>
            <a:pPr marL="685800" indent="-228600" algn="l">
              <a:buFont typeface="Arial" panose="020B0604020202020204" pitchFamily="34" charset="0"/>
              <a:buChar char="•"/>
            </a:pPr>
            <a:r>
              <a:rPr lang="en-US" sz="2800" dirty="0"/>
              <a:t>Pleasure is short-term; happiness is long-term.</a:t>
            </a:r>
          </a:p>
          <a:p>
            <a:pPr marL="685800" indent="-228600" algn="l">
              <a:buFont typeface="Arial" panose="020B0604020202020204" pitchFamily="34" charset="0"/>
              <a:buChar char="•"/>
            </a:pPr>
            <a:r>
              <a:rPr lang="en-US" sz="2800" dirty="0"/>
              <a:t>Pleasure is visceral, you feel it in your body, happiness is ethereal, you feel it above the neck.</a:t>
            </a:r>
          </a:p>
          <a:p>
            <a:pPr marL="685800" indent="-228600" algn="l">
              <a:buFont typeface="Arial" panose="020B0604020202020204" pitchFamily="34" charset="0"/>
              <a:buChar char="•"/>
            </a:pPr>
            <a:r>
              <a:rPr lang="en-US" sz="2800" dirty="0"/>
              <a:t>Pleasure is taken, like from a casino; happiness is given, like to Habitat for Humanity.</a:t>
            </a:r>
          </a:p>
          <a:p>
            <a:pPr marL="685800" indent="-228600" algn="l">
              <a:buFont typeface="Arial" panose="020B0604020202020204" pitchFamily="34" charset="0"/>
              <a:buChar char="•"/>
            </a:pPr>
            <a:r>
              <a:rPr lang="en-US" sz="2800" dirty="0"/>
              <a:t>Pleasure is achieved alone; happiness is attained in social groups, like a birthday party.</a:t>
            </a:r>
          </a:p>
          <a:p>
            <a:pPr marL="685800" indent="-228600" algn="l">
              <a:buFont typeface="Arial" panose="020B0604020202020204" pitchFamily="34" charset="0"/>
              <a:buChar char="•"/>
            </a:pPr>
            <a:r>
              <a:rPr lang="en-US" sz="2800" dirty="0"/>
              <a:t>Pleasure is achieved in substances, like cocaine; happiness is never achieved in substances.</a:t>
            </a:r>
          </a:p>
          <a:p>
            <a:pPr marL="685800" indent="-228600" algn="l">
              <a:buFont typeface="Arial" panose="020B0604020202020204" pitchFamily="34" charset="0"/>
              <a:buChar char="•"/>
            </a:pPr>
            <a:r>
              <a:rPr lang="en-US" sz="2800" dirty="0"/>
              <a:t>Pleasure is addictive; happiness is never addictive.</a:t>
            </a:r>
          </a:p>
          <a:p>
            <a:pPr marL="685800" indent="-228600" algn="l">
              <a:buFont typeface="Arial" panose="020B0604020202020204" pitchFamily="34" charset="0"/>
              <a:buChar char="•"/>
            </a:pPr>
            <a:r>
              <a:rPr lang="en-US" sz="2800" dirty="0"/>
              <a:t>Pleasure is dopamine-driven; happiness is serotonin-driven. </a:t>
            </a:r>
          </a:p>
          <a:p>
            <a:pPr marL="457200" indent="-228600" algn="l">
              <a:buFont typeface="Arial" panose="020B0604020202020204" pitchFamily="34" charset="0"/>
              <a:buChar char="•"/>
            </a:pPr>
            <a:endParaRPr lang="en-US" sz="2200" dirty="0">
              <a:solidFill>
                <a:srgbClr val="FFFFFF"/>
              </a:solidFill>
            </a:endParaRPr>
          </a:p>
        </p:txBody>
      </p:sp>
    </p:spTree>
    <p:extLst>
      <p:ext uri="{BB962C8B-B14F-4D97-AF65-F5344CB8AC3E}">
        <p14:creationId xmlns:p14="http://schemas.microsoft.com/office/powerpoint/2010/main" val="42795807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2492</TotalTime>
  <Words>359</Words>
  <Application>Microsoft Office PowerPoint</Application>
  <PresentationFormat>Widescreen</PresentationFormat>
  <Paragraphs>24</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Algerian</vt:lpstr>
      <vt:lpstr>Arial</vt:lpstr>
      <vt:lpstr>Calambra</vt:lpstr>
      <vt:lpstr>Calibri</vt:lpstr>
      <vt:lpstr>Calibri Light</vt:lpstr>
      <vt:lpstr>Office Theme</vt:lpstr>
      <vt:lpstr>Serotonin vs Dopamine and the impact of Cortisol  - Dr. Robert Lustig</vt:lpstr>
      <vt:lpstr>Serotonin vs Dopamine and the impact of Cortisol </vt:lpstr>
      <vt:lpstr>Too much cortisol due to stress</vt:lpstr>
      <vt:lpstr>Dopaminergic Downregulation at the Synapse </vt:lpstr>
      <vt:lpstr>7 Differences between Pleasure and Happiness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Serotonin vs Dopamine and the impact of Cortisol Dr. Robert Lustig</dc:title>
  <dc:creator>Jeffrey Hansen</dc:creator>
  <cp:lastModifiedBy>Jeffrey Hansen</cp:lastModifiedBy>
  <cp:revision>2</cp:revision>
  <dcterms:created xsi:type="dcterms:W3CDTF">2023-09-01T18:58:31Z</dcterms:created>
  <dcterms:modified xsi:type="dcterms:W3CDTF">2023-12-17T16:49:37Z</dcterms:modified>
</cp:coreProperties>
</file>