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6"/>
  </p:notesMasterIdLst>
  <p:sldIdLst>
    <p:sldId id="684" r:id="rId3"/>
    <p:sldId id="256" r:id="rId4"/>
    <p:sldId id="683" r:id="rId5"/>
    <p:sldId id="257" r:id="rId6"/>
    <p:sldId id="258" r:id="rId7"/>
    <p:sldId id="259" r:id="rId8"/>
    <p:sldId id="260" r:id="rId9"/>
    <p:sldId id="261" r:id="rId10"/>
    <p:sldId id="262" r:id="rId11"/>
    <p:sldId id="682" r:id="rId12"/>
    <p:sldId id="412" r:id="rId13"/>
    <p:sldId id="425" r:id="rId14"/>
    <p:sldId id="42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9" d="100"/>
          <a:sy n="59" d="100"/>
        </p:scale>
        <p:origin x="776"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3AEC2-7414-47B3-93D4-0CC695B6378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1E2B54-5412-4FE1-AD00-B47D54321D04}">
      <dgm:prSet/>
      <dgm:spPr/>
      <dgm:t>
        <a:bodyPr/>
        <a:lstStyle/>
        <a:p>
          <a:pPr>
            <a:lnSpc>
              <a:spcPct val="100000"/>
            </a:lnSpc>
          </a:pPr>
          <a:r>
            <a:rPr lang="en-US" dirty="0">
              <a:latin typeface="Calibri" panose="020F0502020204030204" pitchFamily="34" charset="0"/>
              <a:cs typeface="Calibri" panose="020F0502020204030204" pitchFamily="34" charset="0"/>
            </a:rPr>
            <a:t>The left slide nicely shows that when the heart is in a negative emotional state and, hence, incoherent, it sends signals to the brain that increase the activity of the amygdala (which tends to </a:t>
          </a:r>
          <a:r>
            <a:rPr lang="en-US" dirty="0" err="1">
              <a:latin typeface="Calibri" panose="020F0502020204030204" pitchFamily="34" charset="0"/>
              <a:cs typeface="Calibri" panose="020F0502020204030204" pitchFamily="34" charset="0"/>
            </a:rPr>
            <a:t>fous</a:t>
          </a:r>
          <a:r>
            <a:rPr lang="en-US" dirty="0">
              <a:latin typeface="Calibri" panose="020F0502020204030204" pitchFamily="34" charset="0"/>
              <a:cs typeface="Calibri" panose="020F0502020204030204" pitchFamily="34" charset="0"/>
            </a:rPr>
            <a:t> on negative emotion) to become very active and the prefrontal cortex (which we need of good decision-making) to attenuate.</a:t>
          </a:r>
        </a:p>
      </dgm:t>
    </dgm:pt>
    <dgm:pt modelId="{6124CFE7-0C31-4A5A-8EB2-B202B568ACAF}" type="parTrans" cxnId="{3754C5B5-4506-4688-BB8F-8786F892358D}">
      <dgm:prSet/>
      <dgm:spPr/>
      <dgm:t>
        <a:bodyPr/>
        <a:lstStyle/>
        <a:p>
          <a:endParaRPr lang="en-US"/>
        </a:p>
      </dgm:t>
    </dgm:pt>
    <dgm:pt modelId="{FD51878F-F57E-4AE5-B2DB-7808396356A0}" type="sibTrans" cxnId="{3754C5B5-4506-4688-BB8F-8786F892358D}">
      <dgm:prSet/>
      <dgm:spPr/>
      <dgm:t>
        <a:bodyPr/>
        <a:lstStyle/>
        <a:p>
          <a:endParaRPr lang="en-US"/>
        </a:p>
      </dgm:t>
    </dgm:pt>
    <dgm:pt modelId="{64B8E7CF-8917-4ADC-B05B-0EA9A809DCB9}">
      <dgm:prSet/>
      <dgm:spPr/>
      <dgm:t>
        <a:bodyPr/>
        <a:lstStyle/>
        <a:p>
          <a:pPr>
            <a:lnSpc>
              <a:spcPct val="100000"/>
            </a:lnSpc>
          </a:pPr>
          <a:r>
            <a:rPr lang="en-US" dirty="0">
              <a:latin typeface="Calibri" panose="020F0502020204030204" pitchFamily="34" charset="0"/>
              <a:cs typeface="Calibri" panose="020F0502020204030204" pitchFamily="34" charset="0"/>
            </a:rPr>
            <a:t>On the other hand, when the heart is in a positive emotional state of love, appreciation and gratitude,</a:t>
          </a:r>
          <a:r>
            <a:rPr lang="en-US" b="0" i="0" baseline="0" dirty="0">
              <a:latin typeface="Calibri" panose="020F0502020204030204" pitchFamily="34" charset="0"/>
              <a:cs typeface="Calibri" panose="020F0502020204030204" pitchFamily="34" charset="0"/>
            </a:rPr>
            <a:t> and hence, coherent,</a:t>
          </a:r>
          <a:r>
            <a:rPr lang="en-US" dirty="0">
              <a:latin typeface="Calibri" panose="020F0502020204030204" pitchFamily="34" charset="0"/>
              <a:cs typeface="Calibri" panose="020F0502020204030204" pitchFamily="34" charset="0"/>
            </a:rPr>
            <a:t> </a:t>
          </a:r>
          <a:r>
            <a:rPr lang="en-US" b="0" i="0" baseline="0" dirty="0">
              <a:latin typeface="Calibri" panose="020F0502020204030204" pitchFamily="34" charset="0"/>
              <a:cs typeface="Calibri" panose="020F0502020204030204" pitchFamily="34" charset="0"/>
            </a:rPr>
            <a:t>it sends signals to the brain that quiet down the amygdala and increase the activity of the prefrontal cortex.</a:t>
          </a:r>
          <a:endParaRPr lang="en-US" dirty="0">
            <a:latin typeface="Calibri" panose="020F0502020204030204" pitchFamily="34" charset="0"/>
            <a:cs typeface="Calibri" panose="020F0502020204030204" pitchFamily="34" charset="0"/>
          </a:endParaRPr>
        </a:p>
      </dgm:t>
    </dgm:pt>
    <dgm:pt modelId="{B38E8471-DFE0-4D4C-A63E-BD1ABF1E7A97}" type="parTrans" cxnId="{D49E3E32-7E32-4B4D-8669-168CFD91FC7F}">
      <dgm:prSet/>
      <dgm:spPr/>
      <dgm:t>
        <a:bodyPr/>
        <a:lstStyle/>
        <a:p>
          <a:endParaRPr lang="en-US"/>
        </a:p>
      </dgm:t>
    </dgm:pt>
    <dgm:pt modelId="{A142BE6C-A5A2-4067-82B8-39F9F00829F4}" type="sibTrans" cxnId="{D49E3E32-7E32-4B4D-8669-168CFD91FC7F}">
      <dgm:prSet/>
      <dgm:spPr/>
      <dgm:t>
        <a:bodyPr/>
        <a:lstStyle/>
        <a:p>
          <a:endParaRPr lang="en-US"/>
        </a:p>
      </dgm:t>
    </dgm:pt>
    <dgm:pt modelId="{F9F24777-F81B-4606-8034-4B4B8227CABB}" type="pres">
      <dgm:prSet presAssocID="{B1E3AEC2-7414-47B3-93D4-0CC695B6378C}" presName="root" presStyleCnt="0">
        <dgm:presLayoutVars>
          <dgm:dir/>
          <dgm:resizeHandles val="exact"/>
        </dgm:presLayoutVars>
      </dgm:prSet>
      <dgm:spPr/>
    </dgm:pt>
    <dgm:pt modelId="{706D2B89-251F-487F-B354-E6F7587E6202}" type="pres">
      <dgm:prSet presAssocID="{BC1E2B54-5412-4FE1-AD00-B47D54321D04}" presName="compNode" presStyleCnt="0"/>
      <dgm:spPr/>
    </dgm:pt>
    <dgm:pt modelId="{41CDE131-D9CA-478C-BDB4-96A315D52DC3}" type="pres">
      <dgm:prSet presAssocID="{BC1E2B54-5412-4FE1-AD00-B47D54321D04}" presName="bgRect" presStyleLbl="bgShp" presStyleIdx="0" presStyleCnt="2"/>
      <dgm:spPr/>
    </dgm:pt>
    <dgm:pt modelId="{B4420346-F260-459D-919D-8F9472A0C278}" type="pres">
      <dgm:prSet presAssocID="{BC1E2B54-5412-4FE1-AD00-B47D54321D0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BF2ACD10-1CDC-40D3-B6D3-756BA47545F2}" type="pres">
      <dgm:prSet presAssocID="{BC1E2B54-5412-4FE1-AD00-B47D54321D04}" presName="spaceRect" presStyleCnt="0"/>
      <dgm:spPr/>
    </dgm:pt>
    <dgm:pt modelId="{A7A7184E-AC5A-4EA9-A6F3-2AAF7DE6CC90}" type="pres">
      <dgm:prSet presAssocID="{BC1E2B54-5412-4FE1-AD00-B47D54321D04}" presName="parTx" presStyleLbl="revTx" presStyleIdx="0" presStyleCnt="2">
        <dgm:presLayoutVars>
          <dgm:chMax val="0"/>
          <dgm:chPref val="0"/>
        </dgm:presLayoutVars>
      </dgm:prSet>
      <dgm:spPr/>
    </dgm:pt>
    <dgm:pt modelId="{AC0AE884-9F14-4B92-BDCF-A4C36CCAD721}" type="pres">
      <dgm:prSet presAssocID="{FD51878F-F57E-4AE5-B2DB-7808396356A0}" presName="sibTrans" presStyleCnt="0"/>
      <dgm:spPr/>
    </dgm:pt>
    <dgm:pt modelId="{48AC9E8D-1165-47D4-9CA4-CF4DACB7A8AA}" type="pres">
      <dgm:prSet presAssocID="{64B8E7CF-8917-4ADC-B05B-0EA9A809DCB9}" presName="compNode" presStyleCnt="0"/>
      <dgm:spPr/>
    </dgm:pt>
    <dgm:pt modelId="{7A6A7145-2BE8-4BE0-B970-D3EDCBE6BD23}" type="pres">
      <dgm:prSet presAssocID="{64B8E7CF-8917-4ADC-B05B-0EA9A809DCB9}" presName="bgRect" presStyleLbl="bgShp" presStyleIdx="1" presStyleCnt="2"/>
      <dgm:spPr/>
    </dgm:pt>
    <dgm:pt modelId="{C6EA7528-11D4-403A-84F3-B4521AAEBAF1}" type="pres">
      <dgm:prSet presAssocID="{64B8E7CF-8917-4ADC-B05B-0EA9A809DC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n Love Face Outline"/>
        </a:ext>
      </dgm:extLst>
    </dgm:pt>
    <dgm:pt modelId="{ADDF2F2B-FB7B-4F5E-868E-EE32E175B035}" type="pres">
      <dgm:prSet presAssocID="{64B8E7CF-8917-4ADC-B05B-0EA9A809DCB9}" presName="spaceRect" presStyleCnt="0"/>
      <dgm:spPr/>
    </dgm:pt>
    <dgm:pt modelId="{EF0B9D68-8084-491F-8080-DE18A939DDFB}" type="pres">
      <dgm:prSet presAssocID="{64B8E7CF-8917-4ADC-B05B-0EA9A809DCB9}" presName="parTx" presStyleLbl="revTx" presStyleIdx="1" presStyleCnt="2" custScaleY="130254">
        <dgm:presLayoutVars>
          <dgm:chMax val="0"/>
          <dgm:chPref val="0"/>
        </dgm:presLayoutVars>
      </dgm:prSet>
      <dgm:spPr/>
    </dgm:pt>
  </dgm:ptLst>
  <dgm:cxnLst>
    <dgm:cxn modelId="{D49E3E32-7E32-4B4D-8669-168CFD91FC7F}" srcId="{B1E3AEC2-7414-47B3-93D4-0CC695B6378C}" destId="{64B8E7CF-8917-4ADC-B05B-0EA9A809DCB9}" srcOrd="1" destOrd="0" parTransId="{B38E8471-DFE0-4D4C-A63E-BD1ABF1E7A97}" sibTransId="{A142BE6C-A5A2-4067-82B8-39F9F00829F4}"/>
    <dgm:cxn modelId="{BB8CB984-6A18-4D71-8B75-BFF3A1378543}" type="presOf" srcId="{BC1E2B54-5412-4FE1-AD00-B47D54321D04}" destId="{A7A7184E-AC5A-4EA9-A6F3-2AAF7DE6CC90}" srcOrd="0" destOrd="0" presId="urn:microsoft.com/office/officeart/2018/2/layout/IconVerticalSolidList"/>
    <dgm:cxn modelId="{3754C5B5-4506-4688-BB8F-8786F892358D}" srcId="{B1E3AEC2-7414-47B3-93D4-0CC695B6378C}" destId="{BC1E2B54-5412-4FE1-AD00-B47D54321D04}" srcOrd="0" destOrd="0" parTransId="{6124CFE7-0C31-4A5A-8EB2-B202B568ACAF}" sibTransId="{FD51878F-F57E-4AE5-B2DB-7808396356A0}"/>
    <dgm:cxn modelId="{5194ECB8-3191-45FB-A153-284C3240DB1F}" type="presOf" srcId="{64B8E7CF-8917-4ADC-B05B-0EA9A809DCB9}" destId="{EF0B9D68-8084-491F-8080-DE18A939DDFB}" srcOrd="0" destOrd="0" presId="urn:microsoft.com/office/officeart/2018/2/layout/IconVerticalSolidList"/>
    <dgm:cxn modelId="{8CFAECEA-A45C-437A-ADEA-25CCCEB29023}" type="presOf" srcId="{B1E3AEC2-7414-47B3-93D4-0CC695B6378C}" destId="{F9F24777-F81B-4606-8034-4B4B8227CABB}" srcOrd="0" destOrd="0" presId="urn:microsoft.com/office/officeart/2018/2/layout/IconVerticalSolidList"/>
    <dgm:cxn modelId="{9EA9A749-0E0E-4157-BCB5-6B65A34E0256}" type="presParOf" srcId="{F9F24777-F81B-4606-8034-4B4B8227CABB}" destId="{706D2B89-251F-487F-B354-E6F7587E6202}" srcOrd="0" destOrd="0" presId="urn:microsoft.com/office/officeart/2018/2/layout/IconVerticalSolidList"/>
    <dgm:cxn modelId="{F116E7E6-3AB3-4124-9109-BBD95E8375DD}" type="presParOf" srcId="{706D2B89-251F-487F-B354-E6F7587E6202}" destId="{41CDE131-D9CA-478C-BDB4-96A315D52DC3}" srcOrd="0" destOrd="0" presId="urn:microsoft.com/office/officeart/2018/2/layout/IconVerticalSolidList"/>
    <dgm:cxn modelId="{B745C707-AB82-4FF4-9577-AC6B00665866}" type="presParOf" srcId="{706D2B89-251F-487F-B354-E6F7587E6202}" destId="{B4420346-F260-459D-919D-8F9472A0C278}" srcOrd="1" destOrd="0" presId="urn:microsoft.com/office/officeart/2018/2/layout/IconVerticalSolidList"/>
    <dgm:cxn modelId="{8B14646E-F8C9-4A0F-9CBC-D63600681AC8}" type="presParOf" srcId="{706D2B89-251F-487F-B354-E6F7587E6202}" destId="{BF2ACD10-1CDC-40D3-B6D3-756BA47545F2}" srcOrd="2" destOrd="0" presId="urn:microsoft.com/office/officeart/2018/2/layout/IconVerticalSolidList"/>
    <dgm:cxn modelId="{54891A03-5D5D-4DF3-A37B-CD87E78A6CB9}" type="presParOf" srcId="{706D2B89-251F-487F-B354-E6F7587E6202}" destId="{A7A7184E-AC5A-4EA9-A6F3-2AAF7DE6CC90}" srcOrd="3" destOrd="0" presId="urn:microsoft.com/office/officeart/2018/2/layout/IconVerticalSolidList"/>
    <dgm:cxn modelId="{BE27DCE5-092B-4A58-888E-C635BAC94EA0}" type="presParOf" srcId="{F9F24777-F81B-4606-8034-4B4B8227CABB}" destId="{AC0AE884-9F14-4B92-BDCF-A4C36CCAD721}" srcOrd="1" destOrd="0" presId="urn:microsoft.com/office/officeart/2018/2/layout/IconVerticalSolidList"/>
    <dgm:cxn modelId="{5D0BDD1D-A473-4A68-A908-F250E700AB7B}" type="presParOf" srcId="{F9F24777-F81B-4606-8034-4B4B8227CABB}" destId="{48AC9E8D-1165-47D4-9CA4-CF4DACB7A8AA}" srcOrd="2" destOrd="0" presId="urn:microsoft.com/office/officeart/2018/2/layout/IconVerticalSolidList"/>
    <dgm:cxn modelId="{27389D01-5A95-446E-A8D8-39268D61F6B2}" type="presParOf" srcId="{48AC9E8D-1165-47D4-9CA4-CF4DACB7A8AA}" destId="{7A6A7145-2BE8-4BE0-B970-D3EDCBE6BD23}" srcOrd="0" destOrd="0" presId="urn:microsoft.com/office/officeart/2018/2/layout/IconVerticalSolidList"/>
    <dgm:cxn modelId="{1CEDF35F-6DEA-4FC8-B645-E60EB084FDB7}" type="presParOf" srcId="{48AC9E8D-1165-47D4-9CA4-CF4DACB7A8AA}" destId="{C6EA7528-11D4-403A-84F3-B4521AAEBAF1}" srcOrd="1" destOrd="0" presId="urn:microsoft.com/office/officeart/2018/2/layout/IconVerticalSolidList"/>
    <dgm:cxn modelId="{E8F88745-8C38-4409-957E-78A383B704DA}" type="presParOf" srcId="{48AC9E8D-1165-47D4-9CA4-CF4DACB7A8AA}" destId="{ADDF2F2B-FB7B-4F5E-868E-EE32E175B035}" srcOrd="2" destOrd="0" presId="urn:microsoft.com/office/officeart/2018/2/layout/IconVerticalSolidList"/>
    <dgm:cxn modelId="{1AA5583D-A3AE-4121-B284-18D48FAEF4DD}" type="presParOf" srcId="{48AC9E8D-1165-47D4-9CA4-CF4DACB7A8AA}" destId="{EF0B9D68-8084-491F-8080-DE18A939DDF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DE131-D9CA-478C-BDB4-96A315D52DC3}">
      <dsp:nvSpPr>
        <dsp:cNvPr id="0" name=""/>
        <dsp:cNvSpPr/>
      </dsp:nvSpPr>
      <dsp:spPr>
        <a:xfrm>
          <a:off x="0" y="872"/>
          <a:ext cx="8149488" cy="639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420346-F260-459D-919D-8F9472A0C278}">
      <dsp:nvSpPr>
        <dsp:cNvPr id="0" name=""/>
        <dsp:cNvSpPr/>
      </dsp:nvSpPr>
      <dsp:spPr>
        <a:xfrm>
          <a:off x="193547" y="144833"/>
          <a:ext cx="351903" cy="3519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A7184E-AC5A-4EA9-A6F3-2AAF7DE6CC90}">
      <dsp:nvSpPr>
        <dsp:cNvPr id="0" name=""/>
        <dsp:cNvSpPr/>
      </dsp:nvSpPr>
      <dsp:spPr>
        <a:xfrm>
          <a:off x="738997" y="872"/>
          <a:ext cx="7036502" cy="833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01" tIns="88201" rIns="88201" bIns="8820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panose="020F0502020204030204" pitchFamily="34" charset="0"/>
              <a:cs typeface="Calibri" panose="020F0502020204030204" pitchFamily="34" charset="0"/>
            </a:rPr>
            <a:t>The left slide nicely shows that when the heart is in a negative emotional state and, hence, incoherent, it sends signals to the brain that increase the activity of the amygdala (which tends to </a:t>
          </a:r>
          <a:r>
            <a:rPr lang="en-US" sz="1400" kern="1200" dirty="0" err="1">
              <a:latin typeface="Calibri" panose="020F0502020204030204" pitchFamily="34" charset="0"/>
              <a:cs typeface="Calibri" panose="020F0502020204030204" pitchFamily="34" charset="0"/>
            </a:rPr>
            <a:t>fous</a:t>
          </a:r>
          <a:r>
            <a:rPr lang="en-US" sz="1400" kern="1200" dirty="0">
              <a:latin typeface="Calibri" panose="020F0502020204030204" pitchFamily="34" charset="0"/>
              <a:cs typeface="Calibri" panose="020F0502020204030204" pitchFamily="34" charset="0"/>
            </a:rPr>
            <a:t> on negative emotion) to become very active and the prefrontal cortex (which we need of good decision-making) to attenuate.</a:t>
          </a:r>
        </a:p>
      </dsp:txBody>
      <dsp:txXfrm>
        <a:off x="738997" y="872"/>
        <a:ext cx="7036502" cy="833397"/>
      </dsp:txXfrm>
    </dsp:sp>
    <dsp:sp modelId="{7A6A7145-2BE8-4BE0-B970-D3EDCBE6BD23}">
      <dsp:nvSpPr>
        <dsp:cNvPr id="0" name=""/>
        <dsp:cNvSpPr/>
      </dsp:nvSpPr>
      <dsp:spPr>
        <a:xfrm>
          <a:off x="0" y="1075290"/>
          <a:ext cx="8149488" cy="639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EA7528-11D4-403A-84F3-B4521AAEBAF1}">
      <dsp:nvSpPr>
        <dsp:cNvPr id="0" name=""/>
        <dsp:cNvSpPr/>
      </dsp:nvSpPr>
      <dsp:spPr>
        <a:xfrm>
          <a:off x="193547" y="1219250"/>
          <a:ext cx="351903" cy="3519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0B9D68-8084-491F-8080-DE18A939DDFB}">
      <dsp:nvSpPr>
        <dsp:cNvPr id="0" name=""/>
        <dsp:cNvSpPr/>
      </dsp:nvSpPr>
      <dsp:spPr>
        <a:xfrm>
          <a:off x="738997" y="949222"/>
          <a:ext cx="7153613" cy="1085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01" tIns="88201" rIns="88201" bIns="8820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panose="020F0502020204030204" pitchFamily="34" charset="0"/>
              <a:cs typeface="Calibri" panose="020F0502020204030204" pitchFamily="34" charset="0"/>
            </a:rPr>
            <a:t>On the other hand, when the heart is in a positive emotional state of love, appreciation and gratitude,</a:t>
          </a:r>
          <a:r>
            <a:rPr lang="en-US" sz="1400" b="0" i="0" kern="1200" baseline="0" dirty="0">
              <a:latin typeface="Calibri" panose="020F0502020204030204" pitchFamily="34" charset="0"/>
              <a:cs typeface="Calibri" panose="020F0502020204030204" pitchFamily="34" charset="0"/>
            </a:rPr>
            <a:t> and hence, coherent,</a:t>
          </a:r>
          <a:r>
            <a:rPr lang="en-US" sz="1400" kern="1200" dirty="0">
              <a:latin typeface="Calibri" panose="020F0502020204030204" pitchFamily="34" charset="0"/>
              <a:cs typeface="Calibri" panose="020F0502020204030204" pitchFamily="34" charset="0"/>
            </a:rPr>
            <a:t> </a:t>
          </a:r>
          <a:r>
            <a:rPr lang="en-US" sz="1400" b="0" i="0" kern="1200" baseline="0" dirty="0">
              <a:latin typeface="Calibri" panose="020F0502020204030204" pitchFamily="34" charset="0"/>
              <a:cs typeface="Calibri" panose="020F0502020204030204" pitchFamily="34" charset="0"/>
            </a:rPr>
            <a:t>it sends signals to the brain that quiet down the amygdala and increase the activity of the prefrontal cortex.</a:t>
          </a:r>
          <a:endParaRPr lang="en-US" sz="1400" kern="1200" dirty="0">
            <a:latin typeface="Calibri" panose="020F0502020204030204" pitchFamily="34" charset="0"/>
            <a:cs typeface="Calibri" panose="020F0502020204030204" pitchFamily="34" charset="0"/>
          </a:endParaRPr>
        </a:p>
      </dsp:txBody>
      <dsp:txXfrm>
        <a:off x="738997" y="949222"/>
        <a:ext cx="7153613" cy="10855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03CE5-A7EB-4BDE-BA49-4B88F2856A6A}" type="datetimeFigureOut">
              <a:rPr lang="en-US" smtClean="0"/>
              <a:t>1/23/2025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F21BB-D311-45F3-98E7-FAB0E07AE87C}" type="slidenum">
              <a:rPr lang="en-US" smtClean="0"/>
              <a:t>‹#›</a:t>
            </a:fld>
            <a:endParaRPr lang="en-US"/>
          </a:p>
        </p:txBody>
      </p:sp>
    </p:spTree>
    <p:extLst>
      <p:ext uri="{BB962C8B-B14F-4D97-AF65-F5344CB8AC3E}">
        <p14:creationId xmlns:p14="http://schemas.microsoft.com/office/powerpoint/2010/main" val="1789270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F21BB-D311-45F3-98E7-FAB0E07AE87C}" type="slidenum">
              <a:rPr lang="en-US" smtClean="0"/>
              <a:t>9</a:t>
            </a:fld>
            <a:endParaRPr lang="en-US"/>
          </a:p>
        </p:txBody>
      </p:sp>
    </p:spTree>
    <p:extLst>
      <p:ext uri="{BB962C8B-B14F-4D97-AF65-F5344CB8AC3E}">
        <p14:creationId xmlns:p14="http://schemas.microsoft.com/office/powerpoint/2010/main" val="3069707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F3B9D-73B9-44A7-BF4C-0C655340DF43}" type="slidenum">
              <a:rPr lang="en-US" smtClean="0"/>
              <a:t>13</a:t>
            </a:fld>
            <a:endParaRPr lang="en-US"/>
          </a:p>
        </p:txBody>
      </p:sp>
    </p:spTree>
    <p:extLst>
      <p:ext uri="{BB962C8B-B14F-4D97-AF65-F5344CB8AC3E}">
        <p14:creationId xmlns:p14="http://schemas.microsoft.com/office/powerpoint/2010/main" val="38597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D2EF-560E-CBFE-B9D6-057003AE92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09CCDEB-8323-49BF-678B-5E1CD9EC4CB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6012B72-1ACD-9849-34E1-F446875746E4}"/>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5" name="Footer Placeholder 4">
            <a:extLst>
              <a:ext uri="{FF2B5EF4-FFF2-40B4-BE49-F238E27FC236}">
                <a16:creationId xmlns:a16="http://schemas.microsoft.com/office/drawing/2014/main" id="{A959BAE1-CFE3-1268-7052-AC4D5CBDA3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A4138D-4B2D-A2A9-58C8-3A5464107842}"/>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2792600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AFDF-4213-A9BF-FCF6-4B78E36A83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C07714-4909-813F-77BA-C12479B63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A7259-34DE-ADE9-C58C-324D66F543EA}"/>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5" name="Footer Placeholder 4">
            <a:extLst>
              <a:ext uri="{FF2B5EF4-FFF2-40B4-BE49-F238E27FC236}">
                <a16:creationId xmlns:a16="http://schemas.microsoft.com/office/drawing/2014/main" id="{FD752E6C-82E7-FCD6-C00B-9EDC3D5BCD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45AEEE-B7D2-C384-A29D-01C76ECD6D59}"/>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321394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AEA1-9CF4-7D44-8603-25B6107D58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44EA7A-4D92-1603-5924-ACF73FFF82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870946-CC99-31C0-86FE-47B43859BB4A}"/>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5" name="Footer Placeholder 4">
            <a:extLst>
              <a:ext uri="{FF2B5EF4-FFF2-40B4-BE49-F238E27FC236}">
                <a16:creationId xmlns:a16="http://schemas.microsoft.com/office/drawing/2014/main" id="{7500D399-C390-B6EC-FB84-75F9CAE290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344334-D195-DD8E-DE49-B6787131BDA9}"/>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3681007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1E1D-928C-52FE-B344-9676C29D8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9E60A-C192-F3FF-07F4-2B206F526FC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6EBBFC-75E9-D3F6-9396-4530EC9B62D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5CD781-9198-0364-B51F-7B3E20776B4F}"/>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6" name="Footer Placeholder 5">
            <a:extLst>
              <a:ext uri="{FF2B5EF4-FFF2-40B4-BE49-F238E27FC236}">
                <a16:creationId xmlns:a16="http://schemas.microsoft.com/office/drawing/2014/main" id="{3D39203E-0567-3A92-7371-D57FD02BF0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81EBBD-2E8E-440C-FAA3-C40226854585}"/>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351079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D9AE-B87A-4360-7732-103230505D0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B6C26F-6366-9C77-8A00-AECEF8080FC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DE9C1-21BD-746E-C9CD-3A31ED1E876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AA9160-A4B4-1097-D0E5-E9D1AC23F44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D61D2F-915D-4C84-D9D6-429FD529151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E77818-4860-66F9-5BBA-B4EA4AB20B9B}"/>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8" name="Footer Placeholder 7">
            <a:extLst>
              <a:ext uri="{FF2B5EF4-FFF2-40B4-BE49-F238E27FC236}">
                <a16:creationId xmlns:a16="http://schemas.microsoft.com/office/drawing/2014/main" id="{CB4EA5DF-481C-0BD2-9061-35C1AD5164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46E664-FF85-BF30-94D6-732C47FCF7CE}"/>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1045516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4EE68-12E9-41E2-CA7D-E23CAB7875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756B59-E09F-D693-5737-9D432179AF10}"/>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4" name="Footer Placeholder 3">
            <a:extLst>
              <a:ext uri="{FF2B5EF4-FFF2-40B4-BE49-F238E27FC236}">
                <a16:creationId xmlns:a16="http://schemas.microsoft.com/office/drawing/2014/main" id="{1DDB10C7-4A16-7511-14A1-0D0392399E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7B016E-80D9-4C29-7FB9-3530F2597B7D}"/>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55670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1BB0C4-FBBB-B319-A70C-71C8D082F9E9}"/>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3" name="Footer Placeholder 2">
            <a:extLst>
              <a:ext uri="{FF2B5EF4-FFF2-40B4-BE49-F238E27FC236}">
                <a16:creationId xmlns:a16="http://schemas.microsoft.com/office/drawing/2014/main" id="{0C40DDEC-6975-44B3-832D-D3D06BCB61C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07A7AA-E607-7686-E7AE-B36469C98765}"/>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3943312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8052-76D7-24A1-7A18-E794D6AFEC0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C7CFC77-EDFC-10F9-AF39-0932A47CB4F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454790-AF63-FFE8-132A-3AC354BE4DE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E02351-F82C-AC0F-45AC-435D64B9378F}"/>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6" name="Footer Placeholder 5">
            <a:extLst>
              <a:ext uri="{FF2B5EF4-FFF2-40B4-BE49-F238E27FC236}">
                <a16:creationId xmlns:a16="http://schemas.microsoft.com/office/drawing/2014/main" id="{24858E78-943D-A6F4-AEC6-EB40BA6223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D87E1E-8424-EFD6-0001-4E9260A1FE40}"/>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684068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04AA-4023-DBE4-403D-05B3C2B6CCC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E828E34-2365-3064-5893-A39A9009870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604731E-19BC-6830-9507-98C0E95AB50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285C91-FCDA-EFA7-BE2C-465A5FEBF824}"/>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6" name="Footer Placeholder 5">
            <a:extLst>
              <a:ext uri="{FF2B5EF4-FFF2-40B4-BE49-F238E27FC236}">
                <a16:creationId xmlns:a16="http://schemas.microsoft.com/office/drawing/2014/main" id="{B24AD897-B84E-C131-F55B-4529FFD566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F9353E-2601-B569-FF94-8B9AA3DFC359}"/>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273652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03E4-D040-C688-FC45-01133BA6BB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6A86DB-D2A1-3CD1-D382-C84F826C4A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EE0A5-F0D2-B40F-AA94-D12435EBAC77}"/>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5" name="Footer Placeholder 4">
            <a:extLst>
              <a:ext uri="{FF2B5EF4-FFF2-40B4-BE49-F238E27FC236}">
                <a16:creationId xmlns:a16="http://schemas.microsoft.com/office/drawing/2014/main" id="{2F3FCE69-E279-5BDB-D2F2-E533B46CB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7C4A56-3A15-12CB-6103-7D9C6ECE6FA0}"/>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2222806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3C41E-0918-D0A6-6913-9E660A96833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A10E8F-AAEC-C924-DC1F-7D5BA7A55D9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20BC9-3EA2-C79F-DD84-FFF3E7EC3E45}"/>
              </a:ext>
            </a:extLst>
          </p:cNvPr>
          <p:cNvSpPr>
            <a:spLocks noGrp="1"/>
          </p:cNvSpPr>
          <p:nvPr>
            <p:ph type="dt" sz="half" idx="10"/>
          </p:nvPr>
        </p:nvSpPr>
        <p:spPr/>
        <p:txBody>
          <a:bodyPr/>
          <a:lstStyle/>
          <a:p>
            <a:fld id="{CBC519D6-EAF5-4694-B222-99912AC56222}" type="datetimeFigureOut">
              <a:rPr lang="en-US" smtClean="0"/>
              <a:t>1/23/2025</a:t>
            </a:fld>
            <a:endParaRPr lang="en-US" dirty="0"/>
          </a:p>
        </p:txBody>
      </p:sp>
      <p:sp>
        <p:nvSpPr>
          <p:cNvPr id="5" name="Footer Placeholder 4">
            <a:extLst>
              <a:ext uri="{FF2B5EF4-FFF2-40B4-BE49-F238E27FC236}">
                <a16:creationId xmlns:a16="http://schemas.microsoft.com/office/drawing/2014/main" id="{00D8E741-746C-87E3-7013-96B8076FD1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0F8726-22BD-7DF5-0598-6BD52EB7894C}"/>
              </a:ext>
            </a:extLst>
          </p:cNvPr>
          <p:cNvSpPr>
            <a:spLocks noGrp="1"/>
          </p:cNvSpPr>
          <p:nvPr>
            <p:ph type="sldNum" sz="quarter" idx="12"/>
          </p:nvPr>
        </p:nvSpPr>
        <p:spPr/>
        <p:txBody>
          <a:bodyPr/>
          <a:lstStyle/>
          <a:p>
            <a:fld id="{1AECD9F6-0A18-400C-925E-70965529BC34}" type="slidenum">
              <a:rPr lang="en-US" smtClean="0"/>
              <a:t>‹#›</a:t>
            </a:fld>
            <a:endParaRPr lang="en-US" dirty="0"/>
          </a:p>
        </p:txBody>
      </p:sp>
    </p:spTree>
    <p:extLst>
      <p:ext uri="{BB962C8B-B14F-4D97-AF65-F5344CB8AC3E}">
        <p14:creationId xmlns:p14="http://schemas.microsoft.com/office/powerpoint/2010/main" val="365494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E7297-AB5A-4270-90DA-7E21A4D59A6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8C4609BE-31CA-4D8B-B9D9-53F8957B1FFF}" type="slidenum">
              <a:rPr lang="en-US" smtClean="0"/>
              <a:t>‹#›</a:t>
            </a:fld>
            <a:endParaRPr lang="en-US"/>
          </a:p>
        </p:txBody>
      </p:sp>
    </p:spTree>
    <p:extLst>
      <p:ext uri="{BB962C8B-B14F-4D97-AF65-F5344CB8AC3E}">
        <p14:creationId xmlns:p14="http://schemas.microsoft.com/office/powerpoint/2010/main" val="35577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E142E2-F7BE-A43D-5E99-78788906B3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3440F-6316-F319-05A4-672B6C176E8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57EA8-956F-D91A-A2C1-A94B2B267FB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C519D6-EAF5-4694-B222-99912AC56222}" type="datetimeFigureOut">
              <a:rPr lang="en-US" smtClean="0"/>
              <a:t>1/23/2025</a:t>
            </a:fld>
            <a:endParaRPr lang="en-US" dirty="0"/>
          </a:p>
        </p:txBody>
      </p:sp>
      <p:sp>
        <p:nvSpPr>
          <p:cNvPr id="5" name="Footer Placeholder 4">
            <a:extLst>
              <a:ext uri="{FF2B5EF4-FFF2-40B4-BE49-F238E27FC236}">
                <a16:creationId xmlns:a16="http://schemas.microsoft.com/office/drawing/2014/main" id="{4FA258E7-1D8C-E180-A383-6830C6F44F3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093809-54EB-9F74-502C-55CCD4B77D9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ECD9F6-0A18-400C-925E-70965529BC34}" type="slidenum">
              <a:rPr lang="en-US" smtClean="0"/>
              <a:t>‹#›</a:t>
            </a:fld>
            <a:endParaRPr lang="en-US" dirty="0"/>
          </a:p>
        </p:txBody>
      </p:sp>
    </p:spTree>
    <p:extLst>
      <p:ext uri="{BB962C8B-B14F-4D97-AF65-F5344CB8AC3E}">
        <p14:creationId xmlns:p14="http://schemas.microsoft.com/office/powerpoint/2010/main" val="3275978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3Vh9qEblTOE" TargetMode="External"/><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dZ2M7cpLGC4"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788B1-F381-1E91-6607-6C0B28BA0745}"/>
              </a:ext>
            </a:extLst>
          </p:cNvPr>
          <p:cNvSpPr>
            <a:spLocks noGrp="1"/>
          </p:cNvSpPr>
          <p:nvPr>
            <p:ph type="ctrTitle"/>
          </p:nvPr>
        </p:nvSpPr>
        <p:spPr>
          <a:xfrm>
            <a:off x="963930" y="1008993"/>
            <a:ext cx="6923558" cy="3238135"/>
          </a:xfrm>
        </p:spPr>
        <p:txBody>
          <a:bodyPr anchor="b">
            <a:normAutofit/>
          </a:bodyPr>
          <a:lstStyle/>
          <a:p>
            <a:pPr>
              <a:lnSpc>
                <a:spcPct val="90000"/>
              </a:lnSpc>
            </a:pPr>
            <a:r>
              <a:rPr lang="en-US" sz="8500" dirty="0"/>
              <a:t>You Go Where You Look</a:t>
            </a:r>
          </a:p>
        </p:txBody>
      </p:sp>
      <p:sp>
        <p:nvSpPr>
          <p:cNvPr id="3" name="Subtitle 2">
            <a:extLst>
              <a:ext uri="{FF2B5EF4-FFF2-40B4-BE49-F238E27FC236}">
                <a16:creationId xmlns:a16="http://schemas.microsoft.com/office/drawing/2014/main" id="{BFBD1C43-3493-DCB8-A7FE-265C045CC4EC}"/>
              </a:ext>
            </a:extLst>
          </p:cNvPr>
          <p:cNvSpPr>
            <a:spLocks noGrp="1"/>
          </p:cNvSpPr>
          <p:nvPr>
            <p:ph type="subTitle" idx="1"/>
          </p:nvPr>
        </p:nvSpPr>
        <p:spPr>
          <a:xfrm>
            <a:off x="963930" y="4767943"/>
            <a:ext cx="5349252" cy="1127528"/>
          </a:xfrm>
        </p:spPr>
        <p:txBody>
          <a:bodyPr anchor="t">
            <a:normAutofit fontScale="92500" lnSpcReduction="10000"/>
          </a:bodyPr>
          <a:lstStyle/>
          <a:p>
            <a:pPr>
              <a:lnSpc>
                <a:spcPct val="90000"/>
              </a:lnSpc>
            </a:pPr>
            <a:r>
              <a:rPr lang="en-US" sz="2500" dirty="0">
                <a:solidFill>
                  <a:schemeClr val="tx1"/>
                </a:solidFill>
              </a:rPr>
              <a:t>Jeffrey E. Hansen, Ph.D.</a:t>
            </a:r>
          </a:p>
          <a:p>
            <a:pPr>
              <a:lnSpc>
                <a:spcPct val="90000"/>
              </a:lnSpc>
            </a:pPr>
            <a:r>
              <a:rPr lang="en-US" sz="2500" dirty="0">
                <a:solidFill>
                  <a:schemeClr val="tx1"/>
                </a:solidFill>
              </a:rPr>
              <a:t>Clinical Director, Holdfast Recovery </a:t>
            </a:r>
          </a:p>
          <a:p>
            <a:pPr>
              <a:lnSpc>
                <a:spcPct val="90000"/>
              </a:lnSpc>
            </a:pPr>
            <a:r>
              <a:rPr lang="en-US" sz="2500" dirty="0">
                <a:solidFill>
                  <a:schemeClr val="tx1"/>
                </a:solidFill>
              </a:rPr>
              <a:t>Director, NeuroFaith</a:t>
            </a:r>
          </a:p>
        </p:txBody>
      </p:sp>
    </p:spTree>
    <p:extLst>
      <p:ext uri="{BB962C8B-B14F-4D97-AF65-F5344CB8AC3E}">
        <p14:creationId xmlns:p14="http://schemas.microsoft.com/office/powerpoint/2010/main" val="153894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96BF34D-8499-31A3-48AF-ED84FB246574}"/>
              </a:ext>
            </a:extLst>
          </p:cNvPr>
          <p:cNvSpPr>
            <a:spLocks noGrp="1"/>
          </p:cNvSpPr>
          <p:nvPr>
            <p:ph type="title"/>
          </p:nvPr>
        </p:nvSpPr>
        <p:spPr>
          <a:xfrm>
            <a:off x="480060" y="1033850"/>
            <a:ext cx="8181594" cy="1133755"/>
          </a:xfrm>
        </p:spPr>
        <p:txBody>
          <a:bodyPr vert="horz" lIns="68580" tIns="34290" rIns="68580" bIns="34290" rtlCol="0" anchor="b">
            <a:normAutofit/>
          </a:bodyPr>
          <a:lstStyle/>
          <a:p>
            <a:pPr algn="ctr"/>
            <a:r>
              <a:rPr lang="en-US" sz="21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Impact of Hypofrontality – not a good thing:</a:t>
            </a:r>
            <a:br>
              <a:rPr lang="en-US" sz="21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br>
              <a:rPr lang="en-US" sz="2700"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200" b="1" dirty="0"/>
              <a:t>Two areas of the brain, the </a:t>
            </a:r>
            <a:r>
              <a:rPr lang="en-US" sz="1200" b="1" dirty="0">
                <a:solidFill>
                  <a:srgbClr val="FF0000"/>
                </a:solidFill>
              </a:rPr>
              <a:t>anterior cingulate </a:t>
            </a:r>
            <a:r>
              <a:rPr lang="en-US" sz="1200" b="1" dirty="0"/>
              <a:t>and the </a:t>
            </a:r>
            <a:r>
              <a:rPr lang="en-US" sz="1200" b="1" dirty="0">
                <a:solidFill>
                  <a:srgbClr val="FF0000"/>
                </a:solidFill>
              </a:rPr>
              <a:t>orbital frontal cortex</a:t>
            </a:r>
            <a:r>
              <a:rPr lang="en-US" sz="1200" b="1" dirty="0"/>
              <a:t>, serve as a protective mechanism to override the reward system’s desire for ever increasing dopamine. </a:t>
            </a:r>
            <a:r>
              <a:rPr lang="en-US" sz="1200" b="1" dirty="0">
                <a:latin typeface="Calibri" panose="020F0502020204030204" pitchFamily="34" charset="0"/>
                <a:ea typeface="Calibri" panose="020F0502020204030204" pitchFamily="34" charset="0"/>
                <a:cs typeface="Times New Roman" panose="02020603050405020304" pitchFamily="18" charset="0"/>
              </a:rPr>
              <a:t>Sadly, hypofrontality involves the rewiring of our brain so that when an impulse to engage in a dopamine-related behavior is activated, the brain ends up shutting down its ability to override the reward system. This is the breeding ground for horrible choices and  impacts on social development in a really  bad way.</a:t>
            </a:r>
            <a:endParaRPr lang="en-US" sz="1275" dirty="0"/>
          </a:p>
        </p:txBody>
      </p:sp>
      <p:sp>
        <p:nvSpPr>
          <p:cNvPr id="21" name="sketch line">
            <a:extLst>
              <a:ext uri="{FF2B5EF4-FFF2-40B4-BE49-F238E27FC236}">
                <a16:creationId xmlns:a16="http://schemas.microsoft.com/office/drawing/2014/main" id="{5A09F8C8-3B6F-414C-866C-80565B6107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2245262"/>
            <a:ext cx="2468880" cy="13716"/>
          </a:xfrm>
          <a:custGeom>
            <a:avLst/>
            <a:gdLst>
              <a:gd name="connsiteX0" fmla="*/ 0 w 2468880"/>
              <a:gd name="connsiteY0" fmla="*/ 0 h 13716"/>
              <a:gd name="connsiteX1" fmla="*/ 592531 w 2468880"/>
              <a:gd name="connsiteY1" fmla="*/ 0 h 13716"/>
              <a:gd name="connsiteX2" fmla="*/ 1160374 w 2468880"/>
              <a:gd name="connsiteY2" fmla="*/ 0 h 13716"/>
              <a:gd name="connsiteX3" fmla="*/ 1728216 w 2468880"/>
              <a:gd name="connsiteY3" fmla="*/ 0 h 13716"/>
              <a:gd name="connsiteX4" fmla="*/ 2468880 w 2468880"/>
              <a:gd name="connsiteY4" fmla="*/ 0 h 13716"/>
              <a:gd name="connsiteX5" fmla="*/ 2468880 w 2468880"/>
              <a:gd name="connsiteY5" fmla="*/ 13716 h 13716"/>
              <a:gd name="connsiteX6" fmla="*/ 1802282 w 2468880"/>
              <a:gd name="connsiteY6" fmla="*/ 13716 h 13716"/>
              <a:gd name="connsiteX7" fmla="*/ 1209751 w 2468880"/>
              <a:gd name="connsiteY7" fmla="*/ 13716 h 13716"/>
              <a:gd name="connsiteX8" fmla="*/ 641909 w 2468880"/>
              <a:gd name="connsiteY8" fmla="*/ 13716 h 13716"/>
              <a:gd name="connsiteX9" fmla="*/ 0 w 2468880"/>
              <a:gd name="connsiteY9" fmla="*/ 13716 h 13716"/>
              <a:gd name="connsiteX10" fmla="*/ 0 w 246888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3716"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530" y="5728"/>
                  <a:pt x="2468490" y="7624"/>
                  <a:pt x="2468880" y="13716"/>
                </a:cubicBezTo>
                <a:cubicBezTo>
                  <a:pt x="2229297" y="-19231"/>
                  <a:pt x="2066775" y="25681"/>
                  <a:pt x="1802282" y="13716"/>
                </a:cubicBezTo>
                <a:cubicBezTo>
                  <a:pt x="1537789" y="1751"/>
                  <a:pt x="1379930" y="17694"/>
                  <a:pt x="1209751" y="13716"/>
                </a:cubicBezTo>
                <a:cubicBezTo>
                  <a:pt x="1039572" y="9738"/>
                  <a:pt x="837025" y="8278"/>
                  <a:pt x="641909" y="13716"/>
                </a:cubicBezTo>
                <a:cubicBezTo>
                  <a:pt x="446793" y="19154"/>
                  <a:pt x="170561" y="13900"/>
                  <a:pt x="0" y="13716"/>
                </a:cubicBezTo>
                <a:cubicBezTo>
                  <a:pt x="-302" y="10335"/>
                  <a:pt x="417" y="4724"/>
                  <a:pt x="0" y="0"/>
                </a:cubicBezTo>
                <a:close/>
              </a:path>
              <a:path w="2468880" h="13716"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9409" y="5071"/>
                  <a:pt x="2469155" y="7437"/>
                  <a:pt x="2468880" y="13716"/>
                </a:cubicBezTo>
                <a:cubicBezTo>
                  <a:pt x="2271330" y="32027"/>
                  <a:pt x="2001027" y="26982"/>
                  <a:pt x="1876349" y="13716"/>
                </a:cubicBezTo>
                <a:cubicBezTo>
                  <a:pt x="1751671" y="450"/>
                  <a:pt x="1364652" y="10491"/>
                  <a:pt x="1209751" y="13716"/>
                </a:cubicBezTo>
                <a:cubicBezTo>
                  <a:pt x="1054850" y="16941"/>
                  <a:pt x="748438" y="15502"/>
                  <a:pt x="617220" y="13716"/>
                </a:cubicBezTo>
                <a:cubicBezTo>
                  <a:pt x="486002" y="11930"/>
                  <a:pt x="237432" y="22628"/>
                  <a:pt x="0" y="13716"/>
                </a:cubicBezTo>
                <a:cubicBezTo>
                  <a:pt x="198" y="8947"/>
                  <a:pt x="304" y="52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E9B677D6-E421-4763-8ABD-314CF52854A3}"/>
              </a:ext>
            </a:extLst>
          </p:cNvPr>
          <p:cNvPicPr>
            <a:picLocks noChangeAspect="1"/>
          </p:cNvPicPr>
          <p:nvPr/>
        </p:nvPicPr>
        <p:blipFill rotWithShape="1">
          <a:blip r:embed="rId2"/>
          <a:srcRect b="290"/>
          <a:stretch/>
        </p:blipFill>
        <p:spPr>
          <a:xfrm>
            <a:off x="127826" y="2699341"/>
            <a:ext cx="4383024" cy="3124810"/>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4" name="Picture 3">
            <a:extLst>
              <a:ext uri="{FF2B5EF4-FFF2-40B4-BE49-F238E27FC236}">
                <a16:creationId xmlns:a16="http://schemas.microsoft.com/office/drawing/2014/main" id="{BCA5BA47-3963-CA6D-26FC-2F570C2272BC}"/>
              </a:ext>
            </a:extLst>
          </p:cNvPr>
          <p:cNvPicPr>
            <a:picLocks noChangeAspect="1"/>
          </p:cNvPicPr>
          <p:nvPr/>
        </p:nvPicPr>
        <p:blipFill rotWithShape="1">
          <a:blip r:embed="rId3"/>
          <a:srcRect t="1" b="-1628"/>
          <a:stretch/>
        </p:blipFill>
        <p:spPr>
          <a:xfrm>
            <a:off x="4690080" y="2699342"/>
            <a:ext cx="4326095" cy="3124809"/>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Tree>
    <p:extLst>
      <p:ext uri="{BB962C8B-B14F-4D97-AF65-F5344CB8AC3E}">
        <p14:creationId xmlns:p14="http://schemas.microsoft.com/office/powerpoint/2010/main" val="349408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02C0-C4E9-4BA3-934D-2ADC0B39426E}"/>
              </a:ext>
            </a:extLst>
          </p:cNvPr>
          <p:cNvSpPr>
            <a:spLocks noGrp="1"/>
          </p:cNvSpPr>
          <p:nvPr>
            <p:ph type="title"/>
          </p:nvPr>
        </p:nvSpPr>
        <p:spPr>
          <a:xfrm>
            <a:off x="4769478" y="1325332"/>
            <a:ext cx="4023595" cy="960668"/>
          </a:xfrm>
        </p:spPr>
        <p:txBody>
          <a:bodyPr vert="horz" lIns="68580" tIns="34290" rIns="68580" bIns="34290" rtlCol="0" anchor="t">
            <a:normAutofit/>
          </a:bodyPr>
          <a:lstStyle/>
          <a:p>
            <a:r>
              <a:rPr lang="en-US" sz="3000" b="1">
                <a:latin typeface="Calibri" panose="020F0502020204030204" pitchFamily="34" charset="0"/>
                <a:cs typeface="Calibri" panose="020F0502020204030204" pitchFamily="34" charset="0"/>
              </a:rPr>
              <a:t>Current Medical Model</a:t>
            </a:r>
          </a:p>
        </p:txBody>
      </p:sp>
      <p:pic>
        <p:nvPicPr>
          <p:cNvPr id="4" name="Picture 3">
            <a:extLst>
              <a:ext uri="{FF2B5EF4-FFF2-40B4-BE49-F238E27FC236}">
                <a16:creationId xmlns:a16="http://schemas.microsoft.com/office/drawing/2014/main" id="{92B7F73D-2259-48A7-AF9A-C46FAECA01CA}"/>
              </a:ext>
            </a:extLst>
          </p:cNvPr>
          <p:cNvPicPr>
            <a:picLocks noChangeAspect="1"/>
          </p:cNvPicPr>
          <p:nvPr/>
        </p:nvPicPr>
        <p:blipFill rotWithShape="1">
          <a:blip r:embed="rId2"/>
          <a:srcRect r="3446" b="4"/>
          <a:stretch/>
        </p:blipFill>
        <p:spPr>
          <a:xfrm>
            <a:off x="15" y="857257"/>
            <a:ext cx="3485224" cy="2571743"/>
          </a:xfrm>
          <a:prstGeom prst="rect">
            <a:avLst/>
          </a:prstGeom>
        </p:spPr>
      </p:pic>
      <p:sp>
        <p:nvSpPr>
          <p:cNvPr id="3" name="Text Placeholder 2">
            <a:extLst>
              <a:ext uri="{FF2B5EF4-FFF2-40B4-BE49-F238E27FC236}">
                <a16:creationId xmlns:a16="http://schemas.microsoft.com/office/drawing/2014/main" id="{F85638B2-D855-40B1-9464-E3EE092F1D83}"/>
              </a:ext>
            </a:extLst>
          </p:cNvPr>
          <p:cNvSpPr>
            <a:spLocks noGrp="1"/>
          </p:cNvSpPr>
          <p:nvPr>
            <p:ph type="body" idx="1"/>
          </p:nvPr>
        </p:nvSpPr>
        <p:spPr>
          <a:xfrm>
            <a:off x="3736612" y="2457450"/>
            <a:ext cx="5170814" cy="2833217"/>
          </a:xfrm>
        </p:spPr>
        <p:txBody>
          <a:bodyPr vert="horz" lIns="68580" tIns="34290" rIns="68580" bIns="34290" rtlCol="0" anchor="ctr">
            <a:normAutofit/>
          </a:bodyPr>
          <a:lstStyle/>
          <a:p>
            <a:r>
              <a:rPr lang="en-US" sz="1800" dirty="0">
                <a:solidFill>
                  <a:schemeClr val="tx1"/>
                </a:solidFill>
                <a:latin typeface="Calibri" panose="020F0502020204030204" pitchFamily="34" charset="0"/>
                <a:cs typeface="Calibri" panose="020F0502020204030204" pitchFamily="34" charset="0"/>
              </a:rPr>
              <a:t>The current Newtonian-based medical model is brilliant when it comes to such things as mechanical surgeries, excising cancers, etc., but falls short on many fronts. Sadly, as reported by Dr. Bruce Lipton, cellular biologist and medical school professor and Stanford research scholar, </a:t>
            </a:r>
            <a:r>
              <a:rPr lang="en-US" sz="1800" dirty="0">
                <a:solidFill>
                  <a:schemeClr val="tx1"/>
                </a:solidFill>
                <a:highlight>
                  <a:srgbClr val="FFFF00"/>
                </a:highlight>
                <a:latin typeface="Calibri" panose="020F0502020204030204" pitchFamily="34" charset="0"/>
                <a:cs typeface="Calibri" panose="020F0502020204030204" pitchFamily="34" charset="0"/>
              </a:rPr>
              <a:t>iatrogenic</a:t>
            </a:r>
            <a:r>
              <a:rPr lang="en-US" sz="1800" dirty="0">
                <a:solidFill>
                  <a:schemeClr val="tx1"/>
                </a:solidFill>
                <a:latin typeface="Calibri" panose="020F0502020204030204" pitchFamily="34" charset="0"/>
                <a:cs typeface="Calibri" panose="020F0502020204030204" pitchFamily="34" charset="0"/>
              </a:rPr>
              <a:t> (illness caused by medical examination or treatment</a:t>
            </a:r>
            <a:r>
              <a:rPr lang="en-US" sz="1800" dirty="0">
                <a:solidFill>
                  <a:srgbClr val="202124"/>
                </a:solidFill>
                <a:latin typeface="Calibri" panose="020F0502020204030204" pitchFamily="34" charset="0"/>
                <a:cs typeface="Calibri" panose="020F0502020204030204" pitchFamily="34" charset="0"/>
              </a:rPr>
              <a:t>) is the number one cause of death in the US, ahead of cancer and cardiovascular disease.</a:t>
            </a:r>
            <a:endParaRPr 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DC1BDA9-5F87-4B30-954C-CF1C598B9C05}"/>
              </a:ext>
            </a:extLst>
          </p:cNvPr>
          <p:cNvPicPr>
            <a:picLocks noChangeAspect="1"/>
          </p:cNvPicPr>
          <p:nvPr/>
        </p:nvPicPr>
        <p:blipFill rotWithShape="1">
          <a:blip r:embed="rId3"/>
          <a:srcRect l="22340" t="4086" r="21323" b="13930"/>
          <a:stretch/>
        </p:blipFill>
        <p:spPr>
          <a:xfrm>
            <a:off x="-7866" y="3439218"/>
            <a:ext cx="3504404" cy="2576123"/>
          </a:xfrm>
          <a:prstGeom prst="rect">
            <a:avLst/>
          </a:prstGeom>
        </p:spPr>
      </p:pic>
    </p:spTree>
    <p:extLst>
      <p:ext uri="{BB962C8B-B14F-4D97-AF65-F5344CB8AC3E}">
        <p14:creationId xmlns:p14="http://schemas.microsoft.com/office/powerpoint/2010/main" val="1207926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E078-5144-48A3-B2CC-BAE09FBD0CEE}"/>
              </a:ext>
            </a:extLst>
          </p:cNvPr>
          <p:cNvSpPr>
            <a:spLocks noGrp="1"/>
          </p:cNvSpPr>
          <p:nvPr>
            <p:ph type="title"/>
          </p:nvPr>
        </p:nvSpPr>
        <p:spPr>
          <a:xfrm>
            <a:off x="406399" y="598714"/>
            <a:ext cx="7263023" cy="1001486"/>
          </a:xfrm>
        </p:spPr>
        <p:txBody>
          <a:bodyPr vert="horz" lIns="68580" tIns="34290" rIns="68580" bIns="34290" rtlCol="0" anchor="ctr">
            <a:normAutofit/>
          </a:bodyPr>
          <a:lstStyle/>
          <a:p>
            <a:pPr algn="ctr"/>
            <a:r>
              <a:rPr lang="en-US" sz="4400" dirty="0">
                <a:solidFill>
                  <a:srgbClr val="FEFFFF"/>
                </a:solidFill>
                <a:latin typeface="Calibri" panose="020F0502020204030204" pitchFamily="34" charset="0"/>
                <a:cs typeface="Calibri" panose="020F0502020204030204" pitchFamily="34" charset="0"/>
              </a:rPr>
              <a:t>    Heart-to-Brain</a:t>
            </a:r>
          </a:p>
        </p:txBody>
      </p:sp>
      <p:sp>
        <p:nvSpPr>
          <p:cNvPr id="3" name="Text Placeholder 2">
            <a:extLst>
              <a:ext uri="{FF2B5EF4-FFF2-40B4-BE49-F238E27FC236}">
                <a16:creationId xmlns:a16="http://schemas.microsoft.com/office/drawing/2014/main" id="{31CB820E-3F6D-4277-A2F9-4C7DF5B0C684}"/>
              </a:ext>
            </a:extLst>
          </p:cNvPr>
          <p:cNvSpPr>
            <a:spLocks noGrp="1"/>
          </p:cNvSpPr>
          <p:nvPr>
            <p:ph type="body" idx="1"/>
          </p:nvPr>
        </p:nvSpPr>
        <p:spPr>
          <a:xfrm>
            <a:off x="6303471" y="741574"/>
            <a:ext cx="2781815" cy="6532242"/>
          </a:xfrm>
        </p:spPr>
        <p:txBody>
          <a:bodyPr vert="horz" lIns="68580" tIns="34290" rIns="68580" bIns="34290" rtlCol="0" anchor="ctr">
            <a:normAutofit/>
          </a:bodyPr>
          <a:lstStyle/>
          <a:p>
            <a:pPr>
              <a:buFont typeface="Wingdings 3" charset="2"/>
              <a:buChar char=""/>
            </a:pPr>
            <a:r>
              <a:rPr lang="en-US" sz="1500" dirty="0">
                <a:solidFill>
                  <a:schemeClr val="tx1">
                    <a:lumMod val="95000"/>
                    <a:lumOff val="5000"/>
                  </a:schemeClr>
                </a:solidFill>
                <a:latin typeface="Calibri" panose="020F0502020204030204" pitchFamily="34" charset="0"/>
                <a:cs typeface="Calibri" panose="020F0502020204030204" pitchFamily="34" charset="0"/>
              </a:rPr>
              <a:t>Dr. McCraty notes that the heart communicates to the brain </a:t>
            </a:r>
            <a:r>
              <a:rPr lang="en-US" sz="1500" dirty="0">
                <a:solidFill>
                  <a:schemeClr val="tx1"/>
                </a:solidFill>
                <a:latin typeface="Calibri" panose="020F0502020204030204" pitchFamily="34" charset="0"/>
                <a:cs typeface="Calibri" panose="020F0502020204030204" pitchFamily="34" charset="0"/>
              </a:rPr>
              <a:t>in </a:t>
            </a:r>
            <a:r>
              <a:rPr lang="en-US" sz="1500" dirty="0">
                <a:solidFill>
                  <a:srgbClr val="FFFF00"/>
                </a:solidFill>
                <a:latin typeface="Calibri" panose="020F0502020204030204" pitchFamily="34" charset="0"/>
                <a:cs typeface="Calibri" panose="020F0502020204030204" pitchFamily="34" charset="0"/>
              </a:rPr>
              <a:t>four main ways:</a:t>
            </a:r>
            <a:r>
              <a:rPr lang="en-US" sz="1500" dirty="0">
                <a:solidFill>
                  <a:schemeClr val="tx1"/>
                </a:solidFill>
                <a:latin typeface="Calibri" panose="020F0502020204030204" pitchFamily="34" charset="0"/>
                <a:cs typeface="Calibri" panose="020F0502020204030204" pitchFamily="34" charset="0"/>
              </a:rPr>
              <a:t> </a:t>
            </a:r>
            <a:r>
              <a:rPr lang="en-US" sz="1500" dirty="0">
                <a:solidFill>
                  <a:srgbClr val="FFFF00"/>
                </a:solidFill>
                <a:latin typeface="Calibri" panose="020F0502020204030204" pitchFamily="34" charset="0"/>
                <a:cs typeface="Calibri" panose="020F0502020204030204" pitchFamily="34" charset="0"/>
              </a:rPr>
              <a:t>(1) </a:t>
            </a:r>
            <a:r>
              <a:rPr lang="en-US" sz="1500" u="sng" dirty="0">
                <a:solidFill>
                  <a:schemeClr val="tx1"/>
                </a:solidFill>
                <a:latin typeface="Calibri" panose="020F0502020204030204" pitchFamily="34" charset="0"/>
                <a:cs typeface="Calibri" panose="020F0502020204030204" pitchFamily="34" charset="0"/>
              </a:rPr>
              <a:t>nerves connecting the heart</a:t>
            </a:r>
            <a:r>
              <a:rPr lang="en-US" sz="1500" dirty="0">
                <a:solidFill>
                  <a:schemeClr val="tx1"/>
                </a:solidFill>
                <a:latin typeface="Calibri" panose="020F0502020204030204" pitchFamily="34" charset="0"/>
                <a:cs typeface="Calibri" panose="020F0502020204030204" pitchFamily="34" charset="0"/>
              </a:rPr>
              <a:t> </a:t>
            </a:r>
            <a:r>
              <a:rPr lang="en-US" sz="1500">
                <a:solidFill>
                  <a:schemeClr val="tx1"/>
                </a:solidFill>
                <a:latin typeface="Calibri" panose="020F0502020204030204" pitchFamily="34" charset="0"/>
                <a:cs typeface="Calibri" panose="020F0502020204030204" pitchFamily="34" charset="0"/>
              </a:rPr>
              <a:t>to the brain</a:t>
            </a:r>
            <a:r>
              <a:rPr lang="en-US" sz="1500" dirty="0">
                <a:solidFill>
                  <a:schemeClr val="tx1"/>
                </a:solidFill>
                <a:latin typeface="Calibri" panose="020F0502020204030204" pitchFamily="34" charset="0"/>
                <a:cs typeface="Calibri" panose="020F0502020204030204" pitchFamily="34" charset="0"/>
              </a:rPr>
              <a:t>, particularly the vagus nerve, </a:t>
            </a:r>
            <a:r>
              <a:rPr lang="en-US" sz="1500" dirty="0">
                <a:solidFill>
                  <a:srgbClr val="FFFF00"/>
                </a:solidFill>
                <a:latin typeface="Calibri" panose="020F0502020204030204" pitchFamily="34" charset="0"/>
                <a:cs typeface="Calibri" panose="020F0502020204030204" pitchFamily="34" charset="0"/>
              </a:rPr>
              <a:t>(2)</a:t>
            </a:r>
            <a:r>
              <a:rPr lang="en-US" sz="1500" dirty="0">
                <a:solidFill>
                  <a:schemeClr val="tx1"/>
                </a:solidFill>
                <a:latin typeface="Calibri" panose="020F0502020204030204" pitchFamily="34" charset="0"/>
                <a:cs typeface="Calibri" panose="020F0502020204030204" pitchFamily="34" charset="0"/>
              </a:rPr>
              <a:t> </a:t>
            </a:r>
            <a:r>
              <a:rPr lang="en-US" sz="1500" u="sng" dirty="0">
                <a:solidFill>
                  <a:schemeClr val="tx1"/>
                </a:solidFill>
                <a:latin typeface="Calibri" panose="020F0502020204030204" pitchFamily="34" charset="0"/>
                <a:cs typeface="Calibri" panose="020F0502020204030204" pitchFamily="34" charset="0"/>
              </a:rPr>
              <a:t>hormones,</a:t>
            </a:r>
            <a:r>
              <a:rPr lang="en-US" sz="1500" dirty="0">
                <a:solidFill>
                  <a:schemeClr val="tx1"/>
                </a:solidFill>
                <a:latin typeface="Calibri" panose="020F0502020204030204" pitchFamily="34" charset="0"/>
                <a:cs typeface="Calibri" panose="020F0502020204030204" pitchFamily="34" charset="0"/>
              </a:rPr>
              <a:t> </a:t>
            </a:r>
            <a:r>
              <a:rPr lang="en-US" sz="1500" dirty="0">
                <a:solidFill>
                  <a:srgbClr val="FFFF00"/>
                </a:solidFill>
                <a:latin typeface="Calibri" panose="020F0502020204030204" pitchFamily="34" charset="0"/>
                <a:cs typeface="Calibri" panose="020F0502020204030204" pitchFamily="34" charset="0"/>
              </a:rPr>
              <a:t>(3) </a:t>
            </a:r>
            <a:r>
              <a:rPr lang="en-US" sz="1500" u="sng" dirty="0">
                <a:solidFill>
                  <a:schemeClr val="tx1"/>
                </a:solidFill>
                <a:latin typeface="Calibri" panose="020F0502020204030204" pitchFamily="34" charset="0"/>
                <a:cs typeface="Calibri" panose="020F0502020204030204" pitchFamily="34" charset="0"/>
              </a:rPr>
              <a:t>blood pressure shifts</a:t>
            </a:r>
            <a:r>
              <a:rPr lang="en-US" sz="1500" dirty="0">
                <a:solidFill>
                  <a:schemeClr val="tx1"/>
                </a:solidFill>
                <a:latin typeface="Calibri" panose="020F0502020204030204" pitchFamily="34" charset="0"/>
                <a:cs typeface="Calibri" panose="020F0502020204030204" pitchFamily="34" charset="0"/>
              </a:rPr>
              <a:t>, and </a:t>
            </a:r>
            <a:r>
              <a:rPr lang="en-US" sz="1500" dirty="0">
                <a:solidFill>
                  <a:srgbClr val="FFFF00"/>
                </a:solidFill>
                <a:latin typeface="Calibri" panose="020F0502020204030204" pitchFamily="34" charset="0"/>
                <a:cs typeface="Calibri" panose="020F0502020204030204" pitchFamily="34" charset="0"/>
              </a:rPr>
              <a:t>(4) </a:t>
            </a:r>
            <a:r>
              <a:rPr lang="en-US" sz="1500" u="sng" dirty="0">
                <a:solidFill>
                  <a:schemeClr val="tx1"/>
                </a:solidFill>
                <a:latin typeface="Calibri" panose="020F0502020204030204" pitchFamily="34" charset="0"/>
                <a:cs typeface="Calibri" panose="020F0502020204030204" pitchFamily="34" charset="0"/>
              </a:rPr>
              <a:t>electromatic waves</a:t>
            </a:r>
            <a:r>
              <a:rPr lang="en-US" sz="1500" dirty="0">
                <a:solidFill>
                  <a:schemeClr val="tx1"/>
                </a:solidFill>
                <a:latin typeface="Calibri" panose="020F0502020204030204" pitchFamily="34" charset="0"/>
                <a:cs typeface="Calibri" panose="020F0502020204030204" pitchFamily="34" charset="0"/>
              </a:rPr>
              <a:t>. </a:t>
            </a:r>
          </a:p>
          <a:p>
            <a:pPr>
              <a:buFont typeface="Wingdings 3" charset="2"/>
              <a:buChar char=""/>
            </a:pPr>
            <a:r>
              <a:rPr lang="en-US" sz="1500" dirty="0">
                <a:solidFill>
                  <a:schemeClr val="tx1"/>
                </a:solidFill>
                <a:latin typeface="Calibri" panose="020F0502020204030204" pitchFamily="34" charset="0"/>
                <a:cs typeface="Calibri" panose="020F0502020204030204" pitchFamily="34" charset="0"/>
              </a:rPr>
              <a:t>When the heart is coherent</a:t>
            </a:r>
            <a:r>
              <a:rPr lang="en-US" sz="1500" dirty="0">
                <a:solidFill>
                  <a:schemeClr val="tx1">
                    <a:lumMod val="95000"/>
                    <a:lumOff val="5000"/>
                  </a:schemeClr>
                </a:solidFill>
                <a:latin typeface="Calibri" panose="020F0502020204030204" pitchFamily="34" charset="0"/>
                <a:cs typeface="Calibri" panose="020F0502020204030204" pitchFamily="34" charset="0"/>
              </a:rPr>
              <a:t>, it sends messages to the brain that, likewise, promote brain coherence which allow the brain to be more integrated and efficient and, to the contrary, an incoherent heart inhibits cortical function. </a:t>
            </a:r>
            <a:endParaRPr lang="en-US" sz="1500" dirty="0">
              <a:solidFill>
                <a:schemeClr val="tx1">
                  <a:lumMod val="95000"/>
                  <a:lumOff val="5000"/>
                </a:schemeClr>
              </a:solidFill>
            </a:endParaRPr>
          </a:p>
        </p:txBody>
      </p:sp>
      <p:pic>
        <p:nvPicPr>
          <p:cNvPr id="5" name="Picture 4">
            <a:extLst>
              <a:ext uri="{FF2B5EF4-FFF2-40B4-BE49-F238E27FC236}">
                <a16:creationId xmlns:a16="http://schemas.microsoft.com/office/drawing/2014/main" id="{632BE73C-8139-4974-8A68-2FF27E844798}"/>
              </a:ext>
            </a:extLst>
          </p:cNvPr>
          <p:cNvPicPr>
            <a:picLocks noChangeAspect="1"/>
          </p:cNvPicPr>
          <p:nvPr/>
        </p:nvPicPr>
        <p:blipFill rotWithShape="1">
          <a:blip r:embed="rId2"/>
          <a:srcRect l="2109" r="4055"/>
          <a:stretch/>
        </p:blipFill>
        <p:spPr>
          <a:xfrm>
            <a:off x="-38100" y="2094014"/>
            <a:ext cx="6248400" cy="3923510"/>
          </a:xfrm>
          <a:prstGeom prst="rect">
            <a:avLst/>
          </a:prstGeom>
        </p:spPr>
      </p:pic>
      <p:sp>
        <p:nvSpPr>
          <p:cNvPr id="38" name="TextBox 37">
            <a:extLst>
              <a:ext uri="{FF2B5EF4-FFF2-40B4-BE49-F238E27FC236}">
                <a16:creationId xmlns:a16="http://schemas.microsoft.com/office/drawing/2014/main" id="{0D090D07-8F73-4720-9A1A-456443732DF6}"/>
              </a:ext>
            </a:extLst>
          </p:cNvPr>
          <p:cNvSpPr txBox="1"/>
          <p:nvPr/>
        </p:nvSpPr>
        <p:spPr>
          <a:xfrm>
            <a:off x="446234" y="2778316"/>
            <a:ext cx="7263024" cy="300082"/>
          </a:xfrm>
          <a:prstGeom prst="rect">
            <a:avLst/>
          </a:prstGeom>
          <a:noFill/>
        </p:spPr>
        <p:txBody>
          <a:bodyPr wrap="square">
            <a:spAutoFit/>
          </a:bodyPr>
          <a:lstStyle/>
          <a:p>
            <a:r>
              <a:rPr lang="en-US" sz="1350">
                <a:latin typeface="-apple-system"/>
                <a:hlinkClick r:id="rId3">
                  <a:extLst>
                    <a:ext uri="{A12FA001-AC4F-418D-AE19-62706E023703}">
                      <ahyp:hlinkClr xmlns:ahyp="http://schemas.microsoft.com/office/drawing/2018/hyperlinkcolor" val="tx"/>
                    </a:ext>
                  </a:extLst>
                </a:hlinkClick>
              </a:rPr>
              <a:t>Click: </a:t>
            </a:r>
            <a:r>
              <a:rPr lang="en-US" sz="1350" u="sng">
                <a:solidFill>
                  <a:srgbClr val="FB4A18"/>
                </a:solidFill>
                <a:latin typeface="-apple-system"/>
                <a:hlinkClick r:id="rId3">
                  <a:extLst>
                    <a:ext uri="{A12FA001-AC4F-418D-AE19-62706E023703}">
                      <ahyp:hlinkClr xmlns:ahyp="http://schemas.microsoft.com/office/drawing/2018/hyperlinkcolor" val="tx"/>
                    </a:ext>
                  </a:extLst>
                </a:hlinkClick>
              </a:rPr>
              <a:t>https://youtu.be/3Vh9qEblTOE</a:t>
            </a:r>
            <a:endParaRPr lang="en-US" sz="1350"/>
          </a:p>
        </p:txBody>
      </p:sp>
    </p:spTree>
    <p:extLst>
      <p:ext uri="{BB962C8B-B14F-4D97-AF65-F5344CB8AC3E}">
        <p14:creationId xmlns:p14="http://schemas.microsoft.com/office/powerpoint/2010/main" val="2580259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57BF-4F52-4188-8F21-0BEDD21CEFA3}"/>
              </a:ext>
            </a:extLst>
          </p:cNvPr>
          <p:cNvSpPr>
            <a:spLocks noGrp="1"/>
          </p:cNvSpPr>
          <p:nvPr>
            <p:ph type="title"/>
          </p:nvPr>
        </p:nvSpPr>
        <p:spPr>
          <a:xfrm flipV="1">
            <a:off x="3532805" y="2226457"/>
            <a:ext cx="1921698" cy="34289"/>
          </a:xfrm>
        </p:spPr>
        <p:txBody>
          <a:bodyPr>
            <a:normAutofit fontScale="90000"/>
          </a:bodyPr>
          <a:lstStyle/>
          <a:p>
            <a:endParaRPr lang="en-US">
              <a:solidFill>
                <a:schemeClr val="tx1"/>
              </a:solidFill>
            </a:endParaRPr>
          </a:p>
        </p:txBody>
      </p:sp>
      <p:pic>
        <p:nvPicPr>
          <p:cNvPr id="4" name="Picture 3">
            <a:extLst>
              <a:ext uri="{FF2B5EF4-FFF2-40B4-BE49-F238E27FC236}">
                <a16:creationId xmlns:a16="http://schemas.microsoft.com/office/drawing/2014/main" id="{BC13B6B0-3B4C-4A86-AD45-92C0D0F82136}"/>
              </a:ext>
            </a:extLst>
          </p:cNvPr>
          <p:cNvPicPr>
            <a:picLocks noChangeAspect="1"/>
          </p:cNvPicPr>
          <p:nvPr/>
        </p:nvPicPr>
        <p:blipFill>
          <a:blip r:embed="rId3"/>
          <a:stretch>
            <a:fillRect/>
          </a:stretch>
        </p:blipFill>
        <p:spPr>
          <a:xfrm>
            <a:off x="86013" y="424543"/>
            <a:ext cx="8970901" cy="3936071"/>
          </a:xfrm>
          <a:prstGeom prst="rect">
            <a:avLst/>
          </a:prstGeom>
        </p:spPr>
      </p:pic>
      <p:graphicFrame>
        <p:nvGraphicFramePr>
          <p:cNvPr id="6" name="Text Placeholder 2">
            <a:extLst>
              <a:ext uri="{FF2B5EF4-FFF2-40B4-BE49-F238E27FC236}">
                <a16:creationId xmlns:a16="http://schemas.microsoft.com/office/drawing/2014/main" id="{8F768467-B82A-4D3D-8167-83AE552DB2F4}"/>
              </a:ext>
            </a:extLst>
          </p:cNvPr>
          <p:cNvGraphicFramePr/>
          <p:nvPr>
            <p:extLst>
              <p:ext uri="{D42A27DB-BD31-4B8C-83A1-F6EECF244321}">
                <p14:modId xmlns:p14="http://schemas.microsoft.com/office/powerpoint/2010/main" val="311472216"/>
              </p:ext>
            </p:extLst>
          </p:nvPr>
        </p:nvGraphicFramePr>
        <p:xfrm>
          <a:off x="478972" y="4822370"/>
          <a:ext cx="8149488" cy="2035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896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en-US" sz="3500"/>
              <a:t>Hebrews 12:1-2 (NIV)</a:t>
            </a:r>
          </a:p>
        </p:txBody>
      </p:sp>
      <p:sp>
        <p:nvSpPr>
          <p:cNvPr id="3" name="Content Placeholder 2"/>
          <p:cNvSpPr>
            <a:spLocks noGrp="1"/>
          </p:cNvSpPr>
          <p:nvPr>
            <p:ph idx="1"/>
          </p:nvPr>
        </p:nvSpPr>
        <p:spPr>
          <a:xfrm>
            <a:off x="571350" y="2470244"/>
            <a:ext cx="4000647" cy="3769835"/>
          </a:xfrm>
        </p:spPr>
        <p:txBody>
          <a:bodyPr anchor="ctr">
            <a:normAutofit/>
          </a:bodyPr>
          <a:lstStyle/>
          <a:p>
            <a:pPr marL="0" indent="0">
              <a:buNone/>
            </a:pPr>
            <a:r>
              <a:rPr lang="en-US" sz="1700" dirty="0"/>
              <a:t>“Therefore, since we are surrounded by such a great cloud of witnesses, let us throw off everything that hinders and the sin that so easily entangles. And let us run with perseverance the race marked out for us, fixing our eyes on Jesus, the pioneer and perfecter of faith. For the joy set before him he endured the cross, scorning its shame, and sat down at the right hand of the throne of God.”</a:t>
            </a:r>
          </a:p>
        </p:txBody>
      </p:sp>
      <p:pic>
        <p:nvPicPr>
          <p:cNvPr id="5" name="Picture 4" descr="Low Angle View Of Clouds In Sky">
            <a:extLst>
              <a:ext uri="{FF2B5EF4-FFF2-40B4-BE49-F238E27FC236}">
                <a16:creationId xmlns:a16="http://schemas.microsoft.com/office/drawing/2014/main" id="{15DE5F54-400D-E94C-A268-0307CA4A5C3A}"/>
              </a:ext>
            </a:extLst>
          </p:cNvPr>
          <p:cNvPicPr>
            <a:picLocks noChangeAspect="1"/>
          </p:cNvPicPr>
          <p:nvPr/>
        </p:nvPicPr>
        <p:blipFill>
          <a:blip r:embed="rId2"/>
          <a:srcRect l="29843" r="31279"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B927B-44E1-E963-C4C3-595D332D933A}"/>
              </a:ext>
            </a:extLst>
          </p:cNvPr>
          <p:cNvSpPr>
            <a:spLocks noGrp="1"/>
          </p:cNvSpPr>
          <p:nvPr>
            <p:ph type="title"/>
          </p:nvPr>
        </p:nvSpPr>
        <p:spPr>
          <a:xfrm>
            <a:off x="417399" y="643467"/>
            <a:ext cx="8408193" cy="858762"/>
          </a:xfrm>
        </p:spPr>
        <p:txBody>
          <a:bodyPr>
            <a:normAutofit fontScale="90000"/>
          </a:bodyPr>
          <a:lstStyle/>
          <a:p>
            <a:pPr>
              <a:lnSpc>
                <a:spcPct val="90000"/>
              </a:lnSpc>
            </a:pPr>
            <a:r>
              <a:rPr lang="en-US" sz="3100" dirty="0">
                <a:solidFill>
                  <a:schemeClr val="bg1"/>
                </a:solidFill>
              </a:rPr>
              <a:t>Motorcycle Target Fixation</a:t>
            </a:r>
            <a:br>
              <a:rPr lang="en-US" sz="2200" dirty="0">
                <a:solidFill>
                  <a:schemeClr val="bg1"/>
                </a:solidFill>
              </a:rPr>
            </a:br>
            <a:r>
              <a:rPr lang="en-US" sz="2200" dirty="0">
                <a:solidFill>
                  <a:schemeClr val="bg1"/>
                </a:solidFill>
                <a:hlinkClick r:id="rId2"/>
              </a:rPr>
              <a:t>https://www.youtube.com/watch?v=dZ2M7cpLGC4</a:t>
            </a:r>
            <a:br>
              <a:rPr lang="en-US" sz="2200" dirty="0">
                <a:solidFill>
                  <a:schemeClr val="bg1"/>
                </a:solidFill>
              </a:rPr>
            </a:br>
            <a:endParaRPr lang="en-US" sz="2200" dirty="0">
              <a:solidFill>
                <a:schemeClr val="bg1"/>
              </a:solidFill>
            </a:endParaRPr>
          </a:p>
        </p:txBody>
      </p:sp>
      <p:pic>
        <p:nvPicPr>
          <p:cNvPr id="4" name="Picture 3">
            <a:extLst>
              <a:ext uri="{FF2B5EF4-FFF2-40B4-BE49-F238E27FC236}">
                <a16:creationId xmlns:a16="http://schemas.microsoft.com/office/drawing/2014/main" id="{B208558B-7DD8-85FC-61B2-59E3E4BEB0F6}"/>
              </a:ext>
            </a:extLst>
          </p:cNvPr>
          <p:cNvPicPr>
            <a:picLocks noChangeAspect="1"/>
          </p:cNvPicPr>
          <p:nvPr/>
        </p:nvPicPr>
        <p:blipFill>
          <a:blip r:embed="rId3"/>
          <a:stretch>
            <a:fillRect/>
          </a:stretch>
        </p:blipFill>
        <p:spPr>
          <a:xfrm>
            <a:off x="1499132" y="1675227"/>
            <a:ext cx="6145735" cy="4394199"/>
          </a:xfrm>
          <a:prstGeom prst="rect">
            <a:avLst/>
          </a:prstGeom>
        </p:spPr>
      </p:pic>
    </p:spTree>
    <p:extLst>
      <p:ext uri="{BB962C8B-B14F-4D97-AF65-F5344CB8AC3E}">
        <p14:creationId xmlns:p14="http://schemas.microsoft.com/office/powerpoint/2010/main" val="315731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en-US" sz="3500"/>
              <a:t>Matthew 14:29-30 (NIV)</a:t>
            </a:r>
          </a:p>
        </p:txBody>
      </p:sp>
      <p:sp>
        <p:nvSpPr>
          <p:cNvPr id="3" name="Content Placeholder 2"/>
          <p:cNvSpPr>
            <a:spLocks noGrp="1"/>
          </p:cNvSpPr>
          <p:nvPr>
            <p:ph idx="1"/>
          </p:nvPr>
        </p:nvSpPr>
        <p:spPr>
          <a:xfrm>
            <a:off x="571350" y="2470244"/>
            <a:ext cx="4000647" cy="3769835"/>
          </a:xfrm>
        </p:spPr>
        <p:txBody>
          <a:bodyPr anchor="ctr">
            <a:normAutofit/>
          </a:bodyPr>
          <a:lstStyle/>
          <a:p>
            <a:r>
              <a:rPr lang="en-US" sz="1700"/>
              <a:t>‘Come,’ he said. Then Peter got down out of the boat, walked on the water and came toward Jesus. But when he saw the wind, he was afraid and, beginning to sink, cried out, ‘Lord, save me!’</a:t>
            </a:r>
          </a:p>
          <a:p>
            <a:endParaRPr lang="en-US" sz="1700"/>
          </a:p>
          <a:p>
            <a:r>
              <a:rPr lang="en-US" sz="1700"/>
              <a:t>(This verse reminds us of what happens when we take our eyes off Jesus.)</a:t>
            </a:r>
          </a:p>
        </p:txBody>
      </p:sp>
      <p:pic>
        <p:nvPicPr>
          <p:cNvPr id="5" name="Picture 4" descr="Red boat in water">
            <a:extLst>
              <a:ext uri="{FF2B5EF4-FFF2-40B4-BE49-F238E27FC236}">
                <a16:creationId xmlns:a16="http://schemas.microsoft.com/office/drawing/2014/main" id="{ADBC6F75-CC60-3C00-B102-0F20BD7AFF2B}"/>
              </a:ext>
            </a:extLst>
          </p:cNvPr>
          <p:cNvPicPr>
            <a:picLocks noChangeAspect="1"/>
          </p:cNvPicPr>
          <p:nvPr/>
        </p:nvPicPr>
        <p:blipFill>
          <a:blip r:embed="rId2"/>
          <a:srcRect l="31061" r="30062"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US" sz="3500"/>
              <a:t>Psalm 16:8 (NIV)</a:t>
            </a:r>
          </a:p>
        </p:txBody>
      </p:sp>
      <p:sp>
        <p:nvSpPr>
          <p:cNvPr id="3" name="Content Placeholder 2"/>
          <p:cNvSpPr>
            <a:spLocks noGrp="1"/>
          </p:cNvSpPr>
          <p:nvPr>
            <p:ph idx="1"/>
          </p:nvPr>
        </p:nvSpPr>
        <p:spPr>
          <a:xfrm>
            <a:off x="206829" y="2558144"/>
            <a:ext cx="3849701" cy="3798206"/>
          </a:xfrm>
        </p:spPr>
        <p:txBody>
          <a:bodyPr anchor="ctr">
            <a:normAutofit/>
          </a:bodyPr>
          <a:lstStyle/>
          <a:p>
            <a:pPr marL="0" indent="0">
              <a:buNone/>
            </a:pPr>
            <a:r>
              <a:rPr lang="en-US" sz="2800" dirty="0"/>
              <a:t>“I keep my eyes always on the Lord. With him at my right hand, I will not be shaken.”</a:t>
            </a:r>
          </a:p>
        </p:txBody>
      </p:sp>
      <p:pic>
        <p:nvPicPr>
          <p:cNvPr id="5" name="Picture 4" descr="Hand reaching out to sun">
            <a:extLst>
              <a:ext uri="{FF2B5EF4-FFF2-40B4-BE49-F238E27FC236}">
                <a16:creationId xmlns:a16="http://schemas.microsoft.com/office/drawing/2014/main" id="{90AD285E-358E-6C7C-CDDD-A41EA4B2BB17}"/>
              </a:ext>
            </a:extLst>
          </p:cNvPr>
          <p:cNvPicPr>
            <a:picLocks noChangeAspect="1"/>
          </p:cNvPicPr>
          <p:nvPr/>
        </p:nvPicPr>
        <p:blipFill>
          <a:blip r:embed="rId2"/>
          <a:srcRect l="36835" r="18449" b="2"/>
          <a:stretch/>
        </p:blipFill>
        <p:spPr>
          <a:xfrm>
            <a:off x="4572000" y="1"/>
            <a:ext cx="457711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5058" y="325370"/>
            <a:ext cx="3571454" cy="1597192"/>
          </a:xfrm>
        </p:spPr>
        <p:txBody>
          <a:bodyPr anchor="b">
            <a:normAutofit/>
          </a:bodyPr>
          <a:lstStyle/>
          <a:p>
            <a:r>
              <a:rPr lang="en-US" sz="4700" dirty="0"/>
              <a:t>Colossians 3:1-2 (NIV)</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Autofit/>
          </a:bodyPr>
          <a:lstStyle/>
          <a:p>
            <a:pPr marL="0" indent="0">
              <a:buNone/>
            </a:pPr>
            <a:r>
              <a:rPr lang="en-US" sz="2400" dirty="0"/>
              <a:t>“Since, then, you have been raised with Christ, set your hearts on things above, where Christ is, seated at the right hand of God. Set your minds on things above, not on earthly things.”</a:t>
            </a:r>
          </a:p>
        </p:txBody>
      </p:sp>
      <p:pic>
        <p:nvPicPr>
          <p:cNvPr id="6" name="Picture 5">
            <a:extLst>
              <a:ext uri="{FF2B5EF4-FFF2-40B4-BE49-F238E27FC236}">
                <a16:creationId xmlns:a16="http://schemas.microsoft.com/office/drawing/2014/main" id="{AE08A52F-857A-E492-BB6F-F7BB4A1873D1}"/>
              </a:ext>
            </a:extLst>
          </p:cNvPr>
          <p:cNvPicPr>
            <a:picLocks noChangeAspect="1"/>
          </p:cNvPicPr>
          <p:nvPr/>
        </p:nvPicPr>
        <p:blipFill>
          <a:blip r:embed="rId2"/>
          <a:srcRect l="13290" r="1148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US" sz="3500" dirty="0"/>
              <a:t>2 Corinthians 4:18 (NIV)</a:t>
            </a:r>
          </a:p>
        </p:txBody>
      </p:sp>
      <p:sp>
        <p:nvSpPr>
          <p:cNvPr id="3" name="Content Placeholder 2"/>
          <p:cNvSpPr>
            <a:spLocks noGrp="1"/>
          </p:cNvSpPr>
          <p:nvPr>
            <p:ph idx="1"/>
          </p:nvPr>
        </p:nvSpPr>
        <p:spPr>
          <a:xfrm>
            <a:off x="571351" y="2743200"/>
            <a:ext cx="3485179" cy="3613149"/>
          </a:xfrm>
        </p:spPr>
        <p:txBody>
          <a:bodyPr anchor="ctr">
            <a:normAutofit/>
          </a:bodyPr>
          <a:lstStyle/>
          <a:p>
            <a:pPr marL="0" indent="0">
              <a:buNone/>
            </a:pPr>
            <a:r>
              <a:rPr lang="en-US" sz="2800" dirty="0"/>
              <a:t>“So, we fix our eyes not on what is seen, but on what is unseen, since what is seen is temporary, but what is unseen is eternal.”</a:t>
            </a:r>
          </a:p>
        </p:txBody>
      </p:sp>
      <p:pic>
        <p:nvPicPr>
          <p:cNvPr id="4" name="Picture 3">
            <a:extLst>
              <a:ext uri="{FF2B5EF4-FFF2-40B4-BE49-F238E27FC236}">
                <a16:creationId xmlns:a16="http://schemas.microsoft.com/office/drawing/2014/main" id="{487A424A-33A5-421D-C0F3-D798597D4D83}"/>
              </a:ext>
            </a:extLst>
          </p:cNvPr>
          <p:cNvPicPr>
            <a:picLocks noChangeAspect="1"/>
          </p:cNvPicPr>
          <p:nvPr/>
        </p:nvPicPr>
        <p:blipFill>
          <a:blip r:embed="rId2"/>
          <a:srcRect l="18011" r="15248"/>
          <a:stretch/>
        </p:blipFill>
        <p:spPr>
          <a:xfrm>
            <a:off x="4572000" y="1"/>
            <a:ext cx="4577118"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Isaiah 26:3 (NIV)</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dirty="0"/>
              <a:t>“You will keep in perfect peace those whose minds are steadfast, because they trust in you.”</a:t>
            </a:r>
          </a:p>
          <a:p>
            <a:pPr marL="0" indent="0">
              <a:buNone/>
            </a:pPr>
            <a:endParaRPr lang="en-US" sz="1900" dirty="0"/>
          </a:p>
          <a:p>
            <a:pPr marL="0" indent="0">
              <a:buNone/>
            </a:pPr>
            <a:r>
              <a:rPr lang="en-US" sz="1900" dirty="0"/>
              <a:t>(While not explicitly mentioning eyes, this verse speaks to the importance of a steadfast focus on God.)</a:t>
            </a:r>
          </a:p>
        </p:txBody>
      </p:sp>
      <p:pic>
        <p:nvPicPr>
          <p:cNvPr id="5" name="Picture 4" descr="A closeup photo of an open book">
            <a:extLst>
              <a:ext uri="{FF2B5EF4-FFF2-40B4-BE49-F238E27FC236}">
                <a16:creationId xmlns:a16="http://schemas.microsoft.com/office/drawing/2014/main" id="{ACA93A31-FA5C-7A4C-6F2B-AAD43892AC0A}"/>
              </a:ext>
            </a:extLst>
          </p:cNvPr>
          <p:cNvPicPr>
            <a:picLocks noChangeAspect="1"/>
          </p:cNvPicPr>
          <p:nvPr/>
        </p:nvPicPr>
        <p:blipFill>
          <a:blip r:embed="rId2"/>
          <a:srcRect l="25465" r="24697"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648E09-8BD5-3DDB-61B9-D2BAFD5A9AC4}"/>
              </a:ext>
            </a:extLst>
          </p:cNvPr>
          <p:cNvPicPr>
            <a:picLocks noChangeAspect="1"/>
          </p:cNvPicPr>
          <p:nvPr/>
        </p:nvPicPr>
        <p:blipFill>
          <a:blip r:embed="rId3"/>
          <a:srcRect t="5212" r="2" b="226"/>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9744" y="365125"/>
            <a:ext cx="3375548" cy="1899912"/>
          </a:xfrm>
        </p:spPr>
        <p:txBody>
          <a:bodyPr>
            <a:normAutofit/>
          </a:bodyPr>
          <a:lstStyle/>
          <a:p>
            <a:r>
              <a:rPr lang="en-US" sz="3500" dirty="0"/>
              <a:t>Proverbs 4:25-27 (NIV)</a:t>
            </a:r>
          </a:p>
        </p:txBody>
      </p:sp>
      <p:sp>
        <p:nvSpPr>
          <p:cNvPr id="3" name="Content Placeholder 2"/>
          <p:cNvSpPr>
            <a:spLocks noGrp="1"/>
          </p:cNvSpPr>
          <p:nvPr>
            <p:ph idx="1"/>
          </p:nvPr>
        </p:nvSpPr>
        <p:spPr>
          <a:xfrm>
            <a:off x="239486" y="2188028"/>
            <a:ext cx="3777343" cy="4582885"/>
          </a:xfrm>
        </p:spPr>
        <p:txBody>
          <a:bodyPr>
            <a:normAutofit lnSpcReduction="10000"/>
          </a:bodyPr>
          <a:lstStyle/>
          <a:p>
            <a:pPr marL="0" indent="0">
              <a:buNone/>
            </a:pPr>
            <a:r>
              <a:rPr lang="en-US" sz="1700" dirty="0"/>
              <a:t>“</a:t>
            </a:r>
            <a:r>
              <a:rPr lang="en-US" sz="2400" dirty="0"/>
              <a:t>Let your eyes look straight ahead; fix your gaze directly before you. Give careful thought to the paths for your feet and be steadfast in all your ways. Do not turn to the right or the left; keep your foot from evil.”</a:t>
            </a:r>
          </a:p>
          <a:p>
            <a:pPr marL="0" indent="0">
              <a:buNone/>
            </a:pPr>
            <a:endParaRPr lang="en-US" sz="2400" dirty="0"/>
          </a:p>
          <a:p>
            <a:pPr marL="0" indent="0">
              <a:buNone/>
            </a:pPr>
            <a:r>
              <a:rPr lang="en-US" sz="2400" dirty="0"/>
              <a:t>(This speaks to maintaining focus and avoiding distractions.)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TotalTime>
  <Words>815</Words>
  <Application>Microsoft Office PowerPoint</Application>
  <PresentationFormat>On-screen Show (4:3)</PresentationFormat>
  <Paragraphs>36</Paragraphs>
  <Slides>13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-apple-system</vt:lpstr>
      <vt:lpstr>Aptos</vt:lpstr>
      <vt:lpstr>Arial</vt:lpstr>
      <vt:lpstr>Calibri</vt:lpstr>
      <vt:lpstr>Calibri Light</vt:lpstr>
      <vt:lpstr>Wingdings 3</vt:lpstr>
      <vt:lpstr>Office Theme</vt:lpstr>
      <vt:lpstr>1_Office Theme</vt:lpstr>
      <vt:lpstr>You Go Where You Look</vt:lpstr>
      <vt:lpstr>Hebrews 12:1-2 (NIV)</vt:lpstr>
      <vt:lpstr>Motorcycle Target Fixation https://www.youtube.com/watch?v=dZ2M7cpLGC4 </vt:lpstr>
      <vt:lpstr>Matthew 14:29-30 (NIV)</vt:lpstr>
      <vt:lpstr>Psalm 16:8 (NIV)</vt:lpstr>
      <vt:lpstr>Colossians 3:1-2 (NIV)</vt:lpstr>
      <vt:lpstr>2 Corinthians 4:18 (NIV)</vt:lpstr>
      <vt:lpstr>Isaiah 26:3 (NIV)</vt:lpstr>
      <vt:lpstr>Proverbs 4:25-27 (NIV)</vt:lpstr>
      <vt:lpstr>Impact of Hypofrontality – not a good thing:   Two areas of the brain, the anterior cingulate and the orbital frontal cortex, serve as a protective mechanism to override the reward system’s desire for ever increasing dopamine. Sadly, hypofrontality involves the rewiring of our brain so that when an impulse to engage in a dopamine-related behavior is activated, the brain ends up shutting down its ability to override the reward system. This is the breeding ground for horrible choices and  impacts on social development in a really  bad way.</vt:lpstr>
      <vt:lpstr>Current Medical Model</vt:lpstr>
      <vt:lpstr>    Heart-to-Brain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Jeffrey Hansen, Ph.D.</cp:lastModifiedBy>
  <cp:revision>5</cp:revision>
  <dcterms:created xsi:type="dcterms:W3CDTF">2013-01-27T09:14:16Z</dcterms:created>
  <dcterms:modified xsi:type="dcterms:W3CDTF">2025-01-23T14:58:32Z</dcterms:modified>
  <cp:category/>
</cp:coreProperties>
</file>