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 id="2147483682" r:id="rId3"/>
    <p:sldMasterId id="2147483699" r:id="rId4"/>
  </p:sldMasterIdLst>
  <p:notesMasterIdLst>
    <p:notesMasterId r:id="rId186"/>
  </p:notesMasterIdLst>
  <p:sldIdLst>
    <p:sldId id="256" r:id="rId5"/>
    <p:sldId id="517" r:id="rId6"/>
    <p:sldId id="519" r:id="rId7"/>
    <p:sldId id="518" r:id="rId8"/>
    <p:sldId id="496" r:id="rId9"/>
    <p:sldId id="506" r:id="rId10"/>
    <p:sldId id="507" r:id="rId11"/>
    <p:sldId id="544" r:id="rId12"/>
    <p:sldId id="498" r:id="rId13"/>
    <p:sldId id="543" r:id="rId14"/>
    <p:sldId id="526" r:id="rId15"/>
    <p:sldId id="520" r:id="rId16"/>
    <p:sldId id="321" r:id="rId17"/>
    <p:sldId id="502" r:id="rId18"/>
    <p:sldId id="501" r:id="rId19"/>
    <p:sldId id="508" r:id="rId20"/>
    <p:sldId id="509" r:id="rId21"/>
    <p:sldId id="510" r:id="rId22"/>
    <p:sldId id="511" r:id="rId23"/>
    <p:sldId id="512" r:id="rId24"/>
    <p:sldId id="513" r:id="rId25"/>
    <p:sldId id="514" r:id="rId26"/>
    <p:sldId id="499" r:id="rId27"/>
    <p:sldId id="500" r:id="rId28"/>
    <p:sldId id="393" r:id="rId29"/>
    <p:sldId id="257" r:id="rId30"/>
    <p:sldId id="258" r:id="rId31"/>
    <p:sldId id="261" r:id="rId32"/>
    <p:sldId id="495" r:id="rId33"/>
    <p:sldId id="263" r:id="rId34"/>
    <p:sldId id="528" r:id="rId35"/>
    <p:sldId id="549" r:id="rId36"/>
    <p:sldId id="533" r:id="rId37"/>
    <p:sldId id="536" r:id="rId38"/>
    <p:sldId id="262" r:id="rId39"/>
    <p:sldId id="541" r:id="rId40"/>
    <p:sldId id="539" r:id="rId41"/>
    <p:sldId id="265" r:id="rId42"/>
    <p:sldId id="266" r:id="rId43"/>
    <p:sldId id="267" r:id="rId44"/>
    <p:sldId id="271" r:id="rId45"/>
    <p:sldId id="270" r:id="rId46"/>
    <p:sldId id="268" r:id="rId47"/>
    <p:sldId id="273" r:id="rId48"/>
    <p:sldId id="287" r:id="rId49"/>
    <p:sldId id="288" r:id="rId50"/>
    <p:sldId id="504" r:id="rId51"/>
    <p:sldId id="292" r:id="rId52"/>
    <p:sldId id="295" r:id="rId53"/>
    <p:sldId id="296" r:id="rId54"/>
    <p:sldId id="297" r:id="rId55"/>
    <p:sldId id="298" r:id="rId56"/>
    <p:sldId id="274" r:id="rId57"/>
    <p:sldId id="275" r:id="rId58"/>
    <p:sldId id="276" r:id="rId59"/>
    <p:sldId id="279" r:id="rId60"/>
    <p:sldId id="269" r:id="rId61"/>
    <p:sldId id="278" r:id="rId62"/>
    <p:sldId id="550" r:id="rId63"/>
    <p:sldId id="538" r:id="rId64"/>
    <p:sldId id="323" r:id="rId65"/>
    <p:sldId id="481" r:id="rId66"/>
    <p:sldId id="325" r:id="rId67"/>
    <p:sldId id="329" r:id="rId68"/>
    <p:sldId id="365" r:id="rId69"/>
    <p:sldId id="368" r:id="rId70"/>
    <p:sldId id="459" r:id="rId71"/>
    <p:sldId id="351" r:id="rId72"/>
    <p:sldId id="370" r:id="rId73"/>
    <p:sldId id="277" r:id="rId74"/>
    <p:sldId id="371" r:id="rId75"/>
    <p:sldId id="462" r:id="rId76"/>
    <p:sldId id="346" r:id="rId77"/>
    <p:sldId id="465" r:id="rId78"/>
    <p:sldId id="461" r:id="rId79"/>
    <p:sldId id="350" r:id="rId80"/>
    <p:sldId id="466" r:id="rId81"/>
    <p:sldId id="356" r:id="rId82"/>
    <p:sldId id="357" r:id="rId83"/>
    <p:sldId id="359" r:id="rId84"/>
    <p:sldId id="366" r:id="rId85"/>
    <p:sldId id="367" r:id="rId86"/>
    <p:sldId id="362" r:id="rId87"/>
    <p:sldId id="363" r:id="rId88"/>
    <p:sldId id="361" r:id="rId89"/>
    <p:sldId id="364" r:id="rId90"/>
    <p:sldId id="476" r:id="rId91"/>
    <p:sldId id="467" r:id="rId92"/>
    <p:sldId id="468" r:id="rId93"/>
    <p:sldId id="469" r:id="rId94"/>
    <p:sldId id="470" r:id="rId95"/>
    <p:sldId id="471" r:id="rId96"/>
    <p:sldId id="472" r:id="rId97"/>
    <p:sldId id="473" r:id="rId98"/>
    <p:sldId id="475" r:id="rId99"/>
    <p:sldId id="477" r:id="rId100"/>
    <p:sldId id="478" r:id="rId101"/>
    <p:sldId id="352" r:id="rId102"/>
    <p:sldId id="372" r:id="rId103"/>
    <p:sldId id="373" r:id="rId104"/>
    <p:sldId id="387" r:id="rId105"/>
    <p:sldId id="374" r:id="rId106"/>
    <p:sldId id="375" r:id="rId107"/>
    <p:sldId id="376" r:id="rId108"/>
    <p:sldId id="377" r:id="rId109"/>
    <p:sldId id="378" r:id="rId110"/>
    <p:sldId id="379" r:id="rId111"/>
    <p:sldId id="380" r:id="rId112"/>
    <p:sldId id="381" r:id="rId113"/>
    <p:sldId id="382" r:id="rId114"/>
    <p:sldId id="384" r:id="rId115"/>
    <p:sldId id="385" r:id="rId116"/>
    <p:sldId id="388" r:id="rId117"/>
    <p:sldId id="318" r:id="rId118"/>
    <p:sldId id="389" r:id="rId119"/>
    <p:sldId id="394" r:id="rId120"/>
    <p:sldId id="556" r:id="rId121"/>
    <p:sldId id="294" r:id="rId122"/>
    <p:sldId id="554" r:id="rId123"/>
    <p:sldId id="552" r:id="rId124"/>
    <p:sldId id="395" r:id="rId125"/>
    <p:sldId id="546" r:id="rId126"/>
    <p:sldId id="547" r:id="rId127"/>
    <p:sldId id="483" r:id="rId128"/>
    <p:sldId id="484" r:id="rId129"/>
    <p:sldId id="283" r:id="rId130"/>
    <p:sldId id="534" r:id="rId131"/>
    <p:sldId id="535" r:id="rId132"/>
    <p:sldId id="397" r:id="rId133"/>
    <p:sldId id="285" r:id="rId134"/>
    <p:sldId id="548" r:id="rId135"/>
    <p:sldId id="400" r:id="rId136"/>
    <p:sldId id="401" r:id="rId137"/>
    <p:sldId id="402" r:id="rId138"/>
    <p:sldId id="404" r:id="rId139"/>
    <p:sldId id="405" r:id="rId140"/>
    <p:sldId id="407" r:id="rId141"/>
    <p:sldId id="418" r:id="rId142"/>
    <p:sldId id="419" r:id="rId143"/>
    <p:sldId id="413" r:id="rId144"/>
    <p:sldId id="415" r:id="rId145"/>
    <p:sldId id="414" r:id="rId146"/>
    <p:sldId id="416" r:id="rId147"/>
    <p:sldId id="421" r:id="rId148"/>
    <p:sldId id="422" r:id="rId149"/>
    <p:sldId id="423" r:id="rId150"/>
    <p:sldId id="486" r:id="rId151"/>
    <p:sldId id="488" r:id="rId152"/>
    <p:sldId id="489" r:id="rId153"/>
    <p:sldId id="490" r:id="rId154"/>
    <p:sldId id="491" r:id="rId155"/>
    <p:sldId id="492" r:id="rId156"/>
    <p:sldId id="493" r:id="rId157"/>
    <p:sldId id="494" r:id="rId158"/>
    <p:sldId id="412" r:id="rId159"/>
    <p:sldId id="523" r:id="rId160"/>
    <p:sldId id="443" r:id="rId161"/>
    <p:sldId id="427" r:id="rId162"/>
    <p:sldId id="429" r:id="rId163"/>
    <p:sldId id="431" r:id="rId164"/>
    <p:sldId id="433" r:id="rId165"/>
    <p:sldId id="435" r:id="rId166"/>
    <p:sldId id="437" r:id="rId167"/>
    <p:sldId id="439" r:id="rId168"/>
    <p:sldId id="441" r:id="rId169"/>
    <p:sldId id="442" r:id="rId170"/>
    <p:sldId id="444" r:id="rId171"/>
    <p:sldId id="445" r:id="rId172"/>
    <p:sldId id="446" r:id="rId173"/>
    <p:sldId id="447" r:id="rId174"/>
    <p:sldId id="448" r:id="rId175"/>
    <p:sldId id="449" r:id="rId176"/>
    <p:sldId id="450" r:id="rId177"/>
    <p:sldId id="479" r:id="rId178"/>
    <p:sldId id="451" r:id="rId179"/>
    <p:sldId id="452" r:id="rId180"/>
    <p:sldId id="453" r:id="rId181"/>
    <p:sldId id="454" r:id="rId182"/>
    <p:sldId id="455" r:id="rId183"/>
    <p:sldId id="456" r:id="rId184"/>
    <p:sldId id="457" r:id="rId185"/>
  </p:sldIdLst>
  <p:sldSz cx="12192000" cy="6858000"/>
  <p:notesSz cx="68580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Hansen" initials="JH" lastIdx="5" clrIdx="0">
    <p:extLst>
      <p:ext uri="{19B8F6BF-5375-455C-9EA6-DF929625EA0E}">
        <p15:presenceInfo xmlns:p15="http://schemas.microsoft.com/office/powerpoint/2012/main" userId="0084b0d0d2cf9b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D020"/>
    <a:srgbClr val="A2E5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0" autoAdjust="0"/>
    <p:restoredTop sz="95380" autoAdjust="0"/>
  </p:normalViewPr>
  <p:slideViewPr>
    <p:cSldViewPr snapToGrid="0">
      <p:cViewPr varScale="1">
        <p:scale>
          <a:sx n="59" d="100"/>
          <a:sy n="59" d="100"/>
        </p:scale>
        <p:origin x="844" y="52"/>
      </p:cViewPr>
      <p:guideLst/>
    </p:cSldViewPr>
  </p:slideViewPr>
  <p:notesTextViewPr>
    <p:cViewPr>
      <p:scale>
        <a:sx n="1" d="1"/>
        <a:sy n="1" d="1"/>
      </p:scale>
      <p:origin x="0" y="0"/>
    </p:cViewPr>
  </p:notesTextViewPr>
  <p:sorterViewPr>
    <p:cViewPr>
      <p:scale>
        <a:sx n="100" d="100"/>
        <a:sy n="100" d="100"/>
      </p:scale>
      <p:origin x="0" y="-1702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0"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notesMaster" Target="notesMasters/notesMaster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commentAuthors" Target="commentAuthors.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2-01T08:09:55.492" idx="4">
    <p:pos x="10" y="10"/>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3-14T11:15:43.108" idx="5">
    <p:pos x="10" y="10"/>
    <p:text/>
    <p:extLst>
      <p:ext uri="{C676402C-5697-4E1C-873F-D02D1690AC5C}">
        <p15:threadingInfo xmlns:p15="http://schemas.microsoft.com/office/powerpoint/2012/main" timeZoneBias="420"/>
      </p:ext>
    </p:extLst>
  </p:cm>
</p:cmLst>
</file>

<file path=ppt/diagrams/_rels/data1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image" Target="../media/image160.png"/></Relationships>
</file>

<file path=ppt/diagrams/_rels/data11.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svg"/><Relationship Id="rId1" Type="http://schemas.openxmlformats.org/officeDocument/2006/relationships/image" Target="../media/image194.png"/><Relationship Id="rId6" Type="http://schemas.openxmlformats.org/officeDocument/2006/relationships/image" Target="../media/image199.svg"/><Relationship Id="rId5" Type="http://schemas.openxmlformats.org/officeDocument/2006/relationships/image" Target="../media/image198.png"/><Relationship Id="rId4" Type="http://schemas.openxmlformats.org/officeDocument/2006/relationships/image" Target="../media/image197.sv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image" Target="../media/image160.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svg"/><Relationship Id="rId1" Type="http://schemas.openxmlformats.org/officeDocument/2006/relationships/image" Target="../media/image194.png"/><Relationship Id="rId6" Type="http://schemas.openxmlformats.org/officeDocument/2006/relationships/image" Target="../media/image199.svg"/><Relationship Id="rId5" Type="http://schemas.openxmlformats.org/officeDocument/2006/relationships/image" Target="../media/image198.png"/><Relationship Id="rId4" Type="http://schemas.openxmlformats.org/officeDocument/2006/relationships/image" Target="../media/image19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95239-675A-43B3-A0B5-F8B0E51717E7}"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53E39E8B-2BA9-4596-9E92-58F12F84F77A}">
      <dgm:prSet custT="1"/>
      <dgm:spPr/>
      <dgm:t>
        <a:bodyPr/>
        <a:lstStyle/>
        <a:p>
          <a:r>
            <a:rPr lang="en-US" sz="2000" dirty="0">
              <a:latin typeface="Calibri" panose="020F0502020204030204" pitchFamily="34" charset="0"/>
              <a:cs typeface="Calibri" panose="020F0502020204030204" pitchFamily="34" charset="0"/>
            </a:rPr>
            <a:t>How bad is the on problem? </a:t>
          </a:r>
        </a:p>
        <a:p>
          <a:r>
            <a:rPr lang="en-US" sz="2000" dirty="0">
              <a:latin typeface="Calibri" panose="020F0502020204030204" pitchFamily="34" charset="0"/>
              <a:cs typeface="Calibri" panose="020F0502020204030204" pitchFamily="34" charset="0"/>
            </a:rPr>
            <a:t>Emphasis on porn addiction</a:t>
          </a:r>
        </a:p>
      </dgm:t>
    </dgm:pt>
    <dgm:pt modelId="{50BB9535-988A-4050-9FFE-12E24F4DAC4A}" type="parTrans" cxnId="{91B7692E-1D82-4283-AA48-9F0ACEE1BFD7}">
      <dgm:prSet/>
      <dgm:spPr/>
      <dgm:t>
        <a:bodyPr/>
        <a:lstStyle/>
        <a:p>
          <a:endParaRPr lang="en-US"/>
        </a:p>
      </dgm:t>
    </dgm:pt>
    <dgm:pt modelId="{146F25AD-BFC9-41A4-A04D-AE894E31BFC1}" type="sibTrans" cxnId="{91B7692E-1D82-4283-AA48-9F0ACEE1BFD7}">
      <dgm:prSet/>
      <dgm:spPr/>
      <dgm:t>
        <a:bodyPr/>
        <a:lstStyle/>
        <a:p>
          <a:endParaRPr lang="en-US"/>
        </a:p>
      </dgm:t>
    </dgm:pt>
    <dgm:pt modelId="{7B85BF33-DE29-4B23-BAF1-EA090DEB2A2F}">
      <dgm:prSet custT="1"/>
      <dgm:spPr/>
      <dgm:t>
        <a:bodyPr/>
        <a:lstStyle/>
        <a:p>
          <a:r>
            <a:rPr lang="en-US" sz="2000" dirty="0">
              <a:latin typeface="Calibri" panose="020F0502020204030204" pitchFamily="34" charset="0"/>
              <a:cs typeface="Calibri" panose="020F0502020204030204" pitchFamily="34" charset="0"/>
            </a:rPr>
            <a:t>What is a process addiction and how does it compare to substance addiction?</a:t>
          </a:r>
        </a:p>
      </dgm:t>
    </dgm:pt>
    <dgm:pt modelId="{1A81B3AE-F035-4BD8-A27D-A7846832AEF2}" type="parTrans" cxnId="{8B1137D0-DA7D-4523-8B40-8661940FB08B}">
      <dgm:prSet/>
      <dgm:spPr/>
      <dgm:t>
        <a:bodyPr/>
        <a:lstStyle/>
        <a:p>
          <a:endParaRPr lang="en-US"/>
        </a:p>
      </dgm:t>
    </dgm:pt>
    <dgm:pt modelId="{65390ADA-99D3-4436-B1BC-9E1D7C4E9543}" type="sibTrans" cxnId="{8B1137D0-DA7D-4523-8B40-8661940FB08B}">
      <dgm:prSet/>
      <dgm:spPr/>
      <dgm:t>
        <a:bodyPr/>
        <a:lstStyle/>
        <a:p>
          <a:endParaRPr lang="en-US"/>
        </a:p>
      </dgm:t>
    </dgm:pt>
    <dgm:pt modelId="{B4C20264-D52D-4EE8-9303-592157693928}">
      <dgm:prSet custT="1"/>
      <dgm:spPr/>
      <dgm:t>
        <a:bodyPr/>
        <a:lstStyle/>
        <a:p>
          <a:pPr algn="l"/>
          <a:r>
            <a:rPr lang="en-US" sz="2000" u="sng">
              <a:latin typeface="Calibri" panose="020F0502020204030204" pitchFamily="34" charset="0"/>
              <a:cs typeface="Calibri" panose="020F0502020204030204" pitchFamily="34" charset="0"/>
            </a:rPr>
            <a:t>The neuroscience: </a:t>
          </a:r>
        </a:p>
        <a:p>
          <a:pPr algn="l"/>
          <a:r>
            <a:rPr lang="en-US" sz="2000">
              <a:latin typeface="Calibri" panose="020F0502020204030204" pitchFamily="34" charset="0"/>
              <a:cs typeface="Calibri" panose="020F0502020204030204" pitchFamily="34" charset="0"/>
            </a:rPr>
            <a:t>Dopamine</a:t>
          </a:r>
        </a:p>
        <a:p>
          <a:pPr algn="l"/>
          <a:r>
            <a:rPr lang="en-US" sz="2000">
              <a:latin typeface="Calibri" panose="020F0502020204030204" pitchFamily="34" charset="0"/>
              <a:cs typeface="Calibri" panose="020F0502020204030204" pitchFamily="34" charset="0"/>
            </a:rPr>
            <a:t>Triune Brain Theory</a:t>
          </a:r>
        </a:p>
        <a:p>
          <a:pPr algn="l"/>
          <a:r>
            <a:rPr lang="en-US" sz="2000">
              <a:latin typeface="Calibri" panose="020F0502020204030204" pitchFamily="34" charset="0"/>
              <a:cs typeface="Calibri" panose="020F0502020204030204" pitchFamily="34" charset="0"/>
            </a:rPr>
            <a:t>Polyvagal Theory </a:t>
          </a:r>
          <a:endParaRPr lang="en-US" sz="2000" dirty="0">
            <a:latin typeface="Calibri" panose="020F0502020204030204" pitchFamily="34" charset="0"/>
            <a:cs typeface="Calibri" panose="020F0502020204030204" pitchFamily="34" charset="0"/>
          </a:endParaRPr>
        </a:p>
      </dgm:t>
    </dgm:pt>
    <dgm:pt modelId="{DE6DA7CE-2102-495C-8425-BD8579FC6BF5}" type="parTrans" cxnId="{BCAB5F04-870B-46BB-BDD1-B8DA87C167DC}">
      <dgm:prSet/>
      <dgm:spPr/>
      <dgm:t>
        <a:bodyPr/>
        <a:lstStyle/>
        <a:p>
          <a:endParaRPr lang="en-US"/>
        </a:p>
      </dgm:t>
    </dgm:pt>
    <dgm:pt modelId="{12259AAD-E145-42A7-9869-99B7C96988BA}" type="sibTrans" cxnId="{BCAB5F04-870B-46BB-BDD1-B8DA87C167DC}">
      <dgm:prSet/>
      <dgm:spPr/>
      <dgm:t>
        <a:bodyPr/>
        <a:lstStyle/>
        <a:p>
          <a:endParaRPr lang="en-US"/>
        </a:p>
      </dgm:t>
    </dgm:pt>
    <dgm:pt modelId="{A3BA6942-E0AB-4263-8717-6234B10C4240}">
      <dgm:prSet custT="1"/>
      <dgm:spPr/>
      <dgm:t>
        <a:bodyPr/>
        <a:lstStyle/>
        <a:p>
          <a:r>
            <a:rPr lang="en-US" sz="2000" dirty="0">
              <a:latin typeface="Calibri" panose="020F0502020204030204" pitchFamily="34" charset="0"/>
              <a:cs typeface="Calibri" panose="020F0502020204030204" pitchFamily="34" charset="0"/>
            </a:rPr>
            <a:t>The Role of Trauma – Big T and Little t – ACE literature</a:t>
          </a:r>
        </a:p>
      </dgm:t>
    </dgm:pt>
    <dgm:pt modelId="{D74F8ABA-2993-47C3-8737-EEF51C9A9BAC}" type="parTrans" cxnId="{FA4E2849-1C13-4682-A7E1-764E6BB50053}">
      <dgm:prSet/>
      <dgm:spPr/>
      <dgm:t>
        <a:bodyPr/>
        <a:lstStyle/>
        <a:p>
          <a:endParaRPr lang="en-US"/>
        </a:p>
      </dgm:t>
    </dgm:pt>
    <dgm:pt modelId="{E8D414B9-AA9F-45E4-939F-1EEC6F5F5FD2}" type="sibTrans" cxnId="{FA4E2849-1C13-4682-A7E1-764E6BB50053}">
      <dgm:prSet/>
      <dgm:spPr/>
      <dgm:t>
        <a:bodyPr/>
        <a:lstStyle/>
        <a:p>
          <a:endParaRPr lang="en-US"/>
        </a:p>
      </dgm:t>
    </dgm:pt>
    <dgm:pt modelId="{B7048D64-23D5-4021-AD4C-C66A4EAC73A9}">
      <dgm:prSet custT="1"/>
      <dgm:spPr/>
      <dgm:t>
        <a:bodyPr/>
        <a:lstStyle/>
        <a:p>
          <a:r>
            <a:rPr lang="en-US" sz="2000" dirty="0">
              <a:latin typeface="Calibri" panose="020F0502020204030204" pitchFamily="34" charset="0"/>
              <a:cs typeface="Calibri" panose="020F0502020204030204" pitchFamily="34" charset="0"/>
            </a:rPr>
            <a:t>The impact of excessive process addiction on the brain and body</a:t>
          </a:r>
        </a:p>
      </dgm:t>
    </dgm:pt>
    <dgm:pt modelId="{C13246DE-7BC4-45D9-89AF-0B2D00BDA84E}" type="parTrans" cxnId="{699BD252-61C6-4012-B37B-5C6277920893}">
      <dgm:prSet/>
      <dgm:spPr/>
      <dgm:t>
        <a:bodyPr/>
        <a:lstStyle/>
        <a:p>
          <a:endParaRPr lang="en-US"/>
        </a:p>
      </dgm:t>
    </dgm:pt>
    <dgm:pt modelId="{F3A87BC7-74A6-4183-BE2E-F20DE0DAF630}" type="sibTrans" cxnId="{699BD252-61C6-4012-B37B-5C6277920893}">
      <dgm:prSet/>
      <dgm:spPr/>
      <dgm:t>
        <a:bodyPr/>
        <a:lstStyle/>
        <a:p>
          <a:endParaRPr lang="en-US"/>
        </a:p>
      </dgm:t>
    </dgm:pt>
    <dgm:pt modelId="{039C279F-2BCD-4B37-9B34-A1542897C0F1}">
      <dgm:prSet custT="1"/>
      <dgm:spPr/>
      <dgm:t>
        <a:bodyPr/>
        <a:lstStyle/>
        <a:p>
          <a:r>
            <a:rPr lang="en-US" sz="2000" dirty="0">
              <a:latin typeface="Calibri" panose="020F0502020204030204" pitchFamily="34" charset="0"/>
              <a:cs typeface="Calibri" panose="020F0502020204030204" pitchFamily="34" charset="0"/>
            </a:rPr>
            <a:t>Treatment</a:t>
          </a:r>
        </a:p>
      </dgm:t>
    </dgm:pt>
    <dgm:pt modelId="{228DDB2E-78C4-4E6F-B592-C3C1A666DF4C}" type="parTrans" cxnId="{C5E0E8B8-8F55-4907-8F69-E6C1D247C2B5}">
      <dgm:prSet/>
      <dgm:spPr/>
      <dgm:t>
        <a:bodyPr/>
        <a:lstStyle/>
        <a:p>
          <a:endParaRPr lang="en-US"/>
        </a:p>
      </dgm:t>
    </dgm:pt>
    <dgm:pt modelId="{65EADA79-0566-4379-8E2B-3213FBD96245}" type="sibTrans" cxnId="{C5E0E8B8-8F55-4907-8F69-E6C1D247C2B5}">
      <dgm:prSet/>
      <dgm:spPr/>
      <dgm:t>
        <a:bodyPr/>
        <a:lstStyle/>
        <a:p>
          <a:endParaRPr lang="en-US"/>
        </a:p>
      </dgm:t>
    </dgm:pt>
    <dgm:pt modelId="{30354958-B2B3-4708-A85F-DD2DEAE472E6}">
      <dgm:prSet custT="1"/>
      <dgm:spPr/>
      <dgm:t>
        <a:bodyPr/>
        <a:lstStyle/>
        <a:p>
          <a:r>
            <a:rPr lang="en-US" sz="2000" dirty="0">
              <a:latin typeface="Calibri" panose="020F0502020204030204" pitchFamily="34" charset="0"/>
              <a:cs typeface="Calibri" panose="020F0502020204030204" pitchFamily="34" charset="0"/>
            </a:rPr>
            <a:t>We will end with exploring the new field of HeartMath-Neurocardiology  as one adjunctive therapy</a:t>
          </a:r>
        </a:p>
      </dgm:t>
    </dgm:pt>
    <dgm:pt modelId="{AE39B8A5-5124-4B78-8D35-2417C4D98C01}" type="parTrans" cxnId="{CCFECA2C-B304-4B38-82B1-85968C9BB66A}">
      <dgm:prSet/>
      <dgm:spPr/>
      <dgm:t>
        <a:bodyPr/>
        <a:lstStyle/>
        <a:p>
          <a:endParaRPr lang="en-US"/>
        </a:p>
      </dgm:t>
    </dgm:pt>
    <dgm:pt modelId="{55C78967-2F65-438C-9CCC-9ED8CA768862}" type="sibTrans" cxnId="{CCFECA2C-B304-4B38-82B1-85968C9BB66A}">
      <dgm:prSet/>
      <dgm:spPr/>
      <dgm:t>
        <a:bodyPr/>
        <a:lstStyle/>
        <a:p>
          <a:endParaRPr lang="en-US"/>
        </a:p>
      </dgm:t>
    </dgm:pt>
    <dgm:pt modelId="{578FCE1B-AA70-411A-B3C0-ECDEBC5E955B}" type="pres">
      <dgm:prSet presAssocID="{EF395239-675A-43B3-A0B5-F8B0E51717E7}" presName="diagram" presStyleCnt="0">
        <dgm:presLayoutVars>
          <dgm:dir/>
          <dgm:resizeHandles val="exact"/>
        </dgm:presLayoutVars>
      </dgm:prSet>
      <dgm:spPr/>
    </dgm:pt>
    <dgm:pt modelId="{B7930CB9-8E80-494D-A88A-C2163918DDE1}" type="pres">
      <dgm:prSet presAssocID="{53E39E8B-2BA9-4596-9E92-58F12F84F77A}" presName="node" presStyleLbl="node1" presStyleIdx="0" presStyleCnt="7" custLinFactX="10157" custLinFactNeighborX="100000" custLinFactNeighborY="4781">
        <dgm:presLayoutVars>
          <dgm:bulletEnabled val="1"/>
        </dgm:presLayoutVars>
      </dgm:prSet>
      <dgm:spPr/>
    </dgm:pt>
    <dgm:pt modelId="{90B88615-8C74-492F-96ED-E97362DEAE7B}" type="pres">
      <dgm:prSet presAssocID="{146F25AD-BFC9-41A4-A04D-AE894E31BFC1}" presName="sibTrans" presStyleCnt="0"/>
      <dgm:spPr/>
    </dgm:pt>
    <dgm:pt modelId="{B95DCEDD-9DC6-4DE1-B5E8-4FDCB0071E0D}" type="pres">
      <dgm:prSet presAssocID="{7B85BF33-DE29-4B23-BAF1-EA090DEB2A2F}" presName="node" presStyleLbl="node1" presStyleIdx="1" presStyleCnt="7" custLinFactX="-10126" custLinFactNeighborX="-100000" custLinFactNeighborY="4781">
        <dgm:presLayoutVars>
          <dgm:bulletEnabled val="1"/>
        </dgm:presLayoutVars>
      </dgm:prSet>
      <dgm:spPr/>
    </dgm:pt>
    <dgm:pt modelId="{96ACC604-B635-4F20-93B8-1B2D4073BFDB}" type="pres">
      <dgm:prSet presAssocID="{65390ADA-99D3-4436-B1BC-9E1D7C4E9543}" presName="sibTrans" presStyleCnt="0"/>
      <dgm:spPr/>
    </dgm:pt>
    <dgm:pt modelId="{8836352F-C513-49EC-9D4C-18B94779AA78}" type="pres">
      <dgm:prSet presAssocID="{B4C20264-D52D-4EE8-9303-592157693928}" presName="node" presStyleLbl="node1" presStyleIdx="2" presStyleCnt="7" custLinFactNeighborX="-1531" custLinFactNeighborY="4781">
        <dgm:presLayoutVars>
          <dgm:bulletEnabled val="1"/>
        </dgm:presLayoutVars>
      </dgm:prSet>
      <dgm:spPr/>
    </dgm:pt>
    <dgm:pt modelId="{86AE1744-D39E-46CF-BE21-B669A344DA13}" type="pres">
      <dgm:prSet presAssocID="{12259AAD-E145-42A7-9869-99B7C96988BA}" presName="sibTrans" presStyleCnt="0"/>
      <dgm:spPr/>
    </dgm:pt>
    <dgm:pt modelId="{6747C3CD-8DD2-47E7-BDFA-833A1FD9F1D3}" type="pres">
      <dgm:prSet presAssocID="{A3BA6942-E0AB-4263-8717-6234B10C4240}" presName="node" presStyleLbl="node1" presStyleIdx="3" presStyleCnt="7" custLinFactNeighborX="1291" custLinFactNeighborY="-1134">
        <dgm:presLayoutVars>
          <dgm:bulletEnabled val="1"/>
        </dgm:presLayoutVars>
      </dgm:prSet>
      <dgm:spPr/>
    </dgm:pt>
    <dgm:pt modelId="{6A7E2AD0-F43A-4346-AB73-1EC61E89E1D8}" type="pres">
      <dgm:prSet presAssocID="{E8D414B9-AA9F-45E4-939F-1EEC6F5F5FD2}" presName="sibTrans" presStyleCnt="0"/>
      <dgm:spPr/>
    </dgm:pt>
    <dgm:pt modelId="{5ABF614B-A8BB-4EFF-92A6-219E6B222FBE}" type="pres">
      <dgm:prSet presAssocID="{B7048D64-23D5-4021-AD4C-C66A4EAC73A9}" presName="node" presStyleLbl="node1" presStyleIdx="4" presStyleCnt="7">
        <dgm:presLayoutVars>
          <dgm:bulletEnabled val="1"/>
        </dgm:presLayoutVars>
      </dgm:prSet>
      <dgm:spPr/>
    </dgm:pt>
    <dgm:pt modelId="{2E63F094-396C-4B5C-905E-9B76D5144AA6}" type="pres">
      <dgm:prSet presAssocID="{F3A87BC7-74A6-4183-BE2E-F20DE0DAF630}" presName="sibTrans" presStyleCnt="0"/>
      <dgm:spPr/>
    </dgm:pt>
    <dgm:pt modelId="{32837A28-A8EC-4195-BB12-881E0463901A}" type="pres">
      <dgm:prSet presAssocID="{039C279F-2BCD-4B37-9B34-A1542897C0F1}" presName="node" presStyleLbl="node1" presStyleIdx="5" presStyleCnt="7">
        <dgm:presLayoutVars>
          <dgm:bulletEnabled val="1"/>
        </dgm:presLayoutVars>
      </dgm:prSet>
      <dgm:spPr/>
    </dgm:pt>
    <dgm:pt modelId="{889A9ECA-0734-4967-9FFF-7156683B4C24}" type="pres">
      <dgm:prSet presAssocID="{65EADA79-0566-4379-8E2B-3213FBD96245}" presName="sibTrans" presStyleCnt="0"/>
      <dgm:spPr/>
    </dgm:pt>
    <dgm:pt modelId="{74C0BB16-4588-47E6-977C-5280295CBF8A}" type="pres">
      <dgm:prSet presAssocID="{30354958-B2B3-4708-A85F-DD2DEAE472E6}" presName="node" presStyleLbl="node1" presStyleIdx="6" presStyleCnt="7">
        <dgm:presLayoutVars>
          <dgm:bulletEnabled val="1"/>
        </dgm:presLayoutVars>
      </dgm:prSet>
      <dgm:spPr/>
    </dgm:pt>
  </dgm:ptLst>
  <dgm:cxnLst>
    <dgm:cxn modelId="{BCAB5F04-870B-46BB-BDD1-B8DA87C167DC}" srcId="{EF395239-675A-43B3-A0B5-F8B0E51717E7}" destId="{B4C20264-D52D-4EE8-9303-592157693928}" srcOrd="2" destOrd="0" parTransId="{DE6DA7CE-2102-495C-8425-BD8579FC6BF5}" sibTransId="{12259AAD-E145-42A7-9869-99B7C96988BA}"/>
    <dgm:cxn modelId="{CCFECA2C-B304-4B38-82B1-85968C9BB66A}" srcId="{EF395239-675A-43B3-A0B5-F8B0E51717E7}" destId="{30354958-B2B3-4708-A85F-DD2DEAE472E6}" srcOrd="6" destOrd="0" parTransId="{AE39B8A5-5124-4B78-8D35-2417C4D98C01}" sibTransId="{55C78967-2F65-438C-9CCC-9ED8CA768862}"/>
    <dgm:cxn modelId="{91B7692E-1D82-4283-AA48-9F0ACEE1BFD7}" srcId="{EF395239-675A-43B3-A0B5-F8B0E51717E7}" destId="{53E39E8B-2BA9-4596-9E92-58F12F84F77A}" srcOrd="0" destOrd="0" parTransId="{50BB9535-988A-4050-9FFE-12E24F4DAC4A}" sibTransId="{146F25AD-BFC9-41A4-A04D-AE894E31BFC1}"/>
    <dgm:cxn modelId="{085A693D-0F7C-4CA4-9DD0-4E38F12C0457}" type="presOf" srcId="{30354958-B2B3-4708-A85F-DD2DEAE472E6}" destId="{74C0BB16-4588-47E6-977C-5280295CBF8A}" srcOrd="0" destOrd="0" presId="urn:microsoft.com/office/officeart/2005/8/layout/default"/>
    <dgm:cxn modelId="{EA424A48-872E-4894-AA5F-10FDD115C02D}" type="presOf" srcId="{039C279F-2BCD-4B37-9B34-A1542897C0F1}" destId="{32837A28-A8EC-4195-BB12-881E0463901A}" srcOrd="0" destOrd="0" presId="urn:microsoft.com/office/officeart/2005/8/layout/default"/>
    <dgm:cxn modelId="{FA4E2849-1C13-4682-A7E1-764E6BB50053}" srcId="{EF395239-675A-43B3-A0B5-F8B0E51717E7}" destId="{A3BA6942-E0AB-4263-8717-6234B10C4240}" srcOrd="3" destOrd="0" parTransId="{D74F8ABA-2993-47C3-8737-EEF51C9A9BAC}" sibTransId="{E8D414B9-AA9F-45E4-939F-1EEC6F5F5FD2}"/>
    <dgm:cxn modelId="{699BD252-61C6-4012-B37B-5C6277920893}" srcId="{EF395239-675A-43B3-A0B5-F8B0E51717E7}" destId="{B7048D64-23D5-4021-AD4C-C66A4EAC73A9}" srcOrd="4" destOrd="0" parTransId="{C13246DE-7BC4-45D9-89AF-0B2D00BDA84E}" sibTransId="{F3A87BC7-74A6-4183-BE2E-F20DE0DAF630}"/>
    <dgm:cxn modelId="{12590581-45C9-4975-BC14-4F5F7B4532E6}" type="presOf" srcId="{53E39E8B-2BA9-4596-9E92-58F12F84F77A}" destId="{B7930CB9-8E80-494D-A88A-C2163918DDE1}" srcOrd="0" destOrd="0" presId="urn:microsoft.com/office/officeart/2005/8/layout/default"/>
    <dgm:cxn modelId="{C5E0E8B8-8F55-4907-8F69-E6C1D247C2B5}" srcId="{EF395239-675A-43B3-A0B5-F8B0E51717E7}" destId="{039C279F-2BCD-4B37-9B34-A1542897C0F1}" srcOrd="5" destOrd="0" parTransId="{228DDB2E-78C4-4E6F-B592-C3C1A666DF4C}" sibTransId="{65EADA79-0566-4379-8E2B-3213FBD96245}"/>
    <dgm:cxn modelId="{CC9E0FC2-A50D-4262-9D38-A17D10305A9D}" type="presOf" srcId="{7B85BF33-DE29-4B23-BAF1-EA090DEB2A2F}" destId="{B95DCEDD-9DC6-4DE1-B5E8-4FDCB0071E0D}" srcOrd="0" destOrd="0" presId="urn:microsoft.com/office/officeart/2005/8/layout/default"/>
    <dgm:cxn modelId="{8B1137D0-DA7D-4523-8B40-8661940FB08B}" srcId="{EF395239-675A-43B3-A0B5-F8B0E51717E7}" destId="{7B85BF33-DE29-4B23-BAF1-EA090DEB2A2F}" srcOrd="1" destOrd="0" parTransId="{1A81B3AE-F035-4BD8-A27D-A7846832AEF2}" sibTransId="{65390ADA-99D3-4436-B1BC-9E1D7C4E9543}"/>
    <dgm:cxn modelId="{B6A5C7D0-68A0-4D0D-9871-5DD80A78000C}" type="presOf" srcId="{EF395239-675A-43B3-A0B5-F8B0E51717E7}" destId="{578FCE1B-AA70-411A-B3C0-ECDEBC5E955B}" srcOrd="0" destOrd="0" presId="urn:microsoft.com/office/officeart/2005/8/layout/default"/>
    <dgm:cxn modelId="{8CD897DB-DC81-464C-A8CD-B5A95E5716F9}" type="presOf" srcId="{B7048D64-23D5-4021-AD4C-C66A4EAC73A9}" destId="{5ABF614B-A8BB-4EFF-92A6-219E6B222FBE}" srcOrd="0" destOrd="0" presId="urn:microsoft.com/office/officeart/2005/8/layout/default"/>
    <dgm:cxn modelId="{1BD92AE2-B540-4B76-97E0-5B3496DF5F59}" type="presOf" srcId="{A3BA6942-E0AB-4263-8717-6234B10C4240}" destId="{6747C3CD-8DD2-47E7-BDFA-833A1FD9F1D3}" srcOrd="0" destOrd="0" presId="urn:microsoft.com/office/officeart/2005/8/layout/default"/>
    <dgm:cxn modelId="{FA7FF0E4-528C-4151-AE68-18F1274D5CE5}" type="presOf" srcId="{B4C20264-D52D-4EE8-9303-592157693928}" destId="{8836352F-C513-49EC-9D4C-18B94779AA78}" srcOrd="0" destOrd="0" presId="urn:microsoft.com/office/officeart/2005/8/layout/default"/>
    <dgm:cxn modelId="{5643B828-F9FE-41FE-B145-DF8255ACC635}" type="presParOf" srcId="{578FCE1B-AA70-411A-B3C0-ECDEBC5E955B}" destId="{B7930CB9-8E80-494D-A88A-C2163918DDE1}" srcOrd="0" destOrd="0" presId="urn:microsoft.com/office/officeart/2005/8/layout/default"/>
    <dgm:cxn modelId="{B9BAEE92-F50A-4CDE-98A2-C2E7ECBADFFA}" type="presParOf" srcId="{578FCE1B-AA70-411A-B3C0-ECDEBC5E955B}" destId="{90B88615-8C74-492F-96ED-E97362DEAE7B}" srcOrd="1" destOrd="0" presId="urn:microsoft.com/office/officeart/2005/8/layout/default"/>
    <dgm:cxn modelId="{D810852A-FFCC-48D7-B775-D8DB26F638F4}" type="presParOf" srcId="{578FCE1B-AA70-411A-B3C0-ECDEBC5E955B}" destId="{B95DCEDD-9DC6-4DE1-B5E8-4FDCB0071E0D}" srcOrd="2" destOrd="0" presId="urn:microsoft.com/office/officeart/2005/8/layout/default"/>
    <dgm:cxn modelId="{9FEB8C0C-2613-40C1-8921-26C1A5DE9BC2}" type="presParOf" srcId="{578FCE1B-AA70-411A-B3C0-ECDEBC5E955B}" destId="{96ACC604-B635-4F20-93B8-1B2D4073BFDB}" srcOrd="3" destOrd="0" presId="urn:microsoft.com/office/officeart/2005/8/layout/default"/>
    <dgm:cxn modelId="{0889A612-41C8-4945-B887-6D1B669198A1}" type="presParOf" srcId="{578FCE1B-AA70-411A-B3C0-ECDEBC5E955B}" destId="{8836352F-C513-49EC-9D4C-18B94779AA78}" srcOrd="4" destOrd="0" presId="urn:microsoft.com/office/officeart/2005/8/layout/default"/>
    <dgm:cxn modelId="{84AC5D65-98AB-448E-9D7E-552340722B59}" type="presParOf" srcId="{578FCE1B-AA70-411A-B3C0-ECDEBC5E955B}" destId="{86AE1744-D39E-46CF-BE21-B669A344DA13}" srcOrd="5" destOrd="0" presId="urn:microsoft.com/office/officeart/2005/8/layout/default"/>
    <dgm:cxn modelId="{8644AD5E-18A9-4243-9499-2296A8B68515}" type="presParOf" srcId="{578FCE1B-AA70-411A-B3C0-ECDEBC5E955B}" destId="{6747C3CD-8DD2-47E7-BDFA-833A1FD9F1D3}" srcOrd="6" destOrd="0" presId="urn:microsoft.com/office/officeart/2005/8/layout/default"/>
    <dgm:cxn modelId="{4F2F1681-1570-4F29-B43B-8EE73892068E}" type="presParOf" srcId="{578FCE1B-AA70-411A-B3C0-ECDEBC5E955B}" destId="{6A7E2AD0-F43A-4346-AB73-1EC61E89E1D8}" srcOrd="7" destOrd="0" presId="urn:microsoft.com/office/officeart/2005/8/layout/default"/>
    <dgm:cxn modelId="{89C8E3AA-A1C6-452B-899B-FC0EC8D293C8}" type="presParOf" srcId="{578FCE1B-AA70-411A-B3C0-ECDEBC5E955B}" destId="{5ABF614B-A8BB-4EFF-92A6-219E6B222FBE}" srcOrd="8" destOrd="0" presId="urn:microsoft.com/office/officeart/2005/8/layout/default"/>
    <dgm:cxn modelId="{9288FB88-F262-4710-A9E6-D0675ECA7EC1}" type="presParOf" srcId="{578FCE1B-AA70-411A-B3C0-ECDEBC5E955B}" destId="{2E63F094-396C-4B5C-905E-9B76D5144AA6}" srcOrd="9" destOrd="0" presId="urn:microsoft.com/office/officeart/2005/8/layout/default"/>
    <dgm:cxn modelId="{84DCFBD9-D878-445B-BE67-C91D3F3D881E}" type="presParOf" srcId="{578FCE1B-AA70-411A-B3C0-ECDEBC5E955B}" destId="{32837A28-A8EC-4195-BB12-881E0463901A}" srcOrd="10" destOrd="0" presId="urn:microsoft.com/office/officeart/2005/8/layout/default"/>
    <dgm:cxn modelId="{126EF42F-593E-40B3-999D-1989BF313F81}" type="presParOf" srcId="{578FCE1B-AA70-411A-B3C0-ECDEBC5E955B}" destId="{889A9ECA-0734-4967-9FFF-7156683B4C24}" srcOrd="11" destOrd="0" presId="urn:microsoft.com/office/officeart/2005/8/layout/default"/>
    <dgm:cxn modelId="{B2AFC42F-154A-483D-83F3-A71711844F82}" type="presParOf" srcId="{578FCE1B-AA70-411A-B3C0-ECDEBC5E955B}" destId="{74C0BB16-4588-47E6-977C-5280295CBF8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492500-4787-452C-B2F9-3071AB92225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28FB72A-F75C-47CC-BE0A-5C31AD332C55}">
      <dgm:prSet custT="1"/>
      <dgm:spPr/>
      <dgm:t>
        <a:bodyPr/>
        <a:lstStyle/>
        <a:p>
          <a:r>
            <a:rPr lang="en-US" sz="1800" b="1" dirty="0">
              <a:solidFill>
                <a:schemeClr val="tx1"/>
              </a:solidFill>
              <a:latin typeface="Calibri" panose="020F0502020204030204" pitchFamily="34" charset="0"/>
              <a:ea typeface="Calibri" panose="020F0502020204030204" pitchFamily="34" charset="0"/>
              <a:cs typeface="Calibri" panose="020F0502020204030204" pitchFamily="34" charset="0"/>
            </a:rPr>
            <a:t>Dr. Donald Hilton, </a:t>
          </a:r>
          <a:r>
            <a:rPr lang="en-US" sz="1800" dirty="0">
              <a:latin typeface="Calibri" panose="020F0502020204030204" pitchFamily="34" charset="0"/>
              <a:ea typeface="Calibri" panose="020F0502020204030204" pitchFamily="34" charset="0"/>
              <a:cs typeface="Calibri" panose="020F0502020204030204" pitchFamily="34" charset="0"/>
            </a:rPr>
            <a:t>who has authored many studies on the addictive nature of pornography, referenced research that shows that the more people watch pornography, the more their </a:t>
          </a:r>
          <a:r>
            <a:rPr lang="en-US" sz="1800" b="1" dirty="0">
              <a:solidFill>
                <a:srgbClr val="0070C0"/>
              </a:solidFill>
              <a:latin typeface="Calibri" panose="020F0502020204030204" pitchFamily="34" charset="0"/>
              <a:ea typeface="Calibri" panose="020F0502020204030204" pitchFamily="34" charset="0"/>
              <a:cs typeface="Calibri" panose="020F0502020204030204" pitchFamily="34" charset="0"/>
            </a:rPr>
            <a:t>brains actually shrink</a:t>
          </a:r>
          <a:r>
            <a:rPr lang="en-US" sz="18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This is also true with electronic media addiction</a:t>
          </a: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a:t>
          </a:r>
        </a:p>
      </dgm:t>
    </dgm:pt>
    <dgm:pt modelId="{1B680B5D-87D9-42FE-B47A-2A5CCF4D9537}" type="parTrans" cxnId="{0A7A434B-A7B9-42D1-BA10-EA62DE574A35}">
      <dgm:prSet/>
      <dgm:spPr/>
      <dgm:t>
        <a:bodyPr/>
        <a:lstStyle/>
        <a:p>
          <a:endParaRPr lang="en-US"/>
        </a:p>
      </dgm:t>
    </dgm:pt>
    <dgm:pt modelId="{7E2D4EAE-6CCF-4A94-95DE-FED532A9DAF3}" type="sibTrans" cxnId="{0A7A434B-A7B9-42D1-BA10-EA62DE574A35}">
      <dgm:prSet/>
      <dgm:spPr/>
      <dgm:t>
        <a:bodyPr/>
        <a:lstStyle/>
        <a:p>
          <a:endParaRPr lang="en-US"/>
        </a:p>
      </dgm:t>
    </dgm:pt>
    <dgm:pt modelId="{2D561559-7498-4BF5-96B4-44A13FEEC923}">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Research has also demonstrated that watching </a:t>
          </a:r>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pornography </a:t>
          </a:r>
          <a:r>
            <a:rPr lang="en-US" sz="2000" b="1" dirty="0">
              <a:solidFill>
                <a:srgbClr val="FFFF00"/>
              </a:solidFill>
              <a:latin typeface="Calibri" panose="020F0502020204030204" pitchFamily="34" charset="0"/>
              <a:ea typeface="Calibri" panose="020F0502020204030204" pitchFamily="34" charset="0"/>
              <a:cs typeface="Calibri" panose="020F0502020204030204" pitchFamily="34" charset="0"/>
            </a:rPr>
            <a:t>slows down the working memory</a:t>
          </a:r>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(Laier et al., 2013). </a:t>
          </a:r>
        </a:p>
      </dgm:t>
    </dgm:pt>
    <dgm:pt modelId="{9B7BB1F9-7F3C-4A23-8CAC-8D6AC3518D96}" type="parTrans" cxnId="{2AC5EFCF-FCF3-404D-A485-421A37A4B02A}">
      <dgm:prSet/>
      <dgm:spPr/>
      <dgm:t>
        <a:bodyPr/>
        <a:lstStyle/>
        <a:p>
          <a:endParaRPr lang="en-US"/>
        </a:p>
      </dgm:t>
    </dgm:pt>
    <dgm:pt modelId="{A5C202FF-1267-4BE5-9C75-D724B6A4C2B5}" type="sibTrans" cxnId="{2AC5EFCF-FCF3-404D-A485-421A37A4B02A}">
      <dgm:prSet/>
      <dgm:spPr/>
      <dgm:t>
        <a:bodyPr/>
        <a:lstStyle/>
        <a:p>
          <a:endParaRPr lang="en-US"/>
        </a:p>
      </dgm:t>
    </dgm:pt>
    <dgm:pt modelId="{069D08C6-4B6D-4CB5-997C-1D2F1FF5AFAF}">
      <dgm:prSet/>
      <dgm:spPr/>
      <dgm:t>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Kuhn and Gallinat (2014</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found </a:t>
          </a:r>
          <a:r>
            <a:rPr lang="en-US" b="1" dirty="0">
              <a:solidFill>
                <a:srgbClr val="FFFF00"/>
              </a:solidFill>
              <a:latin typeface="Calibri" panose="020F0502020204030204" pitchFamily="34" charset="0"/>
              <a:ea typeface="Calibri" panose="020F0502020204030204" pitchFamily="34" charset="0"/>
              <a:cs typeface="Calibri" panose="020F0502020204030204" pitchFamily="34" charset="0"/>
            </a:rPr>
            <a:t>decreased gray matter</a:t>
          </a: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in the brain areas that are responsible for decision making and motivation in  process addiction and specifically porn seekers. </a:t>
          </a:r>
        </a:p>
      </dgm:t>
    </dgm:pt>
    <dgm:pt modelId="{11B1D7A0-7BF0-49DD-9864-3D9CBD8BC063}" type="parTrans" cxnId="{1876A7E2-BDA9-466B-AEB0-4CDF77BA52AD}">
      <dgm:prSet/>
      <dgm:spPr/>
      <dgm:t>
        <a:bodyPr/>
        <a:lstStyle/>
        <a:p>
          <a:endParaRPr lang="en-US"/>
        </a:p>
      </dgm:t>
    </dgm:pt>
    <dgm:pt modelId="{C06A6C13-E66E-4376-B2AD-C2A8FD0C1EC1}" type="sibTrans" cxnId="{1876A7E2-BDA9-466B-AEB0-4CDF77BA52AD}">
      <dgm:prSet/>
      <dgm:spPr/>
      <dgm:t>
        <a:bodyPr/>
        <a:lstStyle/>
        <a:p>
          <a:endParaRPr lang="en-US"/>
        </a:p>
      </dgm:t>
    </dgm:pt>
    <dgm:pt modelId="{16D68FD6-DE3C-48A4-98E4-A809FB809377}" type="pres">
      <dgm:prSet presAssocID="{8A492500-4787-452C-B2F9-3071AB92225B}" presName="root" presStyleCnt="0">
        <dgm:presLayoutVars>
          <dgm:dir/>
          <dgm:resizeHandles val="exact"/>
        </dgm:presLayoutVars>
      </dgm:prSet>
      <dgm:spPr/>
    </dgm:pt>
    <dgm:pt modelId="{C9888EE5-FF1F-44CE-8FD8-6B3C18A2971D}" type="pres">
      <dgm:prSet presAssocID="{E28FB72A-F75C-47CC-BE0A-5C31AD332C55}" presName="compNode" presStyleCnt="0"/>
      <dgm:spPr/>
    </dgm:pt>
    <dgm:pt modelId="{91243A6B-946D-439C-BAA3-4F6A1DAC0F7C}" type="pres">
      <dgm:prSet presAssocID="{E28FB72A-F75C-47CC-BE0A-5C31AD332C55}" presName="bgRect" presStyleLbl="bgShp" presStyleIdx="0" presStyleCnt="3"/>
      <dgm:spPr/>
    </dgm:pt>
    <dgm:pt modelId="{CE2676E8-063A-4E0D-878A-DFA4FC44749E}" type="pres">
      <dgm:prSet presAssocID="{E28FB72A-F75C-47CC-BE0A-5C31AD332C55}" presName="iconRect" presStyleLbl="node1" presStyleIdx="0" presStyleCnt="3" custScaleX="143902" custScaleY="133963"/>
      <dgm:spPr>
        <a:blipFill rotWithShape="1">
          <a:blip xmlns:r="http://schemas.openxmlformats.org/officeDocument/2006/relationships" r:embed="rId1"/>
          <a:srcRect/>
          <a:stretch>
            <a:fillRect t="-12000" b="-12000"/>
          </a:stretch>
        </a:blipFill>
        <a:ln>
          <a:noFill/>
        </a:ln>
      </dgm:spPr>
      <dgm:extLst>
        <a:ext uri="{E40237B7-FDA0-4F09-8148-C483321AD2D9}">
          <dgm14:cNvPr xmlns:dgm14="http://schemas.microsoft.com/office/drawing/2010/diagram" id="0" name="" descr="Books"/>
        </a:ext>
      </dgm:extLst>
    </dgm:pt>
    <dgm:pt modelId="{8E377D1B-12AC-4922-9F83-28B2E9C7B514}" type="pres">
      <dgm:prSet presAssocID="{E28FB72A-F75C-47CC-BE0A-5C31AD332C55}" presName="spaceRect" presStyleCnt="0"/>
      <dgm:spPr/>
    </dgm:pt>
    <dgm:pt modelId="{8F4A48E9-9502-42DB-9B0D-7CF1B203B65C}" type="pres">
      <dgm:prSet presAssocID="{E28FB72A-F75C-47CC-BE0A-5C31AD332C55}" presName="parTx" presStyleLbl="revTx" presStyleIdx="0" presStyleCnt="3">
        <dgm:presLayoutVars>
          <dgm:chMax val="0"/>
          <dgm:chPref val="0"/>
        </dgm:presLayoutVars>
      </dgm:prSet>
      <dgm:spPr/>
    </dgm:pt>
    <dgm:pt modelId="{BA8CE972-740C-485C-ADB7-CF9E6D6DDA1B}" type="pres">
      <dgm:prSet presAssocID="{7E2D4EAE-6CCF-4A94-95DE-FED532A9DAF3}" presName="sibTrans" presStyleCnt="0"/>
      <dgm:spPr/>
    </dgm:pt>
    <dgm:pt modelId="{F8C3C524-0BB3-4CCB-A5C3-99110720439E}" type="pres">
      <dgm:prSet presAssocID="{2D561559-7498-4BF5-96B4-44A13FEEC923}" presName="compNode" presStyleCnt="0"/>
      <dgm:spPr/>
    </dgm:pt>
    <dgm:pt modelId="{A8C42BEC-18C4-4BD6-B85A-83C93F9066C1}" type="pres">
      <dgm:prSet presAssocID="{2D561559-7498-4BF5-96B4-44A13FEEC923}" presName="bgRect" presStyleLbl="bgShp" presStyleIdx="1" presStyleCnt="3" custLinFactNeighborX="54" custLinFactNeighborY="-504"/>
      <dgm:spPr/>
    </dgm:pt>
    <dgm:pt modelId="{FC7A0AD4-2F34-4366-B7EB-8E2B361B5319}" type="pres">
      <dgm:prSet presAssocID="{2D561559-7498-4BF5-96B4-44A13FEEC923}" presName="iconRect" presStyleLbl="node1" presStyleIdx="1" presStyleCnt="3" custScaleX="148548" custScaleY="139384"/>
      <dgm:spPr>
        <a:blipFill rotWithShape="1">
          <a:blip xmlns:r="http://schemas.openxmlformats.org/officeDocument/2006/relationships" r:embed="rId2"/>
          <a:srcRect/>
          <a:stretch>
            <a:fillRect l="-25000" r="-25000"/>
          </a:stretch>
        </a:blipFill>
        <a:ln>
          <a:noFill/>
        </a:ln>
      </dgm:spPr>
      <dgm:extLst>
        <a:ext uri="{E40237B7-FDA0-4F09-8148-C483321AD2D9}">
          <dgm14:cNvPr xmlns:dgm14="http://schemas.microsoft.com/office/drawing/2010/diagram" id="0" name="" descr="Skeleton"/>
        </a:ext>
      </dgm:extLst>
    </dgm:pt>
    <dgm:pt modelId="{F03EE887-6941-4546-AF6E-BD2E8FCED19C}" type="pres">
      <dgm:prSet presAssocID="{2D561559-7498-4BF5-96B4-44A13FEEC923}" presName="spaceRect" presStyleCnt="0"/>
      <dgm:spPr/>
    </dgm:pt>
    <dgm:pt modelId="{A5B83A49-F902-4943-89FB-A4C993EBCD55}" type="pres">
      <dgm:prSet presAssocID="{2D561559-7498-4BF5-96B4-44A13FEEC923}" presName="parTx" presStyleLbl="revTx" presStyleIdx="1" presStyleCnt="3">
        <dgm:presLayoutVars>
          <dgm:chMax val="0"/>
          <dgm:chPref val="0"/>
        </dgm:presLayoutVars>
      </dgm:prSet>
      <dgm:spPr/>
    </dgm:pt>
    <dgm:pt modelId="{7F36E162-1D50-476F-9E37-1CE7245DB455}" type="pres">
      <dgm:prSet presAssocID="{A5C202FF-1267-4BE5-9C75-D724B6A4C2B5}" presName="sibTrans" presStyleCnt="0"/>
      <dgm:spPr/>
    </dgm:pt>
    <dgm:pt modelId="{6E7BD565-4253-429A-A6E7-E1DFD739A3AA}" type="pres">
      <dgm:prSet presAssocID="{069D08C6-4B6D-4CB5-997C-1D2F1FF5AFAF}" presName="compNode" presStyleCnt="0"/>
      <dgm:spPr/>
    </dgm:pt>
    <dgm:pt modelId="{BCBE2135-A4C0-46E5-8785-C65A0CF67FA3}" type="pres">
      <dgm:prSet presAssocID="{069D08C6-4B6D-4CB5-997C-1D2F1FF5AFAF}" presName="bgRect" presStyleLbl="bgShp" presStyleIdx="2" presStyleCnt="3" custLinFactNeighborY="682"/>
      <dgm:spPr/>
    </dgm:pt>
    <dgm:pt modelId="{DB747094-ED11-4C2E-9A8E-53B074AFD66F}" type="pres">
      <dgm:prSet presAssocID="{069D08C6-4B6D-4CB5-997C-1D2F1FF5AFAF}" presName="iconRect" presStyleLbl="node1" presStyleIdx="2" presStyleCnt="3" custScaleX="143902" custScaleY="140932"/>
      <dgm:spPr>
        <a:blipFill rotWithShape="1">
          <a:blip xmlns:r="http://schemas.openxmlformats.org/officeDocument/2006/relationships" r:embed="rId3"/>
          <a:srcRect/>
          <a:stretch>
            <a:fillRect l="-25000" r="-25000"/>
          </a:stretch>
        </a:blipFill>
        <a:ln>
          <a:noFill/>
        </a:ln>
      </dgm:spPr>
      <dgm:extLst>
        <a:ext uri="{E40237B7-FDA0-4F09-8148-C483321AD2D9}">
          <dgm14:cNvPr xmlns:dgm14="http://schemas.microsoft.com/office/drawing/2010/diagram" id="0" name="" descr="Brain"/>
        </a:ext>
      </dgm:extLst>
    </dgm:pt>
    <dgm:pt modelId="{6EF2096E-0E09-4CA4-AD60-9296DEB0B768}" type="pres">
      <dgm:prSet presAssocID="{069D08C6-4B6D-4CB5-997C-1D2F1FF5AFAF}" presName="spaceRect" presStyleCnt="0"/>
      <dgm:spPr/>
    </dgm:pt>
    <dgm:pt modelId="{B30E6048-2D76-4BF6-9701-32F0B6762BC4}" type="pres">
      <dgm:prSet presAssocID="{069D08C6-4B6D-4CB5-997C-1D2F1FF5AFAF}" presName="parTx" presStyleLbl="revTx" presStyleIdx="2" presStyleCnt="3">
        <dgm:presLayoutVars>
          <dgm:chMax val="0"/>
          <dgm:chPref val="0"/>
        </dgm:presLayoutVars>
      </dgm:prSet>
      <dgm:spPr/>
    </dgm:pt>
  </dgm:ptLst>
  <dgm:cxnLst>
    <dgm:cxn modelId="{33A60811-5BB4-4D06-9DD3-362F3DE7E168}" type="presOf" srcId="{E28FB72A-F75C-47CC-BE0A-5C31AD332C55}" destId="{8F4A48E9-9502-42DB-9B0D-7CF1B203B65C}" srcOrd="0" destOrd="0" presId="urn:microsoft.com/office/officeart/2018/2/layout/IconVerticalSolidList"/>
    <dgm:cxn modelId="{0A7A434B-A7B9-42D1-BA10-EA62DE574A35}" srcId="{8A492500-4787-452C-B2F9-3071AB92225B}" destId="{E28FB72A-F75C-47CC-BE0A-5C31AD332C55}" srcOrd="0" destOrd="0" parTransId="{1B680B5D-87D9-42FE-B47A-2A5CCF4D9537}" sibTransId="{7E2D4EAE-6CCF-4A94-95DE-FED532A9DAF3}"/>
    <dgm:cxn modelId="{2E08F29B-A40C-4ABA-BEBD-291ADAEAE226}" type="presOf" srcId="{069D08C6-4B6D-4CB5-997C-1D2F1FF5AFAF}" destId="{B30E6048-2D76-4BF6-9701-32F0B6762BC4}" srcOrd="0" destOrd="0" presId="urn:microsoft.com/office/officeart/2018/2/layout/IconVerticalSolidList"/>
    <dgm:cxn modelId="{D8A30C9C-5814-45EE-8B9B-35DB04377295}" type="presOf" srcId="{2D561559-7498-4BF5-96B4-44A13FEEC923}" destId="{A5B83A49-F902-4943-89FB-A4C993EBCD55}" srcOrd="0" destOrd="0" presId="urn:microsoft.com/office/officeart/2018/2/layout/IconVerticalSolidList"/>
    <dgm:cxn modelId="{2AC5EFCF-FCF3-404D-A485-421A37A4B02A}" srcId="{8A492500-4787-452C-B2F9-3071AB92225B}" destId="{2D561559-7498-4BF5-96B4-44A13FEEC923}" srcOrd="1" destOrd="0" parTransId="{9B7BB1F9-7F3C-4A23-8CAC-8D6AC3518D96}" sibTransId="{A5C202FF-1267-4BE5-9C75-D724B6A4C2B5}"/>
    <dgm:cxn modelId="{973858DE-243C-4CD7-95CC-2953B2B18977}" type="presOf" srcId="{8A492500-4787-452C-B2F9-3071AB92225B}" destId="{16D68FD6-DE3C-48A4-98E4-A809FB809377}" srcOrd="0" destOrd="0" presId="urn:microsoft.com/office/officeart/2018/2/layout/IconVerticalSolidList"/>
    <dgm:cxn modelId="{1876A7E2-BDA9-466B-AEB0-4CDF77BA52AD}" srcId="{8A492500-4787-452C-B2F9-3071AB92225B}" destId="{069D08C6-4B6D-4CB5-997C-1D2F1FF5AFAF}" srcOrd="2" destOrd="0" parTransId="{11B1D7A0-7BF0-49DD-9864-3D9CBD8BC063}" sibTransId="{C06A6C13-E66E-4376-B2AD-C2A8FD0C1EC1}"/>
    <dgm:cxn modelId="{81C954C4-A072-4220-8797-5ED88E091F03}" type="presParOf" srcId="{16D68FD6-DE3C-48A4-98E4-A809FB809377}" destId="{C9888EE5-FF1F-44CE-8FD8-6B3C18A2971D}" srcOrd="0" destOrd="0" presId="urn:microsoft.com/office/officeart/2018/2/layout/IconVerticalSolidList"/>
    <dgm:cxn modelId="{8A4218C0-7413-4595-8B7A-7ECC6C38DE3D}" type="presParOf" srcId="{C9888EE5-FF1F-44CE-8FD8-6B3C18A2971D}" destId="{91243A6B-946D-439C-BAA3-4F6A1DAC0F7C}" srcOrd="0" destOrd="0" presId="urn:microsoft.com/office/officeart/2018/2/layout/IconVerticalSolidList"/>
    <dgm:cxn modelId="{677E0876-66EE-4EA4-99DF-73776BEDDB6A}" type="presParOf" srcId="{C9888EE5-FF1F-44CE-8FD8-6B3C18A2971D}" destId="{CE2676E8-063A-4E0D-878A-DFA4FC44749E}" srcOrd="1" destOrd="0" presId="urn:microsoft.com/office/officeart/2018/2/layout/IconVerticalSolidList"/>
    <dgm:cxn modelId="{BB843FE1-2843-4DDC-A960-4131C2634779}" type="presParOf" srcId="{C9888EE5-FF1F-44CE-8FD8-6B3C18A2971D}" destId="{8E377D1B-12AC-4922-9F83-28B2E9C7B514}" srcOrd="2" destOrd="0" presId="urn:microsoft.com/office/officeart/2018/2/layout/IconVerticalSolidList"/>
    <dgm:cxn modelId="{00E62961-8139-4C04-9200-B8F81005A7A9}" type="presParOf" srcId="{C9888EE5-FF1F-44CE-8FD8-6B3C18A2971D}" destId="{8F4A48E9-9502-42DB-9B0D-7CF1B203B65C}" srcOrd="3" destOrd="0" presId="urn:microsoft.com/office/officeart/2018/2/layout/IconVerticalSolidList"/>
    <dgm:cxn modelId="{9E6CC8E1-B780-41D4-949D-E1734C1A1E30}" type="presParOf" srcId="{16D68FD6-DE3C-48A4-98E4-A809FB809377}" destId="{BA8CE972-740C-485C-ADB7-CF9E6D6DDA1B}" srcOrd="1" destOrd="0" presId="urn:microsoft.com/office/officeart/2018/2/layout/IconVerticalSolidList"/>
    <dgm:cxn modelId="{505A1CCF-0B2B-4B68-82F3-F9DCEF862B78}" type="presParOf" srcId="{16D68FD6-DE3C-48A4-98E4-A809FB809377}" destId="{F8C3C524-0BB3-4CCB-A5C3-99110720439E}" srcOrd="2" destOrd="0" presId="urn:microsoft.com/office/officeart/2018/2/layout/IconVerticalSolidList"/>
    <dgm:cxn modelId="{E504B9A2-238E-463C-9A4B-B2E5A58801E3}" type="presParOf" srcId="{F8C3C524-0BB3-4CCB-A5C3-99110720439E}" destId="{A8C42BEC-18C4-4BD6-B85A-83C93F9066C1}" srcOrd="0" destOrd="0" presId="urn:microsoft.com/office/officeart/2018/2/layout/IconVerticalSolidList"/>
    <dgm:cxn modelId="{903E27AB-17B8-4A2A-8B49-EB6CF56C86F2}" type="presParOf" srcId="{F8C3C524-0BB3-4CCB-A5C3-99110720439E}" destId="{FC7A0AD4-2F34-4366-B7EB-8E2B361B5319}" srcOrd="1" destOrd="0" presId="urn:microsoft.com/office/officeart/2018/2/layout/IconVerticalSolidList"/>
    <dgm:cxn modelId="{4E294AF8-83E2-47C3-8718-51330C0D40AC}" type="presParOf" srcId="{F8C3C524-0BB3-4CCB-A5C3-99110720439E}" destId="{F03EE887-6941-4546-AF6E-BD2E8FCED19C}" srcOrd="2" destOrd="0" presId="urn:microsoft.com/office/officeart/2018/2/layout/IconVerticalSolidList"/>
    <dgm:cxn modelId="{EB168180-AB4F-4C00-9065-CD4413F8E0F1}" type="presParOf" srcId="{F8C3C524-0BB3-4CCB-A5C3-99110720439E}" destId="{A5B83A49-F902-4943-89FB-A4C993EBCD55}" srcOrd="3" destOrd="0" presId="urn:microsoft.com/office/officeart/2018/2/layout/IconVerticalSolidList"/>
    <dgm:cxn modelId="{01F86D35-7D98-4F5F-8612-801A71F444FA}" type="presParOf" srcId="{16D68FD6-DE3C-48A4-98E4-A809FB809377}" destId="{7F36E162-1D50-476F-9E37-1CE7245DB455}" srcOrd="3" destOrd="0" presId="urn:microsoft.com/office/officeart/2018/2/layout/IconVerticalSolidList"/>
    <dgm:cxn modelId="{0C9942D8-7E5A-4D90-8D80-300F6F8B6F9C}" type="presParOf" srcId="{16D68FD6-DE3C-48A4-98E4-A809FB809377}" destId="{6E7BD565-4253-429A-A6E7-E1DFD739A3AA}" srcOrd="4" destOrd="0" presId="urn:microsoft.com/office/officeart/2018/2/layout/IconVerticalSolidList"/>
    <dgm:cxn modelId="{F8B476EB-6CA8-445B-B1CB-0FDE0BC5D9E2}" type="presParOf" srcId="{6E7BD565-4253-429A-A6E7-E1DFD739A3AA}" destId="{BCBE2135-A4C0-46E5-8785-C65A0CF67FA3}" srcOrd="0" destOrd="0" presId="urn:microsoft.com/office/officeart/2018/2/layout/IconVerticalSolidList"/>
    <dgm:cxn modelId="{322BC9ED-644B-40E2-B813-946C799A7554}" type="presParOf" srcId="{6E7BD565-4253-429A-A6E7-E1DFD739A3AA}" destId="{DB747094-ED11-4C2E-9A8E-53B074AFD66F}" srcOrd="1" destOrd="0" presId="urn:microsoft.com/office/officeart/2018/2/layout/IconVerticalSolidList"/>
    <dgm:cxn modelId="{8776ED8E-C0F3-47FF-B45B-DCB9764FFDA5}" type="presParOf" srcId="{6E7BD565-4253-429A-A6E7-E1DFD739A3AA}" destId="{6EF2096E-0E09-4CA4-AD60-9296DEB0B768}" srcOrd="2" destOrd="0" presId="urn:microsoft.com/office/officeart/2018/2/layout/IconVerticalSolidList"/>
    <dgm:cxn modelId="{233C8EA4-7FCC-4EB1-8994-B0295DD7C223}" type="presParOf" srcId="{6E7BD565-4253-429A-A6E7-E1DFD739A3AA}" destId="{B30E6048-2D76-4BF6-9701-32F0B6762BC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F4E32DB-155E-4699-9D4A-63AAC25B957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0D1D3B2-5573-4BC8-8F3A-B342ECC32B67}">
      <dgm:prSet/>
      <dgm:spPr/>
      <dgm:t>
        <a:bodyPr/>
        <a:lstStyle/>
        <a:p>
          <a:r>
            <a:rPr lang="en-US" b="1" u="none" dirty="0">
              <a:solidFill>
                <a:schemeClr val="tx1"/>
              </a:solidFill>
            </a:rPr>
            <a:t>Owens et al (2012) and Sun et al. (2016) </a:t>
          </a:r>
          <a:r>
            <a:rPr lang="en-US" dirty="0"/>
            <a:t>reported that research findings consistently link the viewing of violent pornography to increased tendencies for </a:t>
          </a:r>
          <a:r>
            <a:rPr lang="en-US" b="1" dirty="0">
              <a:solidFill>
                <a:srgbClr val="FFFF00"/>
              </a:solidFill>
            </a:rPr>
            <a:t>sexually aggressive behavior</a:t>
          </a:r>
          <a:r>
            <a:rPr lang="en-US" dirty="0">
              <a:solidFill>
                <a:srgbClr val="FFFF00"/>
              </a:solidFill>
            </a:rPr>
            <a:t> </a:t>
          </a:r>
        </a:p>
      </dgm:t>
    </dgm:pt>
    <dgm:pt modelId="{E2101E22-972D-4790-BF26-01B410834E26}" type="parTrans" cxnId="{FAF1DCCE-EBEB-4205-9EE5-0A6845282A48}">
      <dgm:prSet/>
      <dgm:spPr/>
      <dgm:t>
        <a:bodyPr/>
        <a:lstStyle/>
        <a:p>
          <a:endParaRPr lang="en-US"/>
        </a:p>
      </dgm:t>
    </dgm:pt>
    <dgm:pt modelId="{5856DC61-555D-400E-8785-FE4447B0D396}" type="sibTrans" cxnId="{FAF1DCCE-EBEB-4205-9EE5-0A6845282A48}">
      <dgm:prSet/>
      <dgm:spPr/>
      <dgm:t>
        <a:bodyPr/>
        <a:lstStyle/>
        <a:p>
          <a:endParaRPr lang="en-US"/>
        </a:p>
      </dgm:t>
    </dgm:pt>
    <dgm:pt modelId="{D4CC91C4-A2F7-428D-B1EC-F635B0A18240}">
      <dgm:prSet/>
      <dgm:spPr/>
      <dgm:t>
        <a:bodyPr/>
        <a:lstStyle/>
        <a:p>
          <a:r>
            <a:rPr lang="en-US" b="1" dirty="0">
              <a:solidFill>
                <a:schemeClr val="tx1"/>
              </a:solidFill>
            </a:rPr>
            <a:t>Stanley et al. (2016)</a:t>
          </a:r>
          <a:r>
            <a:rPr lang="en-US" b="1" dirty="0"/>
            <a:t> </a:t>
          </a:r>
          <a:r>
            <a:rPr lang="en-US" dirty="0"/>
            <a:t>reported that there is a clear association between regular viewing of online pornography and perpetration of </a:t>
          </a:r>
          <a:r>
            <a:rPr lang="en-US" b="1" dirty="0">
              <a:solidFill>
                <a:srgbClr val="FFFF00"/>
              </a:solidFill>
            </a:rPr>
            <a:t>sexual coercion and abuse by boys. </a:t>
          </a:r>
          <a:endParaRPr lang="en-US" dirty="0">
            <a:solidFill>
              <a:srgbClr val="FFFF00"/>
            </a:solidFill>
          </a:endParaRPr>
        </a:p>
      </dgm:t>
    </dgm:pt>
    <dgm:pt modelId="{E877BEA5-AD47-484F-86EF-99720DD9A265}" type="parTrans" cxnId="{DE9ABDC1-D0BF-45F7-8609-E0E81691D2EF}">
      <dgm:prSet/>
      <dgm:spPr/>
      <dgm:t>
        <a:bodyPr/>
        <a:lstStyle/>
        <a:p>
          <a:endParaRPr lang="en-US"/>
        </a:p>
      </dgm:t>
    </dgm:pt>
    <dgm:pt modelId="{DCC9F6BD-FD2B-40B7-AF09-D425C3CD8F0E}" type="sibTrans" cxnId="{DE9ABDC1-D0BF-45F7-8609-E0E81691D2EF}">
      <dgm:prSet/>
      <dgm:spPr/>
      <dgm:t>
        <a:bodyPr/>
        <a:lstStyle/>
        <a:p>
          <a:endParaRPr lang="en-US"/>
        </a:p>
      </dgm:t>
    </dgm:pt>
    <dgm:pt modelId="{ED749213-919B-4780-96C5-C5E49CCC5985}">
      <dgm:prSet/>
      <dgm:spPr/>
      <dgm:t>
        <a:bodyPr/>
        <a:lstStyle/>
        <a:p>
          <a:r>
            <a:rPr lang="en-US" b="1" dirty="0">
              <a:solidFill>
                <a:schemeClr val="tx1"/>
              </a:solidFill>
            </a:rPr>
            <a:t>Stanley et al. (2016) </a:t>
          </a:r>
          <a:r>
            <a:rPr lang="en-US" dirty="0"/>
            <a:t>found that both regularly watching pornography and sending or receiving sexual images or messages were associated with increased probability of being a </a:t>
          </a:r>
          <a:r>
            <a:rPr lang="en-US" b="1" dirty="0">
              <a:solidFill>
                <a:srgbClr val="FFFF00"/>
              </a:solidFill>
            </a:rPr>
            <a:t>perpetrator of sexual coercion.</a:t>
          </a:r>
          <a:endParaRPr lang="en-US" dirty="0">
            <a:solidFill>
              <a:srgbClr val="FFFF00"/>
            </a:solidFill>
          </a:endParaRPr>
        </a:p>
      </dgm:t>
    </dgm:pt>
    <dgm:pt modelId="{6008A9A0-608E-4C5D-8FAD-154470D4C4F9}" type="parTrans" cxnId="{3F0011C5-841B-4C23-952E-B979F7169199}">
      <dgm:prSet/>
      <dgm:spPr/>
      <dgm:t>
        <a:bodyPr/>
        <a:lstStyle/>
        <a:p>
          <a:endParaRPr lang="en-US"/>
        </a:p>
      </dgm:t>
    </dgm:pt>
    <dgm:pt modelId="{B753D36B-1813-4A51-97A9-FB065CDC95B7}" type="sibTrans" cxnId="{3F0011C5-841B-4C23-952E-B979F7169199}">
      <dgm:prSet/>
      <dgm:spPr/>
      <dgm:t>
        <a:bodyPr/>
        <a:lstStyle/>
        <a:p>
          <a:endParaRPr lang="en-US"/>
        </a:p>
      </dgm:t>
    </dgm:pt>
    <dgm:pt modelId="{94D5FE21-3B06-44D8-B0C0-7DBB5E638810}">
      <dgm:prSet/>
      <dgm:spPr/>
      <dgm:t>
        <a:bodyPr/>
        <a:lstStyle/>
        <a:p>
          <a:r>
            <a:rPr lang="en-US" b="1" dirty="0">
              <a:solidFill>
                <a:schemeClr val="tx1"/>
              </a:solidFill>
            </a:rPr>
            <a:t>Dr. Walther DeKeseredy (2016) </a:t>
          </a:r>
          <a:r>
            <a:rPr lang="en-US" dirty="0"/>
            <a:t>reported that among divorced people he studied, 30% of the women stated their belief that their husband’s pornography use was integral to the </a:t>
          </a:r>
          <a:r>
            <a:rPr lang="en-US" b="1" dirty="0">
              <a:solidFill>
                <a:srgbClr val="FFFF00"/>
              </a:solidFill>
            </a:rPr>
            <a:t>sexual abuse they suffered in their marriage.</a:t>
          </a:r>
          <a:endParaRPr lang="en-US" dirty="0">
            <a:solidFill>
              <a:srgbClr val="FFFF00"/>
            </a:solidFill>
          </a:endParaRPr>
        </a:p>
      </dgm:t>
    </dgm:pt>
    <dgm:pt modelId="{E9E82D13-9753-41FD-B988-C8C9ED2FCD56}" type="parTrans" cxnId="{BEAC6397-FF0F-435E-92BB-EA8DF36031D0}">
      <dgm:prSet/>
      <dgm:spPr/>
      <dgm:t>
        <a:bodyPr/>
        <a:lstStyle/>
        <a:p>
          <a:endParaRPr lang="en-US"/>
        </a:p>
      </dgm:t>
    </dgm:pt>
    <dgm:pt modelId="{6C51E238-B9D1-441F-846B-DFF5EAEB12F4}" type="sibTrans" cxnId="{BEAC6397-FF0F-435E-92BB-EA8DF36031D0}">
      <dgm:prSet/>
      <dgm:spPr/>
      <dgm:t>
        <a:bodyPr/>
        <a:lstStyle/>
        <a:p>
          <a:endParaRPr lang="en-US"/>
        </a:p>
      </dgm:t>
    </dgm:pt>
    <dgm:pt modelId="{71141CAB-C4DF-45D9-ACA2-594882CDE519}" type="pres">
      <dgm:prSet presAssocID="{5F4E32DB-155E-4699-9D4A-63AAC25B9575}" presName="root" presStyleCnt="0">
        <dgm:presLayoutVars>
          <dgm:dir/>
          <dgm:resizeHandles val="exact"/>
        </dgm:presLayoutVars>
      </dgm:prSet>
      <dgm:spPr/>
    </dgm:pt>
    <dgm:pt modelId="{1D34A876-3B01-4CD0-AB1F-BA0EFC7427B0}" type="pres">
      <dgm:prSet presAssocID="{E0D1D3B2-5573-4BC8-8F3A-B342ECC32B67}" presName="compNode" presStyleCnt="0"/>
      <dgm:spPr/>
    </dgm:pt>
    <dgm:pt modelId="{46FFD97B-EFB0-4F51-8F5A-2E54E90556D8}" type="pres">
      <dgm:prSet presAssocID="{E0D1D3B2-5573-4BC8-8F3A-B342ECC32B67}" presName="bgRect" presStyleLbl="bgShp" presStyleIdx="0" presStyleCnt="4"/>
      <dgm:spPr/>
    </dgm:pt>
    <dgm:pt modelId="{D51B2C69-041E-4282-B498-6C80BD0D3982}" type="pres">
      <dgm:prSet presAssocID="{E0D1D3B2-5573-4BC8-8F3A-B342ECC32B6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oom Out"/>
        </a:ext>
      </dgm:extLst>
    </dgm:pt>
    <dgm:pt modelId="{DA5E1747-670C-4F42-BC55-2AC7A80BF206}" type="pres">
      <dgm:prSet presAssocID="{E0D1D3B2-5573-4BC8-8F3A-B342ECC32B67}" presName="spaceRect" presStyleCnt="0"/>
      <dgm:spPr/>
    </dgm:pt>
    <dgm:pt modelId="{98C46882-5A18-4E12-B670-B3B314A68F65}" type="pres">
      <dgm:prSet presAssocID="{E0D1D3B2-5573-4BC8-8F3A-B342ECC32B67}" presName="parTx" presStyleLbl="revTx" presStyleIdx="0" presStyleCnt="4">
        <dgm:presLayoutVars>
          <dgm:chMax val="0"/>
          <dgm:chPref val="0"/>
        </dgm:presLayoutVars>
      </dgm:prSet>
      <dgm:spPr/>
    </dgm:pt>
    <dgm:pt modelId="{B1746BA3-BB08-477C-8098-1313955C00B1}" type="pres">
      <dgm:prSet presAssocID="{5856DC61-555D-400E-8785-FE4447B0D396}" presName="sibTrans" presStyleCnt="0"/>
      <dgm:spPr/>
    </dgm:pt>
    <dgm:pt modelId="{0A806834-EA63-440F-BF56-BE49C8591347}" type="pres">
      <dgm:prSet presAssocID="{D4CC91C4-A2F7-428D-B1EC-F635B0A18240}" presName="compNode" presStyleCnt="0"/>
      <dgm:spPr/>
    </dgm:pt>
    <dgm:pt modelId="{4224880F-C2F6-45C8-AA43-108E5A2FE76E}" type="pres">
      <dgm:prSet presAssocID="{D4CC91C4-A2F7-428D-B1EC-F635B0A18240}" presName="bgRect" presStyleLbl="bgShp" presStyleIdx="1" presStyleCnt="4" custLinFactNeighborX="5337" custLinFactNeighborY="-3108"/>
      <dgm:spPr/>
    </dgm:pt>
    <dgm:pt modelId="{73F9FB18-5364-4D2E-AFDF-C58C8A838840}" type="pres">
      <dgm:prSet presAssocID="{D4CC91C4-A2F7-428D-B1EC-F635B0A1824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eleton"/>
        </a:ext>
      </dgm:extLst>
    </dgm:pt>
    <dgm:pt modelId="{3D8D4F52-2C44-4B61-AFD0-FF9CD492E30D}" type="pres">
      <dgm:prSet presAssocID="{D4CC91C4-A2F7-428D-B1EC-F635B0A18240}" presName="spaceRect" presStyleCnt="0"/>
      <dgm:spPr/>
    </dgm:pt>
    <dgm:pt modelId="{8FD68F72-7ABB-4DFD-98D3-68B993D5B61B}" type="pres">
      <dgm:prSet presAssocID="{D4CC91C4-A2F7-428D-B1EC-F635B0A18240}" presName="parTx" presStyleLbl="revTx" presStyleIdx="1" presStyleCnt="4">
        <dgm:presLayoutVars>
          <dgm:chMax val="0"/>
          <dgm:chPref val="0"/>
        </dgm:presLayoutVars>
      </dgm:prSet>
      <dgm:spPr/>
    </dgm:pt>
    <dgm:pt modelId="{F1D67D13-18E3-4FB2-863F-CB9596C0FB9F}" type="pres">
      <dgm:prSet presAssocID="{DCC9F6BD-FD2B-40B7-AF09-D425C3CD8F0E}" presName="sibTrans" presStyleCnt="0"/>
      <dgm:spPr/>
    </dgm:pt>
    <dgm:pt modelId="{0CD27175-6263-4FCF-A6D2-060BBBD3E1F7}" type="pres">
      <dgm:prSet presAssocID="{ED749213-919B-4780-96C5-C5E49CCC5985}" presName="compNode" presStyleCnt="0"/>
      <dgm:spPr/>
    </dgm:pt>
    <dgm:pt modelId="{2C4AEAA6-3564-45B5-A15B-CE6EDED0D966}" type="pres">
      <dgm:prSet presAssocID="{ED749213-919B-4780-96C5-C5E49CCC5985}" presName="bgRect" presStyleLbl="bgShp" presStyleIdx="2" presStyleCnt="4"/>
      <dgm:spPr/>
    </dgm:pt>
    <dgm:pt modelId="{680A5247-0105-4A33-88E9-A82D1CFEEAA5}" type="pres">
      <dgm:prSet presAssocID="{ED749213-919B-4780-96C5-C5E49CCC598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rget Audience"/>
        </a:ext>
      </dgm:extLst>
    </dgm:pt>
    <dgm:pt modelId="{ADFA5FFE-B2A5-491C-BCCA-9794B852A4E3}" type="pres">
      <dgm:prSet presAssocID="{ED749213-919B-4780-96C5-C5E49CCC5985}" presName="spaceRect" presStyleCnt="0"/>
      <dgm:spPr/>
    </dgm:pt>
    <dgm:pt modelId="{A4BC185C-71C5-4FD5-96F0-4377FE93FD8F}" type="pres">
      <dgm:prSet presAssocID="{ED749213-919B-4780-96C5-C5E49CCC5985}" presName="parTx" presStyleLbl="revTx" presStyleIdx="2" presStyleCnt="4">
        <dgm:presLayoutVars>
          <dgm:chMax val="0"/>
          <dgm:chPref val="0"/>
        </dgm:presLayoutVars>
      </dgm:prSet>
      <dgm:spPr/>
    </dgm:pt>
    <dgm:pt modelId="{A2AB8249-B13A-481E-A079-9A5403E2B680}" type="pres">
      <dgm:prSet presAssocID="{B753D36B-1813-4A51-97A9-FB065CDC95B7}" presName="sibTrans" presStyleCnt="0"/>
      <dgm:spPr/>
    </dgm:pt>
    <dgm:pt modelId="{F317D365-2829-4777-B48A-8F13D839FB3B}" type="pres">
      <dgm:prSet presAssocID="{94D5FE21-3B06-44D8-B0C0-7DBB5E638810}" presName="compNode" presStyleCnt="0"/>
      <dgm:spPr/>
    </dgm:pt>
    <dgm:pt modelId="{DCE768A0-1B74-475B-B2B5-24AC68CB7D38}" type="pres">
      <dgm:prSet presAssocID="{94D5FE21-3B06-44D8-B0C0-7DBB5E638810}" presName="bgRect" presStyleLbl="bgShp" presStyleIdx="3" presStyleCnt="4"/>
      <dgm:spPr/>
    </dgm:pt>
    <dgm:pt modelId="{9E56D0FC-08C6-43AA-A47C-50F40E189A0F}" type="pres">
      <dgm:prSet presAssocID="{94D5FE21-3B06-44D8-B0C0-7DBB5E63881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mono"/>
        </a:ext>
      </dgm:extLst>
    </dgm:pt>
    <dgm:pt modelId="{36491F7D-72A3-40D1-AB93-8CE3E2AB6AF9}" type="pres">
      <dgm:prSet presAssocID="{94D5FE21-3B06-44D8-B0C0-7DBB5E638810}" presName="spaceRect" presStyleCnt="0"/>
      <dgm:spPr/>
    </dgm:pt>
    <dgm:pt modelId="{42B83CC1-7974-4FF2-AC05-383194D42ABE}" type="pres">
      <dgm:prSet presAssocID="{94D5FE21-3B06-44D8-B0C0-7DBB5E638810}" presName="parTx" presStyleLbl="revTx" presStyleIdx="3" presStyleCnt="4">
        <dgm:presLayoutVars>
          <dgm:chMax val="0"/>
          <dgm:chPref val="0"/>
        </dgm:presLayoutVars>
      </dgm:prSet>
      <dgm:spPr/>
    </dgm:pt>
  </dgm:ptLst>
  <dgm:cxnLst>
    <dgm:cxn modelId="{8E955A1F-9E7F-4436-B868-9EB276845332}" type="presOf" srcId="{E0D1D3B2-5573-4BC8-8F3A-B342ECC32B67}" destId="{98C46882-5A18-4E12-B670-B3B314A68F65}" srcOrd="0" destOrd="0" presId="urn:microsoft.com/office/officeart/2018/2/layout/IconVerticalSolidList"/>
    <dgm:cxn modelId="{D37AD11F-879D-4BE4-9DB6-5F946F32EE69}" type="presOf" srcId="{D4CC91C4-A2F7-428D-B1EC-F635B0A18240}" destId="{8FD68F72-7ABB-4DFD-98D3-68B993D5B61B}" srcOrd="0" destOrd="0" presId="urn:microsoft.com/office/officeart/2018/2/layout/IconVerticalSolidList"/>
    <dgm:cxn modelId="{227BBF3E-929F-487F-BE8A-C072D96F1719}" type="presOf" srcId="{ED749213-919B-4780-96C5-C5E49CCC5985}" destId="{A4BC185C-71C5-4FD5-96F0-4377FE93FD8F}" srcOrd="0" destOrd="0" presId="urn:microsoft.com/office/officeart/2018/2/layout/IconVerticalSolidList"/>
    <dgm:cxn modelId="{40B5CD85-E7AB-41D4-BDB1-6C29DFF7E254}" type="presOf" srcId="{94D5FE21-3B06-44D8-B0C0-7DBB5E638810}" destId="{42B83CC1-7974-4FF2-AC05-383194D42ABE}" srcOrd="0" destOrd="0" presId="urn:microsoft.com/office/officeart/2018/2/layout/IconVerticalSolidList"/>
    <dgm:cxn modelId="{773DC591-C384-431E-BCE1-A97FCFCCA873}" type="presOf" srcId="{5F4E32DB-155E-4699-9D4A-63AAC25B9575}" destId="{71141CAB-C4DF-45D9-ACA2-594882CDE519}" srcOrd="0" destOrd="0" presId="urn:microsoft.com/office/officeart/2018/2/layout/IconVerticalSolidList"/>
    <dgm:cxn modelId="{BEAC6397-FF0F-435E-92BB-EA8DF36031D0}" srcId="{5F4E32DB-155E-4699-9D4A-63AAC25B9575}" destId="{94D5FE21-3B06-44D8-B0C0-7DBB5E638810}" srcOrd="3" destOrd="0" parTransId="{E9E82D13-9753-41FD-B988-C8C9ED2FCD56}" sibTransId="{6C51E238-B9D1-441F-846B-DFF5EAEB12F4}"/>
    <dgm:cxn modelId="{DE9ABDC1-D0BF-45F7-8609-E0E81691D2EF}" srcId="{5F4E32DB-155E-4699-9D4A-63AAC25B9575}" destId="{D4CC91C4-A2F7-428D-B1EC-F635B0A18240}" srcOrd="1" destOrd="0" parTransId="{E877BEA5-AD47-484F-86EF-99720DD9A265}" sibTransId="{DCC9F6BD-FD2B-40B7-AF09-D425C3CD8F0E}"/>
    <dgm:cxn modelId="{3F0011C5-841B-4C23-952E-B979F7169199}" srcId="{5F4E32DB-155E-4699-9D4A-63AAC25B9575}" destId="{ED749213-919B-4780-96C5-C5E49CCC5985}" srcOrd="2" destOrd="0" parTransId="{6008A9A0-608E-4C5D-8FAD-154470D4C4F9}" sibTransId="{B753D36B-1813-4A51-97A9-FB065CDC95B7}"/>
    <dgm:cxn modelId="{FAF1DCCE-EBEB-4205-9EE5-0A6845282A48}" srcId="{5F4E32DB-155E-4699-9D4A-63AAC25B9575}" destId="{E0D1D3B2-5573-4BC8-8F3A-B342ECC32B67}" srcOrd="0" destOrd="0" parTransId="{E2101E22-972D-4790-BF26-01B410834E26}" sibTransId="{5856DC61-555D-400E-8785-FE4447B0D396}"/>
    <dgm:cxn modelId="{5FBEB8CC-90D2-4E8A-857B-EBAAE0B70383}" type="presParOf" srcId="{71141CAB-C4DF-45D9-ACA2-594882CDE519}" destId="{1D34A876-3B01-4CD0-AB1F-BA0EFC7427B0}" srcOrd="0" destOrd="0" presId="urn:microsoft.com/office/officeart/2018/2/layout/IconVerticalSolidList"/>
    <dgm:cxn modelId="{1B5FB3D6-BD30-4C37-BC34-A846480CAA77}" type="presParOf" srcId="{1D34A876-3B01-4CD0-AB1F-BA0EFC7427B0}" destId="{46FFD97B-EFB0-4F51-8F5A-2E54E90556D8}" srcOrd="0" destOrd="0" presId="urn:microsoft.com/office/officeart/2018/2/layout/IconVerticalSolidList"/>
    <dgm:cxn modelId="{EAF900AA-8D7C-4446-8FD4-A8F7C14DCF4D}" type="presParOf" srcId="{1D34A876-3B01-4CD0-AB1F-BA0EFC7427B0}" destId="{D51B2C69-041E-4282-B498-6C80BD0D3982}" srcOrd="1" destOrd="0" presId="urn:microsoft.com/office/officeart/2018/2/layout/IconVerticalSolidList"/>
    <dgm:cxn modelId="{D80FAF73-0667-493E-8403-A622F8F1122D}" type="presParOf" srcId="{1D34A876-3B01-4CD0-AB1F-BA0EFC7427B0}" destId="{DA5E1747-670C-4F42-BC55-2AC7A80BF206}" srcOrd="2" destOrd="0" presId="urn:microsoft.com/office/officeart/2018/2/layout/IconVerticalSolidList"/>
    <dgm:cxn modelId="{621CC413-20D0-41D0-8FA6-4871D49C0532}" type="presParOf" srcId="{1D34A876-3B01-4CD0-AB1F-BA0EFC7427B0}" destId="{98C46882-5A18-4E12-B670-B3B314A68F65}" srcOrd="3" destOrd="0" presId="urn:microsoft.com/office/officeart/2018/2/layout/IconVerticalSolidList"/>
    <dgm:cxn modelId="{BA7FA115-656A-4137-B735-A234EBA886A5}" type="presParOf" srcId="{71141CAB-C4DF-45D9-ACA2-594882CDE519}" destId="{B1746BA3-BB08-477C-8098-1313955C00B1}" srcOrd="1" destOrd="0" presId="urn:microsoft.com/office/officeart/2018/2/layout/IconVerticalSolidList"/>
    <dgm:cxn modelId="{280C4E7B-49A8-4A60-8896-0C63F1D3EFBA}" type="presParOf" srcId="{71141CAB-C4DF-45D9-ACA2-594882CDE519}" destId="{0A806834-EA63-440F-BF56-BE49C8591347}" srcOrd="2" destOrd="0" presId="urn:microsoft.com/office/officeart/2018/2/layout/IconVerticalSolidList"/>
    <dgm:cxn modelId="{8A327012-54D2-43D1-8591-0F218CB36F15}" type="presParOf" srcId="{0A806834-EA63-440F-BF56-BE49C8591347}" destId="{4224880F-C2F6-45C8-AA43-108E5A2FE76E}" srcOrd="0" destOrd="0" presId="urn:microsoft.com/office/officeart/2018/2/layout/IconVerticalSolidList"/>
    <dgm:cxn modelId="{A05C2A0D-A59F-415E-9015-128AE2518355}" type="presParOf" srcId="{0A806834-EA63-440F-BF56-BE49C8591347}" destId="{73F9FB18-5364-4D2E-AFDF-C58C8A838840}" srcOrd="1" destOrd="0" presId="urn:microsoft.com/office/officeart/2018/2/layout/IconVerticalSolidList"/>
    <dgm:cxn modelId="{2ADBDBFD-EE16-4231-BEAA-9B55B3445567}" type="presParOf" srcId="{0A806834-EA63-440F-BF56-BE49C8591347}" destId="{3D8D4F52-2C44-4B61-AFD0-FF9CD492E30D}" srcOrd="2" destOrd="0" presId="urn:microsoft.com/office/officeart/2018/2/layout/IconVerticalSolidList"/>
    <dgm:cxn modelId="{92DEA70E-9E37-4E17-8418-285AC46D462F}" type="presParOf" srcId="{0A806834-EA63-440F-BF56-BE49C8591347}" destId="{8FD68F72-7ABB-4DFD-98D3-68B993D5B61B}" srcOrd="3" destOrd="0" presId="urn:microsoft.com/office/officeart/2018/2/layout/IconVerticalSolidList"/>
    <dgm:cxn modelId="{7FB30269-0410-4170-AE0A-DECC62431003}" type="presParOf" srcId="{71141CAB-C4DF-45D9-ACA2-594882CDE519}" destId="{F1D67D13-18E3-4FB2-863F-CB9596C0FB9F}" srcOrd="3" destOrd="0" presId="urn:microsoft.com/office/officeart/2018/2/layout/IconVerticalSolidList"/>
    <dgm:cxn modelId="{F2B9EF23-4859-4857-A810-1DA911E94EBF}" type="presParOf" srcId="{71141CAB-C4DF-45D9-ACA2-594882CDE519}" destId="{0CD27175-6263-4FCF-A6D2-060BBBD3E1F7}" srcOrd="4" destOrd="0" presId="urn:microsoft.com/office/officeart/2018/2/layout/IconVerticalSolidList"/>
    <dgm:cxn modelId="{77853D6A-D012-4713-A8DF-626EFF0E0DB1}" type="presParOf" srcId="{0CD27175-6263-4FCF-A6D2-060BBBD3E1F7}" destId="{2C4AEAA6-3564-45B5-A15B-CE6EDED0D966}" srcOrd="0" destOrd="0" presId="urn:microsoft.com/office/officeart/2018/2/layout/IconVerticalSolidList"/>
    <dgm:cxn modelId="{84027D37-2B55-49AA-8F34-83BB3FCA7384}" type="presParOf" srcId="{0CD27175-6263-4FCF-A6D2-060BBBD3E1F7}" destId="{680A5247-0105-4A33-88E9-A82D1CFEEAA5}" srcOrd="1" destOrd="0" presId="urn:microsoft.com/office/officeart/2018/2/layout/IconVerticalSolidList"/>
    <dgm:cxn modelId="{9DBA422A-B64A-4DEB-850A-DAFE7E96D5EA}" type="presParOf" srcId="{0CD27175-6263-4FCF-A6D2-060BBBD3E1F7}" destId="{ADFA5FFE-B2A5-491C-BCCA-9794B852A4E3}" srcOrd="2" destOrd="0" presId="urn:microsoft.com/office/officeart/2018/2/layout/IconVerticalSolidList"/>
    <dgm:cxn modelId="{6182E3CC-4DC0-47EA-8BCC-910911030D1E}" type="presParOf" srcId="{0CD27175-6263-4FCF-A6D2-060BBBD3E1F7}" destId="{A4BC185C-71C5-4FD5-96F0-4377FE93FD8F}" srcOrd="3" destOrd="0" presId="urn:microsoft.com/office/officeart/2018/2/layout/IconVerticalSolidList"/>
    <dgm:cxn modelId="{971424B9-8ED1-47AF-B8B0-8537C4A0D729}" type="presParOf" srcId="{71141CAB-C4DF-45D9-ACA2-594882CDE519}" destId="{A2AB8249-B13A-481E-A079-9A5403E2B680}" srcOrd="5" destOrd="0" presId="urn:microsoft.com/office/officeart/2018/2/layout/IconVerticalSolidList"/>
    <dgm:cxn modelId="{F69D4C7A-A044-48D0-ACFD-BE1A52E551BA}" type="presParOf" srcId="{71141CAB-C4DF-45D9-ACA2-594882CDE519}" destId="{F317D365-2829-4777-B48A-8F13D839FB3B}" srcOrd="6" destOrd="0" presId="urn:microsoft.com/office/officeart/2018/2/layout/IconVerticalSolidList"/>
    <dgm:cxn modelId="{326B6E4F-D341-4F61-BB1C-F83702506B07}" type="presParOf" srcId="{F317D365-2829-4777-B48A-8F13D839FB3B}" destId="{DCE768A0-1B74-475B-B2B5-24AC68CB7D38}" srcOrd="0" destOrd="0" presId="urn:microsoft.com/office/officeart/2018/2/layout/IconVerticalSolidList"/>
    <dgm:cxn modelId="{4492D3C1-58E6-45ED-B808-070AFA963EC2}" type="presParOf" srcId="{F317D365-2829-4777-B48A-8F13D839FB3B}" destId="{9E56D0FC-08C6-43AA-A47C-50F40E189A0F}" srcOrd="1" destOrd="0" presId="urn:microsoft.com/office/officeart/2018/2/layout/IconVerticalSolidList"/>
    <dgm:cxn modelId="{83C8EE5C-3B4D-42FB-BE17-5E36D71426FE}" type="presParOf" srcId="{F317D365-2829-4777-B48A-8F13D839FB3B}" destId="{36491F7D-72A3-40D1-AB93-8CE3E2AB6AF9}" srcOrd="2" destOrd="0" presId="urn:microsoft.com/office/officeart/2018/2/layout/IconVerticalSolidList"/>
    <dgm:cxn modelId="{522762E8-C0BE-476C-B98F-263411684976}" type="presParOf" srcId="{F317D365-2829-4777-B48A-8F13D839FB3B}" destId="{42B83CC1-7974-4FF2-AC05-383194D42AB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9B620B-7C20-4FD7-B7C3-197B1343D56F}"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9738CEC5-0753-4F3C-A4EE-C34C6CB8A4C3}">
      <dgm:prSet custT="1"/>
      <dgm:spPr/>
      <dgm:t>
        <a:bodyPr/>
        <a:lstStyle/>
        <a:p>
          <a:r>
            <a:rPr lang="en-US" sz="1800" b="0" i="0" dirty="0">
              <a:latin typeface="Calibri" panose="020F0502020204030204" pitchFamily="34" charset="0"/>
              <a:ea typeface="Calibri" panose="020F0502020204030204" pitchFamily="34" charset="0"/>
              <a:cs typeface="Calibri" panose="020F0502020204030204" pitchFamily="34" charset="0"/>
            </a:rPr>
            <a:t>There are no medications currently approved for the treatment of behavioral addictions, but some medications that have shown promise in treating substance use disorders have also shown promise in treating behavioral addictions. </a:t>
          </a:r>
          <a:endParaRPr lang="en-US" sz="1800" dirty="0">
            <a:latin typeface="Calibri" panose="020F0502020204030204" pitchFamily="34" charset="0"/>
            <a:ea typeface="Calibri" panose="020F0502020204030204" pitchFamily="34" charset="0"/>
            <a:cs typeface="Calibri" panose="020F0502020204030204" pitchFamily="34" charset="0"/>
          </a:endParaRPr>
        </a:p>
      </dgm:t>
    </dgm:pt>
    <dgm:pt modelId="{8A989CD6-401E-4BC0-BA60-9DC9644AC9B0}" type="parTrans" cxnId="{99EC0C52-53AA-41A3-8924-9C7D0C802EA6}">
      <dgm:prSet/>
      <dgm:spPr/>
      <dgm:t>
        <a:bodyPr/>
        <a:lstStyle/>
        <a:p>
          <a:endParaRPr lang="en-US"/>
        </a:p>
      </dgm:t>
    </dgm:pt>
    <dgm:pt modelId="{57478BED-9586-4635-9FF9-E06BEE613721}" type="sibTrans" cxnId="{99EC0C52-53AA-41A3-8924-9C7D0C802EA6}">
      <dgm:prSet/>
      <dgm:spPr/>
      <dgm:t>
        <a:bodyPr/>
        <a:lstStyle/>
        <a:p>
          <a:endParaRPr lang="en-US"/>
        </a:p>
      </dgm:t>
    </dgm:pt>
    <dgm:pt modelId="{D1AD5244-06C1-4D8A-8C6B-A68BC5D3F0F0}">
      <dgm:prSet custT="1"/>
      <dgm:spPr/>
      <dgm:t>
        <a:bodyPr/>
        <a:lstStyle/>
        <a:p>
          <a:r>
            <a:rPr lang="en-US" sz="1800" b="0" i="0" dirty="0">
              <a:latin typeface="Calibri" panose="020F0502020204030204" pitchFamily="34" charset="0"/>
              <a:ea typeface="Calibri" panose="020F0502020204030204" pitchFamily="34" charset="0"/>
              <a:cs typeface="Calibri" panose="020F0502020204030204" pitchFamily="34" charset="0"/>
            </a:rPr>
            <a:t>Naltrexone, a mu-opioid receptor antagonist approved by the US Food and Drug Administration for the treatment of alcoholism and opioid dependence, has shown efficacy in controlled clinical trials for the treatment of pathological gambling and kleptomania, and promise in uncontrolled studies of compulsive buying, compulsive sexual behavior, internet addiction, and pathologic skin picking. </a:t>
          </a:r>
          <a:endParaRPr lang="en-US" sz="1800" dirty="0">
            <a:latin typeface="Calibri" panose="020F0502020204030204" pitchFamily="34" charset="0"/>
            <a:ea typeface="Calibri" panose="020F0502020204030204" pitchFamily="34" charset="0"/>
            <a:cs typeface="Calibri" panose="020F0502020204030204" pitchFamily="34" charset="0"/>
          </a:endParaRPr>
        </a:p>
      </dgm:t>
    </dgm:pt>
    <dgm:pt modelId="{DB9C9207-70C6-4E48-B298-E49D6A76909D}" type="parTrans" cxnId="{B45201A4-47C0-40BB-8803-67B6925C6DFE}">
      <dgm:prSet/>
      <dgm:spPr/>
      <dgm:t>
        <a:bodyPr/>
        <a:lstStyle/>
        <a:p>
          <a:endParaRPr lang="en-US"/>
        </a:p>
      </dgm:t>
    </dgm:pt>
    <dgm:pt modelId="{4F784AEE-292F-4558-AE63-0CBF4F37C561}" type="sibTrans" cxnId="{B45201A4-47C0-40BB-8803-67B6925C6DFE}">
      <dgm:prSet/>
      <dgm:spPr/>
      <dgm:t>
        <a:bodyPr/>
        <a:lstStyle/>
        <a:p>
          <a:endParaRPr lang="en-US"/>
        </a:p>
      </dgm:t>
    </dgm:pt>
    <dgm:pt modelId="{E0B050EA-705F-4104-BCAC-65089AAD1984}">
      <dgm:prSet custT="1"/>
      <dgm:spPr/>
      <dgm:t>
        <a:bodyPr/>
        <a:lstStyle/>
        <a:p>
          <a:r>
            <a:rPr lang="en-US" sz="1800" b="0" i="0" dirty="0">
              <a:latin typeface="Calibri" panose="020F0502020204030204" pitchFamily="34" charset="0"/>
              <a:ea typeface="Calibri" panose="020F0502020204030204" pitchFamily="34" charset="0"/>
              <a:cs typeface="Calibri" panose="020F0502020204030204" pitchFamily="34" charset="0"/>
            </a:rPr>
            <a:t>These findings suggest that mu-opioid receptors play a similar role in behavioral addictions as they do in substance use disorders, possibly through modulation of the dopaminergic mesolimbic pathway. In contrast, the short-acting mu-opioid receptor antagonist naloxone exacerbates symptoms in obsessive-compulsive disorder.</a:t>
          </a:r>
          <a:endParaRPr lang="en-US" sz="1800" dirty="0">
            <a:latin typeface="Calibri" panose="020F0502020204030204" pitchFamily="34" charset="0"/>
            <a:ea typeface="Calibri" panose="020F0502020204030204" pitchFamily="34" charset="0"/>
            <a:cs typeface="Calibri" panose="020F0502020204030204" pitchFamily="34" charset="0"/>
          </a:endParaRPr>
        </a:p>
      </dgm:t>
    </dgm:pt>
    <dgm:pt modelId="{A0909B0A-C36B-425C-AF15-B6556AEC626A}" type="parTrans" cxnId="{82732E82-2CFA-4034-8BCC-842C0EE437A6}">
      <dgm:prSet/>
      <dgm:spPr/>
      <dgm:t>
        <a:bodyPr/>
        <a:lstStyle/>
        <a:p>
          <a:endParaRPr lang="en-US"/>
        </a:p>
      </dgm:t>
    </dgm:pt>
    <dgm:pt modelId="{E1364B36-0286-4F3E-91B3-E707F5772001}" type="sibTrans" cxnId="{82732E82-2CFA-4034-8BCC-842C0EE437A6}">
      <dgm:prSet/>
      <dgm:spPr/>
      <dgm:t>
        <a:bodyPr/>
        <a:lstStyle/>
        <a:p>
          <a:endParaRPr lang="en-US"/>
        </a:p>
      </dgm:t>
    </dgm:pt>
    <dgm:pt modelId="{C8923AA1-3A34-4A00-963E-831E3CFA1142}" type="pres">
      <dgm:prSet presAssocID="{839B620B-7C20-4FD7-B7C3-197B1343D56F}" presName="linear" presStyleCnt="0">
        <dgm:presLayoutVars>
          <dgm:animLvl val="lvl"/>
          <dgm:resizeHandles val="exact"/>
        </dgm:presLayoutVars>
      </dgm:prSet>
      <dgm:spPr/>
    </dgm:pt>
    <dgm:pt modelId="{55EDC71F-9F61-44CC-8A8B-FAE4135F300C}" type="pres">
      <dgm:prSet presAssocID="{9738CEC5-0753-4F3C-A4EE-C34C6CB8A4C3}" presName="parentText" presStyleLbl="node1" presStyleIdx="0" presStyleCnt="3" custLinFactNeighborX="-1297" custLinFactNeighborY="-26426">
        <dgm:presLayoutVars>
          <dgm:chMax val="0"/>
          <dgm:bulletEnabled val="1"/>
        </dgm:presLayoutVars>
      </dgm:prSet>
      <dgm:spPr/>
    </dgm:pt>
    <dgm:pt modelId="{8ABFC7CE-0B2B-4A79-B889-C54DFED40366}" type="pres">
      <dgm:prSet presAssocID="{57478BED-9586-4635-9FF9-E06BEE613721}" presName="spacer" presStyleCnt="0"/>
      <dgm:spPr/>
    </dgm:pt>
    <dgm:pt modelId="{032310A6-DB49-4FC8-A866-161F3E243434}" type="pres">
      <dgm:prSet presAssocID="{D1AD5244-06C1-4D8A-8C6B-A68BC5D3F0F0}" presName="parentText" presStyleLbl="node1" presStyleIdx="1" presStyleCnt="3">
        <dgm:presLayoutVars>
          <dgm:chMax val="0"/>
          <dgm:bulletEnabled val="1"/>
        </dgm:presLayoutVars>
      </dgm:prSet>
      <dgm:spPr/>
    </dgm:pt>
    <dgm:pt modelId="{06837F3D-604B-4EA1-BC84-90A66656C768}" type="pres">
      <dgm:prSet presAssocID="{4F784AEE-292F-4558-AE63-0CBF4F37C561}" presName="spacer" presStyleCnt="0"/>
      <dgm:spPr/>
    </dgm:pt>
    <dgm:pt modelId="{3079B8EF-59CA-4BC9-83D7-351F29BB14E0}" type="pres">
      <dgm:prSet presAssocID="{E0B050EA-705F-4104-BCAC-65089AAD1984}" presName="parentText" presStyleLbl="node1" presStyleIdx="2" presStyleCnt="3">
        <dgm:presLayoutVars>
          <dgm:chMax val="0"/>
          <dgm:bulletEnabled val="1"/>
        </dgm:presLayoutVars>
      </dgm:prSet>
      <dgm:spPr/>
    </dgm:pt>
  </dgm:ptLst>
  <dgm:cxnLst>
    <dgm:cxn modelId="{DCF6745D-05F1-4681-B5C3-F01EF1D52456}" type="presOf" srcId="{839B620B-7C20-4FD7-B7C3-197B1343D56F}" destId="{C8923AA1-3A34-4A00-963E-831E3CFA1142}" srcOrd="0" destOrd="0" presId="urn:microsoft.com/office/officeart/2005/8/layout/vList2"/>
    <dgm:cxn modelId="{99EC0C52-53AA-41A3-8924-9C7D0C802EA6}" srcId="{839B620B-7C20-4FD7-B7C3-197B1343D56F}" destId="{9738CEC5-0753-4F3C-A4EE-C34C6CB8A4C3}" srcOrd="0" destOrd="0" parTransId="{8A989CD6-401E-4BC0-BA60-9DC9644AC9B0}" sibTransId="{57478BED-9586-4635-9FF9-E06BEE613721}"/>
    <dgm:cxn modelId="{B34C7653-BA98-4196-A202-079385807A4A}" type="presOf" srcId="{9738CEC5-0753-4F3C-A4EE-C34C6CB8A4C3}" destId="{55EDC71F-9F61-44CC-8A8B-FAE4135F300C}" srcOrd="0" destOrd="0" presId="urn:microsoft.com/office/officeart/2005/8/layout/vList2"/>
    <dgm:cxn modelId="{82732E82-2CFA-4034-8BCC-842C0EE437A6}" srcId="{839B620B-7C20-4FD7-B7C3-197B1343D56F}" destId="{E0B050EA-705F-4104-BCAC-65089AAD1984}" srcOrd="2" destOrd="0" parTransId="{A0909B0A-C36B-425C-AF15-B6556AEC626A}" sibTransId="{E1364B36-0286-4F3E-91B3-E707F5772001}"/>
    <dgm:cxn modelId="{B864C785-411C-409A-A55F-A7CD74E846ED}" type="presOf" srcId="{D1AD5244-06C1-4D8A-8C6B-A68BC5D3F0F0}" destId="{032310A6-DB49-4FC8-A866-161F3E243434}" srcOrd="0" destOrd="0" presId="urn:microsoft.com/office/officeart/2005/8/layout/vList2"/>
    <dgm:cxn modelId="{B45201A4-47C0-40BB-8803-67B6925C6DFE}" srcId="{839B620B-7C20-4FD7-B7C3-197B1343D56F}" destId="{D1AD5244-06C1-4D8A-8C6B-A68BC5D3F0F0}" srcOrd="1" destOrd="0" parTransId="{DB9C9207-70C6-4E48-B298-E49D6A76909D}" sibTransId="{4F784AEE-292F-4558-AE63-0CBF4F37C561}"/>
    <dgm:cxn modelId="{656190E0-0F80-4B14-B5B8-BB50F6FD6372}" type="presOf" srcId="{E0B050EA-705F-4104-BCAC-65089AAD1984}" destId="{3079B8EF-59CA-4BC9-83D7-351F29BB14E0}" srcOrd="0" destOrd="0" presId="urn:microsoft.com/office/officeart/2005/8/layout/vList2"/>
    <dgm:cxn modelId="{DC325956-4E69-47B0-BC94-7C15C10AEA08}" type="presParOf" srcId="{C8923AA1-3A34-4A00-963E-831E3CFA1142}" destId="{55EDC71F-9F61-44CC-8A8B-FAE4135F300C}" srcOrd="0" destOrd="0" presId="urn:microsoft.com/office/officeart/2005/8/layout/vList2"/>
    <dgm:cxn modelId="{1DF4ED0C-16E8-4EEF-96D2-E375C6F44E5C}" type="presParOf" srcId="{C8923AA1-3A34-4A00-963E-831E3CFA1142}" destId="{8ABFC7CE-0B2B-4A79-B889-C54DFED40366}" srcOrd="1" destOrd="0" presId="urn:microsoft.com/office/officeart/2005/8/layout/vList2"/>
    <dgm:cxn modelId="{26EB91AE-BC3E-4913-A48E-B945460FB3E2}" type="presParOf" srcId="{C8923AA1-3A34-4A00-963E-831E3CFA1142}" destId="{032310A6-DB49-4FC8-A866-161F3E243434}" srcOrd="2" destOrd="0" presId="urn:microsoft.com/office/officeart/2005/8/layout/vList2"/>
    <dgm:cxn modelId="{A65FECA0-CC1C-4615-8471-981E39964FE7}" type="presParOf" srcId="{C8923AA1-3A34-4A00-963E-831E3CFA1142}" destId="{06837F3D-604B-4EA1-BC84-90A66656C768}" srcOrd="3" destOrd="0" presId="urn:microsoft.com/office/officeart/2005/8/layout/vList2"/>
    <dgm:cxn modelId="{90738B85-2FD0-4A96-94EE-8B2A121247B2}" type="presParOf" srcId="{C8923AA1-3A34-4A00-963E-831E3CFA1142}" destId="{3079B8EF-59CA-4BC9-83D7-351F29BB14E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FF2B16-8134-4E09-870F-0D710BDC820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3AAEF70-C051-4F49-9CA1-EFC62EA2B7E9}">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In Rome being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“addicted” </a:t>
          </a:r>
          <a:r>
            <a:rPr lang="en-US" dirty="0">
              <a:latin typeface="Calibri" panose="020F0502020204030204" pitchFamily="34" charset="0"/>
              <a:ea typeface="Calibri" panose="020F0502020204030204" pitchFamily="34" charset="0"/>
              <a:cs typeface="Calibri" panose="020F0502020204030204" pitchFamily="34" charset="0"/>
            </a:rPr>
            <a:t>meant that you had just been sentenced to slavery. </a:t>
          </a:r>
        </a:p>
      </dgm:t>
    </dgm:pt>
    <dgm:pt modelId="{2EAF3C23-8BB3-4278-BBD3-1BAEADA344E0}" type="parTrans" cxnId="{AC6D982C-647F-40C8-8C30-1B4D067680E1}">
      <dgm:prSet/>
      <dgm:spPr/>
      <dgm:t>
        <a:bodyPr/>
        <a:lstStyle/>
        <a:p>
          <a:endParaRPr lang="en-US"/>
        </a:p>
      </dgm:t>
    </dgm:pt>
    <dgm:pt modelId="{B4F472C9-D0F5-4C9D-861A-485C0E8F68BC}" type="sibTrans" cxnId="{AC6D982C-647F-40C8-8C30-1B4D067680E1}">
      <dgm:prSet/>
      <dgm:spPr/>
      <dgm:t>
        <a:bodyPr/>
        <a:lstStyle/>
        <a:p>
          <a:endParaRPr lang="en-US"/>
        </a:p>
      </dgm:t>
    </dgm:pt>
    <dgm:pt modelId="{FFF985A2-D0D3-4DA0-89E7-AD1628CBD0C7}">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If you owed someone money and couldn’t repay, a judge would sentence you to work as a slave until you could repay the debt.</a:t>
          </a:r>
        </a:p>
      </dgm:t>
    </dgm:pt>
    <dgm:pt modelId="{0B6D0070-E6A8-4C8A-940C-A2A01B17D80F}" type="parTrans" cxnId="{1779D878-6302-4FE8-8FB8-9E882A3A31A5}">
      <dgm:prSet/>
      <dgm:spPr/>
      <dgm:t>
        <a:bodyPr/>
        <a:lstStyle/>
        <a:p>
          <a:endParaRPr lang="en-US"/>
        </a:p>
      </dgm:t>
    </dgm:pt>
    <dgm:pt modelId="{E1E4CFA9-54D4-4607-87B6-C449A90DE798}" type="sibTrans" cxnId="{1779D878-6302-4FE8-8FB8-9E882A3A31A5}">
      <dgm:prSet/>
      <dgm:spPr/>
      <dgm:t>
        <a:bodyPr/>
        <a:lstStyle/>
        <a:p>
          <a:endParaRPr lang="en-US"/>
        </a:p>
      </dgm:t>
    </dgm:pt>
    <dgm:pt modelId="{70B443E6-1764-4368-8F5E-32CE4EB54A8E}">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Addiction later evolved to describe any bond that was difficult to break. </a:t>
          </a:r>
        </a:p>
      </dgm:t>
    </dgm:pt>
    <dgm:pt modelId="{383964FB-122B-43BA-BD5A-71A5BB68B3A2}" type="parTrans" cxnId="{9BC90448-6526-4B02-BA03-DDBA7808DAE6}">
      <dgm:prSet/>
      <dgm:spPr/>
      <dgm:t>
        <a:bodyPr/>
        <a:lstStyle/>
        <a:p>
          <a:endParaRPr lang="en-US"/>
        </a:p>
      </dgm:t>
    </dgm:pt>
    <dgm:pt modelId="{4C829A49-5A7E-4A21-B6A5-0F142B0B767F}" type="sibTrans" cxnId="{9BC90448-6526-4B02-BA03-DDBA7808DAE6}">
      <dgm:prSet/>
      <dgm:spPr/>
      <dgm:t>
        <a:bodyPr/>
        <a:lstStyle/>
        <a:p>
          <a:endParaRPr lang="en-US"/>
        </a:p>
      </dgm:t>
    </dgm:pt>
    <dgm:pt modelId="{6BF7CA5E-59A3-4756-BE1E-AA02D6857AF8}" type="pres">
      <dgm:prSet presAssocID="{53FF2B16-8134-4E09-870F-0D710BDC820B}" presName="root" presStyleCnt="0">
        <dgm:presLayoutVars>
          <dgm:dir/>
          <dgm:resizeHandles val="exact"/>
        </dgm:presLayoutVars>
      </dgm:prSet>
      <dgm:spPr/>
    </dgm:pt>
    <dgm:pt modelId="{559EA172-6D18-4F0F-9FE9-21E3A2AD730F}" type="pres">
      <dgm:prSet presAssocID="{93AAEF70-C051-4F49-9CA1-EFC62EA2B7E9}" presName="compNode" presStyleCnt="0"/>
      <dgm:spPr/>
    </dgm:pt>
    <dgm:pt modelId="{8155C8B3-1878-495A-BD98-A15DAAA20173}" type="pres">
      <dgm:prSet presAssocID="{93AAEF70-C051-4F49-9CA1-EFC62EA2B7E9}" presName="bgRect" presStyleLbl="bgShp" presStyleIdx="0" presStyleCnt="3"/>
      <dgm:spPr/>
    </dgm:pt>
    <dgm:pt modelId="{B653BCD6-DB9E-4E4C-9651-0D0341D0A221}" type="pres">
      <dgm:prSet presAssocID="{93AAEF70-C051-4F49-9CA1-EFC62EA2B7E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ail"/>
        </a:ext>
      </dgm:extLst>
    </dgm:pt>
    <dgm:pt modelId="{236FD537-815A-4C6A-8A27-C1869321F356}" type="pres">
      <dgm:prSet presAssocID="{93AAEF70-C051-4F49-9CA1-EFC62EA2B7E9}" presName="spaceRect" presStyleCnt="0"/>
      <dgm:spPr/>
    </dgm:pt>
    <dgm:pt modelId="{90C02C40-7E6C-48F7-9383-29EB2C383CDB}" type="pres">
      <dgm:prSet presAssocID="{93AAEF70-C051-4F49-9CA1-EFC62EA2B7E9}" presName="parTx" presStyleLbl="revTx" presStyleIdx="0" presStyleCnt="3">
        <dgm:presLayoutVars>
          <dgm:chMax val="0"/>
          <dgm:chPref val="0"/>
        </dgm:presLayoutVars>
      </dgm:prSet>
      <dgm:spPr/>
    </dgm:pt>
    <dgm:pt modelId="{907C1D8D-1638-4B3A-864A-C9E0FC4240C2}" type="pres">
      <dgm:prSet presAssocID="{B4F472C9-D0F5-4C9D-861A-485C0E8F68BC}" presName="sibTrans" presStyleCnt="0"/>
      <dgm:spPr/>
    </dgm:pt>
    <dgm:pt modelId="{4EF9C56D-3494-4657-A63D-8A749A86F065}" type="pres">
      <dgm:prSet presAssocID="{FFF985A2-D0D3-4DA0-89E7-AD1628CBD0C7}" presName="compNode" presStyleCnt="0"/>
      <dgm:spPr/>
    </dgm:pt>
    <dgm:pt modelId="{03A109AB-F9F1-42D9-B019-EB202C9D817D}" type="pres">
      <dgm:prSet presAssocID="{FFF985A2-D0D3-4DA0-89E7-AD1628CBD0C7}" presName="bgRect" presStyleLbl="bgShp" presStyleIdx="1" presStyleCnt="3"/>
      <dgm:spPr/>
    </dgm:pt>
    <dgm:pt modelId="{E58116A9-C7ED-497E-96F2-29DFE9E9028B}" type="pres">
      <dgm:prSet presAssocID="{FFF985A2-D0D3-4DA0-89E7-AD1628CBD0C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A75E0642-DC6B-4A8D-95FE-C7BA3D50D717}" type="pres">
      <dgm:prSet presAssocID="{FFF985A2-D0D3-4DA0-89E7-AD1628CBD0C7}" presName="spaceRect" presStyleCnt="0"/>
      <dgm:spPr/>
    </dgm:pt>
    <dgm:pt modelId="{3FB727C3-26E5-4EB1-B03F-3DD23551F79A}" type="pres">
      <dgm:prSet presAssocID="{FFF985A2-D0D3-4DA0-89E7-AD1628CBD0C7}" presName="parTx" presStyleLbl="revTx" presStyleIdx="1" presStyleCnt="3">
        <dgm:presLayoutVars>
          <dgm:chMax val="0"/>
          <dgm:chPref val="0"/>
        </dgm:presLayoutVars>
      </dgm:prSet>
      <dgm:spPr/>
    </dgm:pt>
    <dgm:pt modelId="{37E9B5B3-C6ED-4F07-8F33-FA972A988DBB}" type="pres">
      <dgm:prSet presAssocID="{E1E4CFA9-54D4-4607-87B6-C449A90DE798}" presName="sibTrans" presStyleCnt="0"/>
      <dgm:spPr/>
    </dgm:pt>
    <dgm:pt modelId="{BAC24EE2-5477-4865-8DA0-46A24C35BA91}" type="pres">
      <dgm:prSet presAssocID="{70B443E6-1764-4368-8F5E-32CE4EB54A8E}" presName="compNode" presStyleCnt="0"/>
      <dgm:spPr/>
    </dgm:pt>
    <dgm:pt modelId="{F4190C34-D612-4416-A763-D89C3FB8AC51}" type="pres">
      <dgm:prSet presAssocID="{70B443E6-1764-4368-8F5E-32CE4EB54A8E}" presName="bgRect" presStyleLbl="bgShp" presStyleIdx="2" presStyleCnt="3"/>
      <dgm:spPr/>
    </dgm:pt>
    <dgm:pt modelId="{5EE6CF45-B0B9-4DD9-86D4-2E3876BDCAA2}" type="pres">
      <dgm:prSet presAssocID="{70B443E6-1764-4368-8F5E-32CE4EB54A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D852BFEA-978A-43A2-BA3D-BA2DA195C048}" type="pres">
      <dgm:prSet presAssocID="{70B443E6-1764-4368-8F5E-32CE4EB54A8E}" presName="spaceRect" presStyleCnt="0"/>
      <dgm:spPr/>
    </dgm:pt>
    <dgm:pt modelId="{646B93F1-C8FB-4F21-80F4-B1F34965F98F}" type="pres">
      <dgm:prSet presAssocID="{70B443E6-1764-4368-8F5E-32CE4EB54A8E}" presName="parTx" presStyleLbl="revTx" presStyleIdx="2" presStyleCnt="3">
        <dgm:presLayoutVars>
          <dgm:chMax val="0"/>
          <dgm:chPref val="0"/>
        </dgm:presLayoutVars>
      </dgm:prSet>
      <dgm:spPr/>
    </dgm:pt>
  </dgm:ptLst>
  <dgm:cxnLst>
    <dgm:cxn modelId="{E49B4C1A-8202-4116-ABA9-697287A88F16}" type="presOf" srcId="{70B443E6-1764-4368-8F5E-32CE4EB54A8E}" destId="{646B93F1-C8FB-4F21-80F4-B1F34965F98F}" srcOrd="0" destOrd="0" presId="urn:microsoft.com/office/officeart/2018/2/layout/IconVerticalSolidList"/>
    <dgm:cxn modelId="{AC6D982C-647F-40C8-8C30-1B4D067680E1}" srcId="{53FF2B16-8134-4E09-870F-0D710BDC820B}" destId="{93AAEF70-C051-4F49-9CA1-EFC62EA2B7E9}" srcOrd="0" destOrd="0" parTransId="{2EAF3C23-8BB3-4278-BBD3-1BAEADA344E0}" sibTransId="{B4F472C9-D0F5-4C9D-861A-485C0E8F68BC}"/>
    <dgm:cxn modelId="{9BC90448-6526-4B02-BA03-DDBA7808DAE6}" srcId="{53FF2B16-8134-4E09-870F-0D710BDC820B}" destId="{70B443E6-1764-4368-8F5E-32CE4EB54A8E}" srcOrd="2" destOrd="0" parTransId="{383964FB-122B-43BA-BD5A-71A5BB68B3A2}" sibTransId="{4C829A49-5A7E-4A21-B6A5-0F142B0B767F}"/>
    <dgm:cxn modelId="{1779D878-6302-4FE8-8FB8-9E882A3A31A5}" srcId="{53FF2B16-8134-4E09-870F-0D710BDC820B}" destId="{FFF985A2-D0D3-4DA0-89E7-AD1628CBD0C7}" srcOrd="1" destOrd="0" parTransId="{0B6D0070-E6A8-4C8A-940C-A2A01B17D80F}" sibTransId="{E1E4CFA9-54D4-4607-87B6-C449A90DE798}"/>
    <dgm:cxn modelId="{4F616586-FC82-4B89-9C0B-81D5D7E274BB}" type="presOf" srcId="{FFF985A2-D0D3-4DA0-89E7-AD1628CBD0C7}" destId="{3FB727C3-26E5-4EB1-B03F-3DD23551F79A}" srcOrd="0" destOrd="0" presId="urn:microsoft.com/office/officeart/2018/2/layout/IconVerticalSolidList"/>
    <dgm:cxn modelId="{A0743CBB-808A-46DA-A091-5B2C6B5D9D52}" type="presOf" srcId="{93AAEF70-C051-4F49-9CA1-EFC62EA2B7E9}" destId="{90C02C40-7E6C-48F7-9383-29EB2C383CDB}" srcOrd="0" destOrd="0" presId="urn:microsoft.com/office/officeart/2018/2/layout/IconVerticalSolidList"/>
    <dgm:cxn modelId="{4BD46DBB-99EF-468D-847A-ED9B32D4E849}" type="presOf" srcId="{53FF2B16-8134-4E09-870F-0D710BDC820B}" destId="{6BF7CA5E-59A3-4756-BE1E-AA02D6857AF8}" srcOrd="0" destOrd="0" presId="urn:microsoft.com/office/officeart/2018/2/layout/IconVerticalSolidList"/>
    <dgm:cxn modelId="{A39380F3-CA05-402F-B909-B5233BEDA3B8}" type="presParOf" srcId="{6BF7CA5E-59A3-4756-BE1E-AA02D6857AF8}" destId="{559EA172-6D18-4F0F-9FE9-21E3A2AD730F}" srcOrd="0" destOrd="0" presId="urn:microsoft.com/office/officeart/2018/2/layout/IconVerticalSolidList"/>
    <dgm:cxn modelId="{7EA72759-6D50-49CE-BBA9-B3960F0D9414}" type="presParOf" srcId="{559EA172-6D18-4F0F-9FE9-21E3A2AD730F}" destId="{8155C8B3-1878-495A-BD98-A15DAAA20173}" srcOrd="0" destOrd="0" presId="urn:microsoft.com/office/officeart/2018/2/layout/IconVerticalSolidList"/>
    <dgm:cxn modelId="{4A8E0405-6415-4E26-A6CA-83F7153D73BB}" type="presParOf" srcId="{559EA172-6D18-4F0F-9FE9-21E3A2AD730F}" destId="{B653BCD6-DB9E-4E4C-9651-0D0341D0A221}" srcOrd="1" destOrd="0" presId="urn:microsoft.com/office/officeart/2018/2/layout/IconVerticalSolidList"/>
    <dgm:cxn modelId="{1D617C89-97CA-4200-9037-509E324A27C6}" type="presParOf" srcId="{559EA172-6D18-4F0F-9FE9-21E3A2AD730F}" destId="{236FD537-815A-4C6A-8A27-C1869321F356}" srcOrd="2" destOrd="0" presId="urn:microsoft.com/office/officeart/2018/2/layout/IconVerticalSolidList"/>
    <dgm:cxn modelId="{964FB218-613A-4480-A2CC-C81987892A29}" type="presParOf" srcId="{559EA172-6D18-4F0F-9FE9-21E3A2AD730F}" destId="{90C02C40-7E6C-48F7-9383-29EB2C383CDB}" srcOrd="3" destOrd="0" presId="urn:microsoft.com/office/officeart/2018/2/layout/IconVerticalSolidList"/>
    <dgm:cxn modelId="{CD7B30BC-68FB-4092-9AE6-E0DA5EE0AF4A}" type="presParOf" srcId="{6BF7CA5E-59A3-4756-BE1E-AA02D6857AF8}" destId="{907C1D8D-1638-4B3A-864A-C9E0FC4240C2}" srcOrd="1" destOrd="0" presId="urn:microsoft.com/office/officeart/2018/2/layout/IconVerticalSolidList"/>
    <dgm:cxn modelId="{AD271AAC-CA7E-45F8-B7F0-27BBA23C63F7}" type="presParOf" srcId="{6BF7CA5E-59A3-4756-BE1E-AA02D6857AF8}" destId="{4EF9C56D-3494-4657-A63D-8A749A86F065}" srcOrd="2" destOrd="0" presId="urn:microsoft.com/office/officeart/2018/2/layout/IconVerticalSolidList"/>
    <dgm:cxn modelId="{C26E4D4C-5EC5-473A-9C79-764717C59944}" type="presParOf" srcId="{4EF9C56D-3494-4657-A63D-8A749A86F065}" destId="{03A109AB-F9F1-42D9-B019-EB202C9D817D}" srcOrd="0" destOrd="0" presId="urn:microsoft.com/office/officeart/2018/2/layout/IconVerticalSolidList"/>
    <dgm:cxn modelId="{598CD023-9B5E-419F-B3B1-A9682B3F2CC3}" type="presParOf" srcId="{4EF9C56D-3494-4657-A63D-8A749A86F065}" destId="{E58116A9-C7ED-497E-96F2-29DFE9E9028B}" srcOrd="1" destOrd="0" presId="urn:microsoft.com/office/officeart/2018/2/layout/IconVerticalSolidList"/>
    <dgm:cxn modelId="{C809B3FC-45D5-4E5B-BE08-B8B4252DC147}" type="presParOf" srcId="{4EF9C56D-3494-4657-A63D-8A749A86F065}" destId="{A75E0642-DC6B-4A8D-95FE-C7BA3D50D717}" srcOrd="2" destOrd="0" presId="urn:microsoft.com/office/officeart/2018/2/layout/IconVerticalSolidList"/>
    <dgm:cxn modelId="{96C1D671-E533-49A9-A8CE-07E5A676818D}" type="presParOf" srcId="{4EF9C56D-3494-4657-A63D-8A749A86F065}" destId="{3FB727C3-26E5-4EB1-B03F-3DD23551F79A}" srcOrd="3" destOrd="0" presId="urn:microsoft.com/office/officeart/2018/2/layout/IconVerticalSolidList"/>
    <dgm:cxn modelId="{D857906A-58D7-4A04-A342-F365623F2E58}" type="presParOf" srcId="{6BF7CA5E-59A3-4756-BE1E-AA02D6857AF8}" destId="{37E9B5B3-C6ED-4F07-8F33-FA972A988DBB}" srcOrd="3" destOrd="0" presId="urn:microsoft.com/office/officeart/2018/2/layout/IconVerticalSolidList"/>
    <dgm:cxn modelId="{3749535E-A264-4458-98BF-EA2D940F61C0}" type="presParOf" srcId="{6BF7CA5E-59A3-4756-BE1E-AA02D6857AF8}" destId="{BAC24EE2-5477-4865-8DA0-46A24C35BA91}" srcOrd="4" destOrd="0" presId="urn:microsoft.com/office/officeart/2018/2/layout/IconVerticalSolidList"/>
    <dgm:cxn modelId="{3992D1C7-0E31-46C3-B819-EC637625D465}" type="presParOf" srcId="{BAC24EE2-5477-4865-8DA0-46A24C35BA91}" destId="{F4190C34-D612-4416-A763-D89C3FB8AC51}" srcOrd="0" destOrd="0" presId="urn:microsoft.com/office/officeart/2018/2/layout/IconVerticalSolidList"/>
    <dgm:cxn modelId="{6AEBADB4-4837-4AE8-B0E6-5FEE88E95DED}" type="presParOf" srcId="{BAC24EE2-5477-4865-8DA0-46A24C35BA91}" destId="{5EE6CF45-B0B9-4DD9-86D4-2E3876BDCAA2}" srcOrd="1" destOrd="0" presId="urn:microsoft.com/office/officeart/2018/2/layout/IconVerticalSolidList"/>
    <dgm:cxn modelId="{ACEE24DA-116F-4FAB-83DF-FCD8686EC6C6}" type="presParOf" srcId="{BAC24EE2-5477-4865-8DA0-46A24C35BA91}" destId="{D852BFEA-978A-43A2-BA3D-BA2DA195C048}" srcOrd="2" destOrd="0" presId="urn:microsoft.com/office/officeart/2018/2/layout/IconVerticalSolidList"/>
    <dgm:cxn modelId="{E55BFB24-8698-4754-B07D-B5E0CADD3D02}" type="presParOf" srcId="{BAC24EE2-5477-4865-8DA0-46A24C35BA91}" destId="{646B93F1-C8FB-4F21-80F4-B1F34965F98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DA8232-04CF-4888-B108-B3A2E9C90237}"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947E836F-ADE5-4B49-9831-1F5DF03FB790}">
      <dgm:prSet custT="1"/>
      <dgm:spPr/>
      <dgm:t>
        <a:bodyPr/>
        <a:lstStyle/>
        <a:p>
          <a:r>
            <a:rPr lang="en-US" sz="2000" b="0" i="0" baseline="0">
              <a:latin typeface="Calibri" panose="020F0502020204030204" pitchFamily="34" charset="0"/>
              <a:ea typeface="Calibri" panose="020F0502020204030204" pitchFamily="34" charset="0"/>
              <a:cs typeface="Calibri" panose="020F0502020204030204" pitchFamily="34" charset="0"/>
            </a:rPr>
            <a:t>Shopping</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399630FB-8AB7-4D73-B17B-AB5EAEA379CB}" type="parTrans" cxnId="{32839BE9-9C81-4A94-9E70-D41D35AA8C26}">
      <dgm:prSet/>
      <dgm:spPr/>
      <dgm:t>
        <a:bodyPr/>
        <a:lstStyle/>
        <a:p>
          <a:endParaRPr lang="en-US"/>
        </a:p>
      </dgm:t>
    </dgm:pt>
    <dgm:pt modelId="{246B085D-E9A5-43B9-B163-58842F6ADFD7}" type="sibTrans" cxnId="{32839BE9-9C81-4A94-9E70-D41D35AA8C26}">
      <dgm:prSet/>
      <dgm:spPr/>
      <dgm:t>
        <a:bodyPr/>
        <a:lstStyle/>
        <a:p>
          <a:endParaRPr lang="en-US"/>
        </a:p>
      </dgm:t>
    </dgm:pt>
    <dgm:pt modelId="{09D3CD31-E338-4234-AD92-DABC13DCD54C}">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G</a:t>
          </a:r>
          <a:r>
            <a:rPr lang="en-US" sz="2000" b="0" i="0" baseline="0" dirty="0">
              <a:latin typeface="Calibri" panose="020F0502020204030204" pitchFamily="34" charset="0"/>
              <a:ea typeface="Calibri" panose="020F0502020204030204" pitchFamily="34" charset="0"/>
              <a:cs typeface="Calibri" panose="020F0502020204030204" pitchFamily="34" charset="0"/>
            </a:rPr>
            <a:t>ambling</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5C9ABDCE-9CE9-4E50-99A2-4DDD86CA9DFC}" type="parTrans" cxnId="{5200F365-37D7-400A-BE4D-DE7A68604D83}">
      <dgm:prSet/>
      <dgm:spPr/>
      <dgm:t>
        <a:bodyPr/>
        <a:lstStyle/>
        <a:p>
          <a:endParaRPr lang="en-US"/>
        </a:p>
      </dgm:t>
    </dgm:pt>
    <dgm:pt modelId="{F4D6C3CC-40C1-47F4-889F-FA884EA4B939}" type="sibTrans" cxnId="{5200F365-37D7-400A-BE4D-DE7A68604D83}">
      <dgm:prSet/>
      <dgm:spPr/>
      <dgm:t>
        <a:bodyPr/>
        <a:lstStyle/>
        <a:p>
          <a:endParaRPr lang="en-US"/>
        </a:p>
      </dgm:t>
    </dgm:pt>
    <dgm:pt modelId="{E9BA7FBA-2B36-4634-94FC-7B5112BECCD2}">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S</a:t>
          </a:r>
          <a:r>
            <a:rPr lang="en-US" sz="2000" b="0" i="0" baseline="0">
              <a:latin typeface="Calibri" panose="020F0502020204030204" pitchFamily="34" charset="0"/>
              <a:ea typeface="Calibri" panose="020F0502020204030204" pitchFamily="34" charset="0"/>
              <a:cs typeface="Calibri" panose="020F0502020204030204" pitchFamily="34" charset="0"/>
            </a:rPr>
            <a:t>exual activity</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A69790EB-11D6-45F0-A878-9FE3B4C253F5}" type="parTrans" cxnId="{5D2A9B24-61C6-47C2-BF11-435FE7FA8E7E}">
      <dgm:prSet/>
      <dgm:spPr/>
      <dgm:t>
        <a:bodyPr/>
        <a:lstStyle/>
        <a:p>
          <a:endParaRPr lang="en-US"/>
        </a:p>
      </dgm:t>
    </dgm:pt>
    <dgm:pt modelId="{A05424BF-7BBA-4DA9-AE17-5E2DF4E02FCA}" type="sibTrans" cxnId="{5D2A9B24-61C6-47C2-BF11-435FE7FA8E7E}">
      <dgm:prSet/>
      <dgm:spPr/>
      <dgm:t>
        <a:bodyPr/>
        <a:lstStyle/>
        <a:p>
          <a:endParaRPr lang="en-US"/>
        </a:p>
      </dgm:t>
    </dgm:pt>
    <dgm:pt modelId="{0DEB010C-026C-43D6-A3A1-8803BAF0B496}">
      <dgm:prSet custT="1"/>
      <dgm:spPr/>
      <dgm:t>
        <a:bodyPr/>
        <a:lstStyle/>
        <a:p>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P</a:t>
          </a:r>
          <a:r>
            <a:rPr lang="en-US" sz="2000" b="0" i="0" baseline="0" dirty="0">
              <a:solidFill>
                <a:srgbClr val="FFFF00"/>
              </a:solidFill>
              <a:latin typeface="Calibri" panose="020F0502020204030204" pitchFamily="34" charset="0"/>
              <a:ea typeface="Calibri" panose="020F0502020204030204" pitchFamily="34" charset="0"/>
              <a:cs typeface="Calibri" panose="020F0502020204030204" pitchFamily="34" charset="0"/>
            </a:rPr>
            <a:t>ornography</a:t>
          </a:r>
          <a:endPar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endParaRPr>
        </a:p>
      </dgm:t>
    </dgm:pt>
    <dgm:pt modelId="{25EA663D-0D23-4E15-BCCA-990114412B10}" type="parTrans" cxnId="{A294BDAD-BD45-4287-ABC0-1C49E1EFFFC9}">
      <dgm:prSet/>
      <dgm:spPr/>
      <dgm:t>
        <a:bodyPr/>
        <a:lstStyle/>
        <a:p>
          <a:endParaRPr lang="en-US"/>
        </a:p>
      </dgm:t>
    </dgm:pt>
    <dgm:pt modelId="{A27EABE5-B869-4569-9085-2CE471073656}" type="sibTrans" cxnId="{A294BDAD-BD45-4287-ABC0-1C49E1EFFFC9}">
      <dgm:prSet/>
      <dgm:spPr/>
      <dgm:t>
        <a:bodyPr/>
        <a:lstStyle/>
        <a:p>
          <a:endParaRPr lang="en-US"/>
        </a:p>
      </dgm:t>
    </dgm:pt>
    <dgm:pt modelId="{6405EE57-E1C4-4454-BFCA-7FAE10EA176F}">
      <dgm:prSet custT="1"/>
      <dgm:spPr/>
      <dgm:t>
        <a:bodyPr/>
        <a:lstStyle/>
        <a:p>
          <a:r>
            <a:rPr lang="en-US" sz="2000" b="0" i="0" baseline="0" dirty="0">
              <a:latin typeface="Calibri" panose="020F0502020204030204" pitchFamily="34" charset="0"/>
              <a:ea typeface="Calibri" panose="020F0502020204030204" pitchFamily="34" charset="0"/>
              <a:cs typeface="Calibri" panose="020F0502020204030204" pitchFamily="34" charset="0"/>
            </a:rPr>
            <a:t>Eating disorders</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94DA9D70-49CB-49D1-AEA2-2C0B4F1D9FF5}" type="parTrans" cxnId="{6ED572A1-4D26-45F6-9DDF-97220D66175B}">
      <dgm:prSet/>
      <dgm:spPr/>
      <dgm:t>
        <a:bodyPr/>
        <a:lstStyle/>
        <a:p>
          <a:endParaRPr lang="en-US"/>
        </a:p>
      </dgm:t>
    </dgm:pt>
    <dgm:pt modelId="{73006B89-A512-4DA4-89BA-D04B6B6EF43F}" type="sibTrans" cxnId="{6ED572A1-4D26-45F6-9DDF-97220D66175B}">
      <dgm:prSet/>
      <dgm:spPr/>
      <dgm:t>
        <a:bodyPr/>
        <a:lstStyle/>
        <a:p>
          <a:endParaRPr lang="en-US"/>
        </a:p>
      </dgm:t>
    </dgm:pt>
    <dgm:pt modelId="{3D1C540C-EA67-4C6D-AEC4-3581FAA94665}">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I</a:t>
          </a:r>
          <a:r>
            <a:rPr lang="en-US" sz="2000" b="0" i="0" baseline="0">
              <a:latin typeface="Calibri" panose="020F0502020204030204" pitchFamily="34" charset="0"/>
              <a:ea typeface="Calibri" panose="020F0502020204030204" pitchFamily="34" charset="0"/>
              <a:cs typeface="Calibri" panose="020F0502020204030204" pitchFamily="34" charset="0"/>
            </a:rPr>
            <a:t>nternet use</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F7A7D983-4EDA-4048-A4B3-AC67226171B7}" type="parTrans" cxnId="{932BAA1C-C1AD-4137-8C1D-33304DF0F338}">
      <dgm:prSet/>
      <dgm:spPr/>
      <dgm:t>
        <a:bodyPr/>
        <a:lstStyle/>
        <a:p>
          <a:endParaRPr lang="en-US"/>
        </a:p>
      </dgm:t>
    </dgm:pt>
    <dgm:pt modelId="{4AF97BA0-7A7E-4F6D-A27E-05C3B08638AB}" type="sibTrans" cxnId="{932BAA1C-C1AD-4137-8C1D-33304DF0F338}">
      <dgm:prSet/>
      <dgm:spPr/>
      <dgm:t>
        <a:bodyPr/>
        <a:lstStyle/>
        <a:p>
          <a:endParaRPr lang="en-US"/>
        </a:p>
      </dgm:t>
    </dgm:pt>
    <dgm:pt modelId="{8BDA332E-B537-4189-BA64-980AD28DC641}">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E</a:t>
          </a:r>
          <a:r>
            <a:rPr lang="en-US" sz="2000" b="0" i="0" baseline="0">
              <a:latin typeface="Calibri" panose="020F0502020204030204" pitchFamily="34" charset="0"/>
              <a:ea typeface="Calibri" panose="020F0502020204030204" pitchFamily="34" charset="0"/>
              <a:cs typeface="Calibri" panose="020F0502020204030204" pitchFamily="34" charset="0"/>
            </a:rPr>
            <a:t>xercise</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0CA6F0CE-D57A-46A6-BC7B-E08520B059F3}" type="parTrans" cxnId="{E2D98074-984A-46B0-A6D0-A09E3F8BBC6C}">
      <dgm:prSet/>
      <dgm:spPr/>
      <dgm:t>
        <a:bodyPr/>
        <a:lstStyle/>
        <a:p>
          <a:endParaRPr lang="en-US"/>
        </a:p>
      </dgm:t>
    </dgm:pt>
    <dgm:pt modelId="{E17A3940-7DE0-4D45-9670-63C01A8E2AF0}" type="sibTrans" cxnId="{E2D98074-984A-46B0-A6D0-A09E3F8BBC6C}">
      <dgm:prSet/>
      <dgm:spPr/>
      <dgm:t>
        <a:bodyPr/>
        <a:lstStyle/>
        <a:p>
          <a:endParaRPr lang="en-US"/>
        </a:p>
      </dgm:t>
    </dgm:pt>
    <dgm:pt modelId="{8902F563-02F0-4C68-9BB2-B4F1E6B07144}">
      <dgm:prSet custT="1"/>
      <dgm:spPr/>
      <dgm:t>
        <a:bodyPr/>
        <a:lstStyle/>
        <a:p>
          <a:r>
            <a:rPr lang="en-US" sz="2000" b="0" i="0" baseline="0">
              <a:latin typeface="Calibri" panose="020F0502020204030204" pitchFamily="34" charset="0"/>
              <a:ea typeface="Calibri" panose="020F0502020204030204" pitchFamily="34" charset="0"/>
              <a:cs typeface="Calibri" panose="020F0502020204030204" pitchFamily="34" charset="0"/>
            </a:rPr>
            <a:t>Work</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06D0F92A-2B6F-45D8-866D-CABCC2852F24}" type="parTrans" cxnId="{AE6EF97F-007A-4C83-BCD0-D78923F31B77}">
      <dgm:prSet/>
      <dgm:spPr/>
      <dgm:t>
        <a:bodyPr/>
        <a:lstStyle/>
        <a:p>
          <a:endParaRPr lang="en-US"/>
        </a:p>
      </dgm:t>
    </dgm:pt>
    <dgm:pt modelId="{88A8965F-FC41-4C07-AEDC-5863FFE65D19}" type="sibTrans" cxnId="{AE6EF97F-007A-4C83-BCD0-D78923F31B77}">
      <dgm:prSet/>
      <dgm:spPr/>
      <dgm:t>
        <a:bodyPr/>
        <a:lstStyle/>
        <a:p>
          <a:endParaRPr lang="en-US"/>
        </a:p>
      </dgm:t>
    </dgm:pt>
    <dgm:pt modelId="{338AFDFA-57FF-4A52-9DB0-E00203932281}">
      <dgm:prSet custT="1"/>
      <dgm:spPr/>
      <dgm:t>
        <a:bodyPr/>
        <a:lstStyle/>
        <a:p>
          <a:r>
            <a:rPr lang="en-US" sz="2000" b="0" i="0" baseline="0">
              <a:latin typeface="Calibri" panose="020F0502020204030204" pitchFamily="34" charset="0"/>
              <a:ea typeface="Calibri" panose="020F0502020204030204" pitchFamily="34" charset="0"/>
              <a:cs typeface="Calibri" panose="020F0502020204030204" pitchFamily="34" charset="0"/>
            </a:rPr>
            <a:t>Chaos</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075C03E6-EB0C-457E-AF9E-976636B959FF}" type="parTrans" cxnId="{32C87B33-E87E-4FE8-8DC9-A553C9DC7027}">
      <dgm:prSet/>
      <dgm:spPr/>
      <dgm:t>
        <a:bodyPr/>
        <a:lstStyle/>
        <a:p>
          <a:endParaRPr lang="en-US"/>
        </a:p>
      </dgm:t>
    </dgm:pt>
    <dgm:pt modelId="{634BFAC0-A9E0-449F-BC05-425D68E83681}" type="sibTrans" cxnId="{32C87B33-E87E-4FE8-8DC9-A553C9DC7027}">
      <dgm:prSet/>
      <dgm:spPr/>
      <dgm:t>
        <a:bodyPr/>
        <a:lstStyle/>
        <a:p>
          <a:endParaRPr lang="en-US"/>
        </a:p>
      </dgm:t>
    </dgm:pt>
    <dgm:pt modelId="{EC39AAF1-D3B2-4990-BE6A-4C038A2CFD08}" type="pres">
      <dgm:prSet presAssocID="{75DA8232-04CF-4888-B108-B3A2E9C90237}" presName="diagram" presStyleCnt="0">
        <dgm:presLayoutVars>
          <dgm:dir/>
          <dgm:resizeHandles val="exact"/>
        </dgm:presLayoutVars>
      </dgm:prSet>
      <dgm:spPr/>
    </dgm:pt>
    <dgm:pt modelId="{2FBC4B5F-58FE-4377-AC8E-39FCB3BEC175}" type="pres">
      <dgm:prSet presAssocID="{947E836F-ADE5-4B49-9831-1F5DF03FB790}" presName="node" presStyleLbl="node1" presStyleIdx="0" presStyleCnt="9">
        <dgm:presLayoutVars>
          <dgm:bulletEnabled val="1"/>
        </dgm:presLayoutVars>
      </dgm:prSet>
      <dgm:spPr/>
    </dgm:pt>
    <dgm:pt modelId="{9B29927F-D991-4EB7-B2D2-50DB1DA476E6}" type="pres">
      <dgm:prSet presAssocID="{246B085D-E9A5-43B9-B163-58842F6ADFD7}" presName="sibTrans" presStyleCnt="0"/>
      <dgm:spPr/>
    </dgm:pt>
    <dgm:pt modelId="{681857CB-BBB9-49C5-9B71-F47EC93E3426}" type="pres">
      <dgm:prSet presAssocID="{09D3CD31-E338-4234-AD92-DABC13DCD54C}" presName="node" presStyleLbl="node1" presStyleIdx="1" presStyleCnt="9" custLinFactNeighborX="362" custLinFactNeighborY="2498">
        <dgm:presLayoutVars>
          <dgm:bulletEnabled val="1"/>
        </dgm:presLayoutVars>
      </dgm:prSet>
      <dgm:spPr/>
    </dgm:pt>
    <dgm:pt modelId="{93B3B940-6F83-4D0D-B0DB-643A7AF4A9CF}" type="pres">
      <dgm:prSet presAssocID="{F4D6C3CC-40C1-47F4-889F-FA884EA4B939}" presName="sibTrans" presStyleCnt="0"/>
      <dgm:spPr/>
    </dgm:pt>
    <dgm:pt modelId="{A50FE67C-A0E7-4287-83D6-029DD8D770B4}" type="pres">
      <dgm:prSet presAssocID="{E9BA7FBA-2B36-4634-94FC-7B5112BECCD2}" presName="node" presStyleLbl="node1" presStyleIdx="2" presStyleCnt="9" custLinFactNeighborX="-1616" custLinFactNeighborY="-881">
        <dgm:presLayoutVars>
          <dgm:bulletEnabled val="1"/>
        </dgm:presLayoutVars>
      </dgm:prSet>
      <dgm:spPr/>
    </dgm:pt>
    <dgm:pt modelId="{77DD4FD4-7C9F-4E5A-978B-4ED5749F113B}" type="pres">
      <dgm:prSet presAssocID="{A05424BF-7BBA-4DA9-AE17-5E2DF4E02FCA}" presName="sibTrans" presStyleCnt="0"/>
      <dgm:spPr/>
    </dgm:pt>
    <dgm:pt modelId="{9241AA47-5030-44CF-BC4E-8EE3BDC5BC65}" type="pres">
      <dgm:prSet presAssocID="{0DEB010C-026C-43D6-A3A1-8803BAF0B496}" presName="node" presStyleLbl="node1" presStyleIdx="3" presStyleCnt="9">
        <dgm:presLayoutVars>
          <dgm:bulletEnabled val="1"/>
        </dgm:presLayoutVars>
      </dgm:prSet>
      <dgm:spPr/>
    </dgm:pt>
    <dgm:pt modelId="{063AD761-3584-4079-9ADB-E580FBC6DEBE}" type="pres">
      <dgm:prSet presAssocID="{A27EABE5-B869-4569-9085-2CE471073656}" presName="sibTrans" presStyleCnt="0"/>
      <dgm:spPr/>
    </dgm:pt>
    <dgm:pt modelId="{6C9865D2-2DBF-4200-A2BE-0A274DFEEBB7}" type="pres">
      <dgm:prSet presAssocID="{6405EE57-E1C4-4454-BFCA-7FAE10EA176F}" presName="node" presStyleLbl="node1" presStyleIdx="4" presStyleCnt="9" custLinFactNeighborX="-1504" custLinFactNeighborY="-1614">
        <dgm:presLayoutVars>
          <dgm:bulletEnabled val="1"/>
        </dgm:presLayoutVars>
      </dgm:prSet>
      <dgm:spPr/>
    </dgm:pt>
    <dgm:pt modelId="{9D4F26F9-CC8A-4FD5-B69D-F205BEA627C1}" type="pres">
      <dgm:prSet presAssocID="{73006B89-A512-4DA4-89BA-D04B6B6EF43F}" presName="sibTrans" presStyleCnt="0"/>
      <dgm:spPr/>
    </dgm:pt>
    <dgm:pt modelId="{54697994-E367-44E1-83D9-C84E76897769}" type="pres">
      <dgm:prSet presAssocID="{3D1C540C-EA67-4C6D-AEC4-3581FAA94665}" presName="node" presStyleLbl="node1" presStyleIdx="5" presStyleCnt="9">
        <dgm:presLayoutVars>
          <dgm:bulletEnabled val="1"/>
        </dgm:presLayoutVars>
      </dgm:prSet>
      <dgm:spPr/>
    </dgm:pt>
    <dgm:pt modelId="{6D86FA91-4B2B-4C86-A7C4-EAECC2AA5F1D}" type="pres">
      <dgm:prSet presAssocID="{4AF97BA0-7A7E-4F6D-A27E-05C3B08638AB}" presName="sibTrans" presStyleCnt="0"/>
      <dgm:spPr/>
    </dgm:pt>
    <dgm:pt modelId="{1BEBB9F7-4F6B-4F36-AEB9-A1226EB9BFC4}" type="pres">
      <dgm:prSet presAssocID="{8BDA332E-B537-4189-BA64-980AD28DC641}" presName="node" presStyleLbl="node1" presStyleIdx="6" presStyleCnt="9">
        <dgm:presLayoutVars>
          <dgm:bulletEnabled val="1"/>
        </dgm:presLayoutVars>
      </dgm:prSet>
      <dgm:spPr/>
    </dgm:pt>
    <dgm:pt modelId="{3A003064-4DB3-4260-AC67-96F602F7766E}" type="pres">
      <dgm:prSet presAssocID="{E17A3940-7DE0-4D45-9670-63C01A8E2AF0}" presName="sibTrans" presStyleCnt="0"/>
      <dgm:spPr/>
    </dgm:pt>
    <dgm:pt modelId="{09679D8A-CD7C-46F1-9C19-8AF868C51226}" type="pres">
      <dgm:prSet presAssocID="{8902F563-02F0-4C68-9BB2-B4F1E6B07144}" presName="node" presStyleLbl="node1" presStyleIdx="7" presStyleCnt="9">
        <dgm:presLayoutVars>
          <dgm:bulletEnabled val="1"/>
        </dgm:presLayoutVars>
      </dgm:prSet>
      <dgm:spPr/>
    </dgm:pt>
    <dgm:pt modelId="{670032BE-90E0-4818-AA6E-98EF364FFDB7}" type="pres">
      <dgm:prSet presAssocID="{88A8965F-FC41-4C07-AEDC-5863FFE65D19}" presName="sibTrans" presStyleCnt="0"/>
      <dgm:spPr/>
    </dgm:pt>
    <dgm:pt modelId="{F5E1645C-21EA-48EB-BE32-64FB73DB0DDF}" type="pres">
      <dgm:prSet presAssocID="{338AFDFA-57FF-4A52-9DB0-E00203932281}" presName="node" presStyleLbl="node1" presStyleIdx="8" presStyleCnt="9">
        <dgm:presLayoutVars>
          <dgm:bulletEnabled val="1"/>
        </dgm:presLayoutVars>
      </dgm:prSet>
      <dgm:spPr/>
    </dgm:pt>
  </dgm:ptLst>
  <dgm:cxnLst>
    <dgm:cxn modelId="{932BAA1C-C1AD-4137-8C1D-33304DF0F338}" srcId="{75DA8232-04CF-4888-B108-B3A2E9C90237}" destId="{3D1C540C-EA67-4C6D-AEC4-3581FAA94665}" srcOrd="5" destOrd="0" parTransId="{F7A7D983-4EDA-4048-A4B3-AC67226171B7}" sibTransId="{4AF97BA0-7A7E-4F6D-A27E-05C3B08638AB}"/>
    <dgm:cxn modelId="{5D2A9B24-61C6-47C2-BF11-435FE7FA8E7E}" srcId="{75DA8232-04CF-4888-B108-B3A2E9C90237}" destId="{E9BA7FBA-2B36-4634-94FC-7B5112BECCD2}" srcOrd="2" destOrd="0" parTransId="{A69790EB-11D6-45F0-A878-9FE3B4C253F5}" sibTransId="{A05424BF-7BBA-4DA9-AE17-5E2DF4E02FCA}"/>
    <dgm:cxn modelId="{32C87B33-E87E-4FE8-8DC9-A553C9DC7027}" srcId="{75DA8232-04CF-4888-B108-B3A2E9C90237}" destId="{338AFDFA-57FF-4A52-9DB0-E00203932281}" srcOrd="8" destOrd="0" parTransId="{075C03E6-EB0C-457E-AF9E-976636B959FF}" sibTransId="{634BFAC0-A9E0-449F-BC05-425D68E83681}"/>
    <dgm:cxn modelId="{85346738-F6DB-40AF-90BF-FB9AF8DFFE90}" type="presOf" srcId="{E9BA7FBA-2B36-4634-94FC-7B5112BECCD2}" destId="{A50FE67C-A0E7-4287-83D6-029DD8D770B4}" srcOrd="0" destOrd="0" presId="urn:microsoft.com/office/officeart/2005/8/layout/default"/>
    <dgm:cxn modelId="{683C7B3A-378D-4558-9A1D-8F63C25138A3}" type="presOf" srcId="{75DA8232-04CF-4888-B108-B3A2E9C90237}" destId="{EC39AAF1-D3B2-4990-BE6A-4C038A2CFD08}" srcOrd="0" destOrd="0" presId="urn:microsoft.com/office/officeart/2005/8/layout/default"/>
    <dgm:cxn modelId="{3FFC905D-0734-48AE-A1F1-89EF48DA7D80}" type="presOf" srcId="{8BDA332E-B537-4189-BA64-980AD28DC641}" destId="{1BEBB9F7-4F6B-4F36-AEB9-A1226EB9BFC4}" srcOrd="0" destOrd="0" presId="urn:microsoft.com/office/officeart/2005/8/layout/default"/>
    <dgm:cxn modelId="{9DB3C05E-B0BF-4F28-8AED-C06C1590AB89}" type="presOf" srcId="{947E836F-ADE5-4B49-9831-1F5DF03FB790}" destId="{2FBC4B5F-58FE-4377-AC8E-39FCB3BEC175}" srcOrd="0" destOrd="0" presId="urn:microsoft.com/office/officeart/2005/8/layout/default"/>
    <dgm:cxn modelId="{8A2DB664-6B8B-4916-9ABB-0DC7DBD4C873}" type="presOf" srcId="{09D3CD31-E338-4234-AD92-DABC13DCD54C}" destId="{681857CB-BBB9-49C5-9B71-F47EC93E3426}" srcOrd="0" destOrd="0" presId="urn:microsoft.com/office/officeart/2005/8/layout/default"/>
    <dgm:cxn modelId="{5200F365-37D7-400A-BE4D-DE7A68604D83}" srcId="{75DA8232-04CF-4888-B108-B3A2E9C90237}" destId="{09D3CD31-E338-4234-AD92-DABC13DCD54C}" srcOrd="1" destOrd="0" parTransId="{5C9ABDCE-9CE9-4E50-99A2-4DDD86CA9DFC}" sibTransId="{F4D6C3CC-40C1-47F4-889F-FA884EA4B939}"/>
    <dgm:cxn modelId="{503CAD69-0A77-4EF5-B7A6-E8D378A95977}" type="presOf" srcId="{6405EE57-E1C4-4454-BFCA-7FAE10EA176F}" destId="{6C9865D2-2DBF-4200-A2BE-0A274DFEEBB7}" srcOrd="0" destOrd="0" presId="urn:microsoft.com/office/officeart/2005/8/layout/default"/>
    <dgm:cxn modelId="{E2D98074-984A-46B0-A6D0-A09E3F8BBC6C}" srcId="{75DA8232-04CF-4888-B108-B3A2E9C90237}" destId="{8BDA332E-B537-4189-BA64-980AD28DC641}" srcOrd="6" destOrd="0" parTransId="{0CA6F0CE-D57A-46A6-BC7B-E08520B059F3}" sibTransId="{E17A3940-7DE0-4D45-9670-63C01A8E2AF0}"/>
    <dgm:cxn modelId="{AE6EF97F-007A-4C83-BCD0-D78923F31B77}" srcId="{75DA8232-04CF-4888-B108-B3A2E9C90237}" destId="{8902F563-02F0-4C68-9BB2-B4F1E6B07144}" srcOrd="7" destOrd="0" parTransId="{06D0F92A-2B6F-45D8-866D-CABCC2852F24}" sibTransId="{88A8965F-FC41-4C07-AEDC-5863FFE65D19}"/>
    <dgm:cxn modelId="{39CFD383-ED18-47D1-BD87-DF41E4F9DA19}" type="presOf" srcId="{3D1C540C-EA67-4C6D-AEC4-3581FAA94665}" destId="{54697994-E367-44E1-83D9-C84E76897769}" srcOrd="0" destOrd="0" presId="urn:microsoft.com/office/officeart/2005/8/layout/default"/>
    <dgm:cxn modelId="{48E9E595-71E7-488D-8C1B-381D1AB567B6}" type="presOf" srcId="{8902F563-02F0-4C68-9BB2-B4F1E6B07144}" destId="{09679D8A-CD7C-46F1-9C19-8AF868C51226}" srcOrd="0" destOrd="0" presId="urn:microsoft.com/office/officeart/2005/8/layout/default"/>
    <dgm:cxn modelId="{F58E6796-334C-4EB9-A161-09AFAF2130D2}" type="presOf" srcId="{0DEB010C-026C-43D6-A3A1-8803BAF0B496}" destId="{9241AA47-5030-44CF-BC4E-8EE3BDC5BC65}" srcOrd="0" destOrd="0" presId="urn:microsoft.com/office/officeart/2005/8/layout/default"/>
    <dgm:cxn modelId="{6ED572A1-4D26-45F6-9DDF-97220D66175B}" srcId="{75DA8232-04CF-4888-B108-B3A2E9C90237}" destId="{6405EE57-E1C4-4454-BFCA-7FAE10EA176F}" srcOrd="4" destOrd="0" parTransId="{94DA9D70-49CB-49D1-AEA2-2C0B4F1D9FF5}" sibTransId="{73006B89-A512-4DA4-89BA-D04B6B6EF43F}"/>
    <dgm:cxn modelId="{A294BDAD-BD45-4287-ABC0-1C49E1EFFFC9}" srcId="{75DA8232-04CF-4888-B108-B3A2E9C90237}" destId="{0DEB010C-026C-43D6-A3A1-8803BAF0B496}" srcOrd="3" destOrd="0" parTransId="{25EA663D-0D23-4E15-BCCA-990114412B10}" sibTransId="{A27EABE5-B869-4569-9085-2CE471073656}"/>
    <dgm:cxn modelId="{DF0F31E4-128A-4F0C-A48E-3D0CA3E650B2}" type="presOf" srcId="{338AFDFA-57FF-4A52-9DB0-E00203932281}" destId="{F5E1645C-21EA-48EB-BE32-64FB73DB0DDF}" srcOrd="0" destOrd="0" presId="urn:microsoft.com/office/officeart/2005/8/layout/default"/>
    <dgm:cxn modelId="{32839BE9-9C81-4A94-9E70-D41D35AA8C26}" srcId="{75DA8232-04CF-4888-B108-B3A2E9C90237}" destId="{947E836F-ADE5-4B49-9831-1F5DF03FB790}" srcOrd="0" destOrd="0" parTransId="{399630FB-8AB7-4D73-B17B-AB5EAEA379CB}" sibTransId="{246B085D-E9A5-43B9-B163-58842F6ADFD7}"/>
    <dgm:cxn modelId="{C36F3B59-F8C3-4084-BFEB-ED0FBC328526}" type="presParOf" srcId="{EC39AAF1-D3B2-4990-BE6A-4C038A2CFD08}" destId="{2FBC4B5F-58FE-4377-AC8E-39FCB3BEC175}" srcOrd="0" destOrd="0" presId="urn:microsoft.com/office/officeart/2005/8/layout/default"/>
    <dgm:cxn modelId="{C8C566A5-74C2-47B9-8694-3DD11A1BFBCE}" type="presParOf" srcId="{EC39AAF1-D3B2-4990-BE6A-4C038A2CFD08}" destId="{9B29927F-D991-4EB7-B2D2-50DB1DA476E6}" srcOrd="1" destOrd="0" presId="urn:microsoft.com/office/officeart/2005/8/layout/default"/>
    <dgm:cxn modelId="{EEB2DBFD-77F2-4759-9B35-2F79F3D44D62}" type="presParOf" srcId="{EC39AAF1-D3B2-4990-BE6A-4C038A2CFD08}" destId="{681857CB-BBB9-49C5-9B71-F47EC93E3426}" srcOrd="2" destOrd="0" presId="urn:microsoft.com/office/officeart/2005/8/layout/default"/>
    <dgm:cxn modelId="{8D4962FC-C04C-4097-BB21-00514F068510}" type="presParOf" srcId="{EC39AAF1-D3B2-4990-BE6A-4C038A2CFD08}" destId="{93B3B940-6F83-4D0D-B0DB-643A7AF4A9CF}" srcOrd="3" destOrd="0" presId="urn:microsoft.com/office/officeart/2005/8/layout/default"/>
    <dgm:cxn modelId="{C829CA15-3AE8-4F64-A8B1-3B16000310A3}" type="presParOf" srcId="{EC39AAF1-D3B2-4990-BE6A-4C038A2CFD08}" destId="{A50FE67C-A0E7-4287-83D6-029DD8D770B4}" srcOrd="4" destOrd="0" presId="urn:microsoft.com/office/officeart/2005/8/layout/default"/>
    <dgm:cxn modelId="{B1F5BEB9-8F5B-4DF5-85FB-8E39E012BB6D}" type="presParOf" srcId="{EC39AAF1-D3B2-4990-BE6A-4C038A2CFD08}" destId="{77DD4FD4-7C9F-4E5A-978B-4ED5749F113B}" srcOrd="5" destOrd="0" presId="urn:microsoft.com/office/officeart/2005/8/layout/default"/>
    <dgm:cxn modelId="{B9CDA84A-CDB4-4C9E-A0DF-C4DF961145E3}" type="presParOf" srcId="{EC39AAF1-D3B2-4990-BE6A-4C038A2CFD08}" destId="{9241AA47-5030-44CF-BC4E-8EE3BDC5BC65}" srcOrd="6" destOrd="0" presId="urn:microsoft.com/office/officeart/2005/8/layout/default"/>
    <dgm:cxn modelId="{530B2094-910E-4588-8974-3FDF2C88A2AF}" type="presParOf" srcId="{EC39AAF1-D3B2-4990-BE6A-4C038A2CFD08}" destId="{063AD761-3584-4079-9ADB-E580FBC6DEBE}" srcOrd="7" destOrd="0" presId="urn:microsoft.com/office/officeart/2005/8/layout/default"/>
    <dgm:cxn modelId="{510A33BC-827F-4C4E-BD5E-549A51506288}" type="presParOf" srcId="{EC39AAF1-D3B2-4990-BE6A-4C038A2CFD08}" destId="{6C9865D2-2DBF-4200-A2BE-0A274DFEEBB7}" srcOrd="8" destOrd="0" presId="urn:microsoft.com/office/officeart/2005/8/layout/default"/>
    <dgm:cxn modelId="{859AC09E-A719-45BB-A742-088385C9D607}" type="presParOf" srcId="{EC39AAF1-D3B2-4990-BE6A-4C038A2CFD08}" destId="{9D4F26F9-CC8A-4FD5-B69D-F205BEA627C1}" srcOrd="9" destOrd="0" presId="urn:microsoft.com/office/officeart/2005/8/layout/default"/>
    <dgm:cxn modelId="{D65CBE3B-F020-4D93-99EF-19A4AE36F576}" type="presParOf" srcId="{EC39AAF1-D3B2-4990-BE6A-4C038A2CFD08}" destId="{54697994-E367-44E1-83D9-C84E76897769}" srcOrd="10" destOrd="0" presId="urn:microsoft.com/office/officeart/2005/8/layout/default"/>
    <dgm:cxn modelId="{B24C0964-13ED-4350-8744-1445FC38A037}" type="presParOf" srcId="{EC39AAF1-D3B2-4990-BE6A-4C038A2CFD08}" destId="{6D86FA91-4B2B-4C86-A7C4-EAECC2AA5F1D}" srcOrd="11" destOrd="0" presId="urn:microsoft.com/office/officeart/2005/8/layout/default"/>
    <dgm:cxn modelId="{F3F1A61D-CE80-42D4-B328-979DE602354E}" type="presParOf" srcId="{EC39AAF1-D3B2-4990-BE6A-4C038A2CFD08}" destId="{1BEBB9F7-4F6B-4F36-AEB9-A1226EB9BFC4}" srcOrd="12" destOrd="0" presId="urn:microsoft.com/office/officeart/2005/8/layout/default"/>
    <dgm:cxn modelId="{953BBE53-308D-4C81-AC32-73037F36BD51}" type="presParOf" srcId="{EC39AAF1-D3B2-4990-BE6A-4C038A2CFD08}" destId="{3A003064-4DB3-4260-AC67-96F602F7766E}" srcOrd="13" destOrd="0" presId="urn:microsoft.com/office/officeart/2005/8/layout/default"/>
    <dgm:cxn modelId="{2A0A4DB2-27B5-4197-97BC-B9D9E4271D0F}" type="presParOf" srcId="{EC39AAF1-D3B2-4990-BE6A-4C038A2CFD08}" destId="{09679D8A-CD7C-46F1-9C19-8AF868C51226}" srcOrd="14" destOrd="0" presId="urn:microsoft.com/office/officeart/2005/8/layout/default"/>
    <dgm:cxn modelId="{FA6674B6-CCD3-4801-B73D-47C6CAC4A5A7}" type="presParOf" srcId="{EC39AAF1-D3B2-4990-BE6A-4C038A2CFD08}" destId="{670032BE-90E0-4818-AA6E-98EF364FFDB7}" srcOrd="15" destOrd="0" presId="urn:microsoft.com/office/officeart/2005/8/layout/default"/>
    <dgm:cxn modelId="{AEF7EC2B-FFB0-4F82-9A03-92CF721B735B}" type="presParOf" srcId="{EC39AAF1-D3B2-4990-BE6A-4C038A2CFD08}" destId="{F5E1645C-21EA-48EB-BE32-64FB73DB0DDF}"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F155E7-60C5-4081-917D-3286D1EF729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A2B7EAA-0551-4E77-BFEF-FCB089F1395D}">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a:t>
          </a:r>
          <a:r>
            <a:rPr lang="en-US" b="1" dirty="0">
              <a:latin typeface="Calibri" panose="020F0502020204030204" pitchFamily="34" charset="0"/>
              <a:ea typeface="Calibri" panose="020F0502020204030204" pitchFamily="34" charset="0"/>
              <a:cs typeface="Calibri" panose="020F0502020204030204" pitchFamily="34" charset="0"/>
            </a:rPr>
            <a:t>Addiction is about </a:t>
          </a: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bonding. </a:t>
          </a:r>
        </a:p>
      </dgm:t>
    </dgm:pt>
    <dgm:pt modelId="{C1A96B5A-63C1-4F93-A488-5C9D21685DD8}" type="parTrans" cxnId="{DCFF5029-E3ED-456B-8737-4252B5AC64BE}">
      <dgm:prSet/>
      <dgm:spPr/>
      <dgm:t>
        <a:bodyPr/>
        <a:lstStyle/>
        <a:p>
          <a:endParaRPr lang="en-US"/>
        </a:p>
      </dgm:t>
    </dgm:pt>
    <dgm:pt modelId="{9E188F86-5C54-4E31-8ED8-C91A308A1614}" type="sibTrans" cxnId="{DCFF5029-E3ED-456B-8737-4252B5AC64BE}">
      <dgm:prSet/>
      <dgm:spPr/>
      <dgm:t>
        <a:bodyPr/>
        <a:lstStyle/>
        <a:p>
          <a:endParaRPr lang="en-US"/>
        </a:p>
      </dgm:t>
    </dgm:pt>
    <dgm:pt modelId="{73CBCE3E-4CBE-47C9-91C9-52C4673EC425}">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If you can’t do it with people, you will do it with a </a:t>
          </a: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substance.</a:t>
          </a:r>
        </a:p>
      </dgm:t>
    </dgm:pt>
    <dgm:pt modelId="{09A4D8BF-B669-4AAB-9B6F-21216A6F79AD}" type="parTrans" cxnId="{C32C83CF-83DC-45E7-8704-DAA82BFC4AB2}">
      <dgm:prSet/>
      <dgm:spPr/>
      <dgm:t>
        <a:bodyPr/>
        <a:lstStyle/>
        <a:p>
          <a:endParaRPr lang="en-US"/>
        </a:p>
      </dgm:t>
    </dgm:pt>
    <dgm:pt modelId="{53ADBA86-C529-4BD8-8E04-8EE80F6220B4}" type="sibTrans" cxnId="{C32C83CF-83DC-45E7-8704-DAA82BFC4AB2}">
      <dgm:prSet/>
      <dgm:spPr/>
      <dgm:t>
        <a:bodyPr/>
        <a:lstStyle/>
        <a:p>
          <a:endParaRPr lang="en-US"/>
        </a:p>
      </dgm:t>
    </dgm:pt>
    <dgm:pt modelId="{AF5B8D3A-C57B-491A-8AE1-94EE42EA1069}">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Now that might be </a:t>
          </a:r>
          <a:r>
            <a:rPr lang="en-US" b="1" dirty="0">
              <a:solidFill>
                <a:srgbClr val="FFFF00"/>
              </a:solidFill>
              <a:latin typeface="Calibri" panose="020F0502020204030204" pitchFamily="34" charset="0"/>
              <a:ea typeface="Calibri" panose="020F0502020204030204" pitchFamily="34" charset="0"/>
              <a:cs typeface="Calibri" panose="020F0502020204030204" pitchFamily="34" charset="0"/>
            </a:rPr>
            <a:t>gambling, </a:t>
          </a:r>
          <a:r>
            <a:rPr lang="en-US" b="1" dirty="0">
              <a:latin typeface="Calibri" panose="020F0502020204030204" pitchFamily="34" charset="0"/>
              <a:ea typeface="Calibri" panose="020F0502020204030204" pitchFamily="34" charset="0"/>
              <a:cs typeface="Calibri" panose="020F0502020204030204" pitchFamily="34" charset="0"/>
            </a:rPr>
            <a:t>that might be </a:t>
          </a:r>
          <a:r>
            <a:rPr lang="en-US" b="1" dirty="0">
              <a:solidFill>
                <a:srgbClr val="FFFF00"/>
              </a:solidFill>
              <a:latin typeface="Calibri" panose="020F0502020204030204" pitchFamily="34" charset="0"/>
              <a:ea typeface="Calibri" panose="020F0502020204030204" pitchFamily="34" charset="0"/>
              <a:cs typeface="Calibri" panose="020F0502020204030204" pitchFamily="34" charset="0"/>
            </a:rPr>
            <a:t>media, </a:t>
          </a:r>
          <a:r>
            <a:rPr lang="en-US" b="1" dirty="0">
              <a:latin typeface="Calibri" panose="020F0502020204030204" pitchFamily="34" charset="0"/>
              <a:ea typeface="Calibri" panose="020F0502020204030204" pitchFamily="34" charset="0"/>
              <a:cs typeface="Calibri" panose="020F0502020204030204" pitchFamily="34" charset="0"/>
            </a:rPr>
            <a:t>that might be </a:t>
          </a:r>
          <a:r>
            <a:rPr lang="en-US" b="1" dirty="0">
              <a:solidFill>
                <a:srgbClr val="FFFF00"/>
              </a:solidFill>
              <a:latin typeface="Calibri" panose="020F0502020204030204" pitchFamily="34" charset="0"/>
              <a:ea typeface="Calibri" panose="020F0502020204030204" pitchFamily="34" charset="0"/>
              <a:cs typeface="Calibri" panose="020F0502020204030204" pitchFamily="34" charset="0"/>
            </a:rPr>
            <a:t>cocaine, </a:t>
          </a:r>
          <a:r>
            <a:rPr lang="en-US" b="1" dirty="0">
              <a:latin typeface="Calibri" panose="020F0502020204030204" pitchFamily="34" charset="0"/>
              <a:ea typeface="Calibri" panose="020F0502020204030204" pitchFamily="34" charset="0"/>
              <a:cs typeface="Calibri" panose="020F0502020204030204" pitchFamily="34" charset="0"/>
            </a:rPr>
            <a:t>that might be </a:t>
          </a:r>
          <a:r>
            <a:rPr lang="en-US" b="1" dirty="0">
              <a:solidFill>
                <a:srgbClr val="FFFF00"/>
              </a:solidFill>
              <a:latin typeface="Calibri" panose="020F0502020204030204" pitchFamily="34" charset="0"/>
              <a:ea typeface="Calibri" panose="020F0502020204030204" pitchFamily="34" charset="0"/>
              <a:cs typeface="Calibri" panose="020F0502020204030204" pitchFamily="34" charset="0"/>
            </a:rPr>
            <a:t>cannabis.</a:t>
          </a:r>
        </a:p>
      </dgm:t>
    </dgm:pt>
    <dgm:pt modelId="{E3B5722A-F2A3-4DF0-9760-2EEE71DCCE2A}" type="parTrans" cxnId="{1183C210-EE50-4C45-A753-0ECA90523570}">
      <dgm:prSet/>
      <dgm:spPr/>
      <dgm:t>
        <a:bodyPr/>
        <a:lstStyle/>
        <a:p>
          <a:endParaRPr lang="en-US"/>
        </a:p>
      </dgm:t>
    </dgm:pt>
    <dgm:pt modelId="{FFA067E8-2E3C-40F9-B682-3BC3A1B1E716}" type="sibTrans" cxnId="{1183C210-EE50-4C45-A753-0ECA90523570}">
      <dgm:prSet/>
      <dgm:spPr/>
      <dgm:t>
        <a:bodyPr/>
        <a:lstStyle/>
        <a:p>
          <a:endParaRPr lang="en-US"/>
        </a:p>
      </dgm:t>
    </dgm:pt>
    <dgm:pt modelId="{EDBA88E7-9CFA-41E1-B185-0C11ED1E8B70}">
      <dgm:prSet/>
      <dgm:spPr/>
      <dgm:t>
        <a:bodyPr/>
        <a:lstStyle/>
        <a:p>
          <a:r>
            <a:rPr lang="en-US" b="1">
              <a:latin typeface="Calibri" panose="020F0502020204030204" pitchFamily="34" charset="0"/>
              <a:ea typeface="Calibri" panose="020F0502020204030204" pitchFamily="34" charset="0"/>
              <a:cs typeface="Calibri" panose="020F0502020204030204" pitchFamily="34" charset="0"/>
            </a:rPr>
            <a:t>You will bond to something because that is our nature. </a:t>
          </a:r>
        </a:p>
      </dgm:t>
    </dgm:pt>
    <dgm:pt modelId="{DD4FDA23-44DF-4FEF-9C8E-8F6F808DAC14}" type="parTrans" cxnId="{1EFD3F3E-71F7-401F-BA30-F31A06A926E6}">
      <dgm:prSet/>
      <dgm:spPr/>
      <dgm:t>
        <a:bodyPr/>
        <a:lstStyle/>
        <a:p>
          <a:endParaRPr lang="en-US"/>
        </a:p>
      </dgm:t>
    </dgm:pt>
    <dgm:pt modelId="{1BAE2A49-75E4-4FA8-B08F-2E54C6C52D53}" type="sibTrans" cxnId="{1EFD3F3E-71F7-401F-BA30-F31A06A926E6}">
      <dgm:prSet/>
      <dgm:spPr/>
      <dgm:t>
        <a:bodyPr/>
        <a:lstStyle/>
        <a:p>
          <a:endParaRPr lang="en-US"/>
        </a:p>
      </dgm:t>
    </dgm:pt>
    <dgm:pt modelId="{F30EB2B9-9AC6-4341-B7D2-6CEBCCE69EE3}">
      <dgm:prSet/>
      <dgm:spPr/>
      <dgm:t>
        <a:bodyPr/>
        <a:lstStyle/>
        <a:p>
          <a:r>
            <a:rPr lang="en-US" b="1" dirty="0">
              <a:latin typeface="Calibri" panose="020F0502020204030204" pitchFamily="34" charset="0"/>
              <a:ea typeface="Calibri" panose="020F0502020204030204" pitchFamily="34" charset="0"/>
              <a:cs typeface="Calibri" panose="020F0502020204030204" pitchFamily="34" charset="0"/>
            </a:rPr>
            <a:t>That’s what we want as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human beings.”</a:t>
          </a:r>
        </a:p>
      </dgm:t>
    </dgm:pt>
    <dgm:pt modelId="{7046DE32-C381-4079-BC09-EA9D9A729ED7}" type="parTrans" cxnId="{C4D361D9-6EFB-4D17-BF8A-BCFCCF013418}">
      <dgm:prSet/>
      <dgm:spPr/>
      <dgm:t>
        <a:bodyPr/>
        <a:lstStyle/>
        <a:p>
          <a:endParaRPr lang="en-US"/>
        </a:p>
      </dgm:t>
    </dgm:pt>
    <dgm:pt modelId="{008BB4E1-021D-45EC-AE0E-13D0F149592F}" type="sibTrans" cxnId="{C4D361D9-6EFB-4D17-BF8A-BCFCCF013418}">
      <dgm:prSet/>
      <dgm:spPr/>
      <dgm:t>
        <a:bodyPr/>
        <a:lstStyle/>
        <a:p>
          <a:endParaRPr lang="en-US"/>
        </a:p>
      </dgm:t>
    </dgm:pt>
    <dgm:pt modelId="{1D295D36-34A5-4CD8-9DFD-FBDC4C2EDE16}" type="pres">
      <dgm:prSet presAssocID="{49F155E7-60C5-4081-917D-3286D1EF729A}" presName="diagram" presStyleCnt="0">
        <dgm:presLayoutVars>
          <dgm:dir/>
          <dgm:resizeHandles val="exact"/>
        </dgm:presLayoutVars>
      </dgm:prSet>
      <dgm:spPr/>
    </dgm:pt>
    <dgm:pt modelId="{7C3D3460-E2AC-43E4-9808-AB76D80D302F}" type="pres">
      <dgm:prSet presAssocID="{FA2B7EAA-0551-4E77-BFEF-FCB089F1395D}" presName="node" presStyleLbl="node1" presStyleIdx="0" presStyleCnt="5">
        <dgm:presLayoutVars>
          <dgm:bulletEnabled val="1"/>
        </dgm:presLayoutVars>
      </dgm:prSet>
      <dgm:spPr/>
    </dgm:pt>
    <dgm:pt modelId="{4B06F32D-C06E-418D-A80A-6BC163066588}" type="pres">
      <dgm:prSet presAssocID="{9E188F86-5C54-4E31-8ED8-C91A308A1614}" presName="sibTrans" presStyleCnt="0"/>
      <dgm:spPr/>
    </dgm:pt>
    <dgm:pt modelId="{380F1C6E-8FF6-466D-B3CE-E29435768D2B}" type="pres">
      <dgm:prSet presAssocID="{73CBCE3E-4CBE-47C9-91C9-52C4673EC425}" presName="node" presStyleLbl="node1" presStyleIdx="1" presStyleCnt="5">
        <dgm:presLayoutVars>
          <dgm:bulletEnabled val="1"/>
        </dgm:presLayoutVars>
      </dgm:prSet>
      <dgm:spPr/>
    </dgm:pt>
    <dgm:pt modelId="{0C709D44-7A48-44AF-80B3-4C50F52DAD94}" type="pres">
      <dgm:prSet presAssocID="{53ADBA86-C529-4BD8-8E04-8EE80F6220B4}" presName="sibTrans" presStyleCnt="0"/>
      <dgm:spPr/>
    </dgm:pt>
    <dgm:pt modelId="{4C0BCC56-6C09-4E7B-AEBA-F6979BCCE58E}" type="pres">
      <dgm:prSet presAssocID="{AF5B8D3A-C57B-491A-8AE1-94EE42EA1069}" presName="node" presStyleLbl="node1" presStyleIdx="2" presStyleCnt="5">
        <dgm:presLayoutVars>
          <dgm:bulletEnabled val="1"/>
        </dgm:presLayoutVars>
      </dgm:prSet>
      <dgm:spPr/>
    </dgm:pt>
    <dgm:pt modelId="{85377EDC-EBD1-4144-895D-13922A0EAA62}" type="pres">
      <dgm:prSet presAssocID="{FFA067E8-2E3C-40F9-B682-3BC3A1B1E716}" presName="sibTrans" presStyleCnt="0"/>
      <dgm:spPr/>
    </dgm:pt>
    <dgm:pt modelId="{185E1B4F-AA4B-4487-9BD3-E130D1DC6791}" type="pres">
      <dgm:prSet presAssocID="{EDBA88E7-9CFA-41E1-B185-0C11ED1E8B70}" presName="node" presStyleLbl="node1" presStyleIdx="3" presStyleCnt="5">
        <dgm:presLayoutVars>
          <dgm:bulletEnabled val="1"/>
        </dgm:presLayoutVars>
      </dgm:prSet>
      <dgm:spPr/>
    </dgm:pt>
    <dgm:pt modelId="{416F9280-FD4D-465A-9B9E-080AE6C4AFFE}" type="pres">
      <dgm:prSet presAssocID="{1BAE2A49-75E4-4FA8-B08F-2E54C6C52D53}" presName="sibTrans" presStyleCnt="0"/>
      <dgm:spPr/>
    </dgm:pt>
    <dgm:pt modelId="{2C48F588-0AEC-4F7D-92ED-664135B5B2BA}" type="pres">
      <dgm:prSet presAssocID="{F30EB2B9-9AC6-4341-B7D2-6CEBCCE69EE3}" presName="node" presStyleLbl="node1" presStyleIdx="4" presStyleCnt="5" custLinFactNeighborX="-1174" custLinFactNeighborY="86">
        <dgm:presLayoutVars>
          <dgm:bulletEnabled val="1"/>
        </dgm:presLayoutVars>
      </dgm:prSet>
      <dgm:spPr/>
    </dgm:pt>
  </dgm:ptLst>
  <dgm:cxnLst>
    <dgm:cxn modelId="{842F270C-E03D-4385-88DB-0DC67C083522}" type="presOf" srcId="{F30EB2B9-9AC6-4341-B7D2-6CEBCCE69EE3}" destId="{2C48F588-0AEC-4F7D-92ED-664135B5B2BA}" srcOrd="0" destOrd="0" presId="urn:microsoft.com/office/officeart/2005/8/layout/default"/>
    <dgm:cxn modelId="{1183C210-EE50-4C45-A753-0ECA90523570}" srcId="{49F155E7-60C5-4081-917D-3286D1EF729A}" destId="{AF5B8D3A-C57B-491A-8AE1-94EE42EA1069}" srcOrd="2" destOrd="0" parTransId="{E3B5722A-F2A3-4DF0-9760-2EEE71DCCE2A}" sibTransId="{FFA067E8-2E3C-40F9-B682-3BC3A1B1E716}"/>
    <dgm:cxn modelId="{DCFF5029-E3ED-456B-8737-4252B5AC64BE}" srcId="{49F155E7-60C5-4081-917D-3286D1EF729A}" destId="{FA2B7EAA-0551-4E77-BFEF-FCB089F1395D}" srcOrd="0" destOrd="0" parTransId="{C1A96B5A-63C1-4F93-A488-5C9D21685DD8}" sibTransId="{9E188F86-5C54-4E31-8ED8-C91A308A1614}"/>
    <dgm:cxn modelId="{1EFD3F3E-71F7-401F-BA30-F31A06A926E6}" srcId="{49F155E7-60C5-4081-917D-3286D1EF729A}" destId="{EDBA88E7-9CFA-41E1-B185-0C11ED1E8B70}" srcOrd="3" destOrd="0" parTransId="{DD4FDA23-44DF-4FEF-9C8E-8F6F808DAC14}" sibTransId="{1BAE2A49-75E4-4FA8-B08F-2E54C6C52D53}"/>
    <dgm:cxn modelId="{2A1EF347-4646-4DFB-AEC8-BFB516BBECAF}" type="presOf" srcId="{FA2B7EAA-0551-4E77-BFEF-FCB089F1395D}" destId="{7C3D3460-E2AC-43E4-9808-AB76D80D302F}" srcOrd="0" destOrd="0" presId="urn:microsoft.com/office/officeart/2005/8/layout/default"/>
    <dgm:cxn modelId="{CABDA48B-2E90-4D87-B167-F834FDB81841}" type="presOf" srcId="{EDBA88E7-9CFA-41E1-B185-0C11ED1E8B70}" destId="{185E1B4F-AA4B-4487-9BD3-E130D1DC6791}" srcOrd="0" destOrd="0" presId="urn:microsoft.com/office/officeart/2005/8/layout/default"/>
    <dgm:cxn modelId="{0D56F78B-34D5-4770-B071-F9B78B3C87A0}" type="presOf" srcId="{73CBCE3E-4CBE-47C9-91C9-52C4673EC425}" destId="{380F1C6E-8FF6-466D-B3CE-E29435768D2B}" srcOrd="0" destOrd="0" presId="urn:microsoft.com/office/officeart/2005/8/layout/default"/>
    <dgm:cxn modelId="{D15A7EC8-690B-409D-BB53-9D6849DA29C5}" type="presOf" srcId="{AF5B8D3A-C57B-491A-8AE1-94EE42EA1069}" destId="{4C0BCC56-6C09-4E7B-AEBA-F6979BCCE58E}" srcOrd="0" destOrd="0" presId="urn:microsoft.com/office/officeart/2005/8/layout/default"/>
    <dgm:cxn modelId="{C32C83CF-83DC-45E7-8704-DAA82BFC4AB2}" srcId="{49F155E7-60C5-4081-917D-3286D1EF729A}" destId="{73CBCE3E-4CBE-47C9-91C9-52C4673EC425}" srcOrd="1" destOrd="0" parTransId="{09A4D8BF-B669-4AAB-9B6F-21216A6F79AD}" sibTransId="{53ADBA86-C529-4BD8-8E04-8EE80F6220B4}"/>
    <dgm:cxn modelId="{C4D361D9-6EFB-4D17-BF8A-BCFCCF013418}" srcId="{49F155E7-60C5-4081-917D-3286D1EF729A}" destId="{F30EB2B9-9AC6-4341-B7D2-6CEBCCE69EE3}" srcOrd="4" destOrd="0" parTransId="{7046DE32-C381-4079-BC09-EA9D9A729ED7}" sibTransId="{008BB4E1-021D-45EC-AE0E-13D0F149592F}"/>
    <dgm:cxn modelId="{AC8EA4EA-68AF-4952-9B6A-1442E12591A8}" type="presOf" srcId="{49F155E7-60C5-4081-917D-3286D1EF729A}" destId="{1D295D36-34A5-4CD8-9DFD-FBDC4C2EDE16}" srcOrd="0" destOrd="0" presId="urn:microsoft.com/office/officeart/2005/8/layout/default"/>
    <dgm:cxn modelId="{81B54673-6E46-4FAE-BC0C-084B3E980157}" type="presParOf" srcId="{1D295D36-34A5-4CD8-9DFD-FBDC4C2EDE16}" destId="{7C3D3460-E2AC-43E4-9808-AB76D80D302F}" srcOrd="0" destOrd="0" presId="urn:microsoft.com/office/officeart/2005/8/layout/default"/>
    <dgm:cxn modelId="{7A744E97-E60B-4301-AFF0-C86DC63E4353}" type="presParOf" srcId="{1D295D36-34A5-4CD8-9DFD-FBDC4C2EDE16}" destId="{4B06F32D-C06E-418D-A80A-6BC163066588}" srcOrd="1" destOrd="0" presId="urn:microsoft.com/office/officeart/2005/8/layout/default"/>
    <dgm:cxn modelId="{1FF0FD1C-31DC-4259-AC9F-DE2AB93F3DB1}" type="presParOf" srcId="{1D295D36-34A5-4CD8-9DFD-FBDC4C2EDE16}" destId="{380F1C6E-8FF6-466D-B3CE-E29435768D2B}" srcOrd="2" destOrd="0" presId="urn:microsoft.com/office/officeart/2005/8/layout/default"/>
    <dgm:cxn modelId="{BA9B7533-71DB-49C3-A335-E68068892C1E}" type="presParOf" srcId="{1D295D36-34A5-4CD8-9DFD-FBDC4C2EDE16}" destId="{0C709D44-7A48-44AF-80B3-4C50F52DAD94}" srcOrd="3" destOrd="0" presId="urn:microsoft.com/office/officeart/2005/8/layout/default"/>
    <dgm:cxn modelId="{87AC648F-065A-46BD-9581-3AFA2417A696}" type="presParOf" srcId="{1D295D36-34A5-4CD8-9DFD-FBDC4C2EDE16}" destId="{4C0BCC56-6C09-4E7B-AEBA-F6979BCCE58E}" srcOrd="4" destOrd="0" presId="urn:microsoft.com/office/officeart/2005/8/layout/default"/>
    <dgm:cxn modelId="{A46732C4-8B89-46F5-B334-CA98BA71DCC8}" type="presParOf" srcId="{1D295D36-34A5-4CD8-9DFD-FBDC4C2EDE16}" destId="{85377EDC-EBD1-4144-895D-13922A0EAA62}" srcOrd="5" destOrd="0" presId="urn:microsoft.com/office/officeart/2005/8/layout/default"/>
    <dgm:cxn modelId="{AE359034-AC47-40D7-BA32-60F45A68364A}" type="presParOf" srcId="{1D295D36-34A5-4CD8-9DFD-FBDC4C2EDE16}" destId="{185E1B4F-AA4B-4487-9BD3-E130D1DC6791}" srcOrd="6" destOrd="0" presId="urn:microsoft.com/office/officeart/2005/8/layout/default"/>
    <dgm:cxn modelId="{2F1B8BD6-47F7-4D10-A204-CC07A90C62A0}" type="presParOf" srcId="{1D295D36-34A5-4CD8-9DFD-FBDC4C2EDE16}" destId="{416F9280-FD4D-465A-9B9E-080AE6C4AFFE}" srcOrd="7" destOrd="0" presId="urn:microsoft.com/office/officeart/2005/8/layout/default"/>
    <dgm:cxn modelId="{5C153560-75BB-4C01-9166-59256F85098D}" type="presParOf" srcId="{1D295D36-34A5-4CD8-9DFD-FBDC4C2EDE16}" destId="{2C48F588-0AEC-4F7D-92ED-664135B5B2BA}"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C8E119-B5E8-40F5-85B1-F064CFEFA089}" type="doc">
      <dgm:prSet loTypeId="urn:microsoft.com/office/officeart/2016/7/layout/LinearBlockProcessNumbered" loCatId="process" qsTypeId="urn:microsoft.com/office/officeart/2005/8/quickstyle/simple2" qsCatId="simple" csTypeId="urn:microsoft.com/office/officeart/2005/8/colors/colorful2" csCatId="colorful" phldr="1"/>
      <dgm:spPr/>
      <dgm:t>
        <a:bodyPr/>
        <a:lstStyle/>
        <a:p>
          <a:endParaRPr lang="en-US"/>
        </a:p>
      </dgm:t>
    </dgm:pt>
    <dgm:pt modelId="{15FBE1F9-B143-4B71-9408-41BF005426C0}">
      <dgm:prSet/>
      <dgm:spPr/>
      <dgm:t>
        <a:bodyPr/>
        <a:lstStyle/>
        <a:p>
          <a:r>
            <a:rPr lang="en-US"/>
            <a:t>Increased dopamine activity (wanting/seeking it more) – </a:t>
          </a:r>
        </a:p>
        <a:p>
          <a:r>
            <a:rPr lang="en-US" b="1">
              <a:solidFill>
                <a:srgbClr val="0070C0"/>
              </a:solidFill>
            </a:rPr>
            <a:t>sensitization</a:t>
          </a:r>
          <a:r>
            <a:rPr lang="en-US">
              <a:solidFill>
                <a:srgbClr val="FF0000"/>
              </a:solidFill>
            </a:rPr>
            <a:t> </a:t>
          </a:r>
          <a:r>
            <a:rPr lang="en-US"/>
            <a:t>via </a:t>
          </a:r>
          <a:r>
            <a:rPr lang="en-US" b="1">
              <a:solidFill>
                <a:srgbClr val="FF0000"/>
              </a:solidFill>
            </a:rPr>
            <a:t>DeltaFosB</a:t>
          </a:r>
        </a:p>
      </dgm:t>
    </dgm:pt>
    <dgm:pt modelId="{81BE73C2-8871-4A95-A9DC-CE052FD90B3A}" type="parTrans" cxnId="{DE14A3E7-4C73-401D-B09B-212AA0895869}">
      <dgm:prSet/>
      <dgm:spPr/>
      <dgm:t>
        <a:bodyPr/>
        <a:lstStyle/>
        <a:p>
          <a:endParaRPr lang="en-US"/>
        </a:p>
      </dgm:t>
    </dgm:pt>
    <dgm:pt modelId="{2A4E08B9-4963-4A0E-B581-131563142B76}" type="sibTrans" cxnId="{DE14A3E7-4C73-401D-B09B-212AA0895869}">
      <dgm:prSet phldrT="01" phldr="0"/>
      <dgm:spPr/>
      <dgm:t>
        <a:bodyPr/>
        <a:lstStyle/>
        <a:p>
          <a:r>
            <a:rPr lang="en-US"/>
            <a:t>01</a:t>
          </a:r>
        </a:p>
      </dgm:t>
    </dgm:pt>
    <dgm:pt modelId="{071AAE49-EFD8-4D11-A03F-6E94424E2C45}">
      <dgm:prSet/>
      <dgm:spPr/>
      <dgm:t>
        <a:bodyPr/>
        <a:lstStyle/>
        <a:p>
          <a:r>
            <a:rPr lang="en-US"/>
            <a:t>Decreased dopamine and opioid activity (liking it/enjoying it less) – </a:t>
          </a:r>
          <a:r>
            <a:rPr lang="en-US" b="1" i="0">
              <a:solidFill>
                <a:srgbClr val="0070C0"/>
              </a:solidFill>
            </a:rPr>
            <a:t>desensitization</a:t>
          </a:r>
          <a:r>
            <a:rPr lang="en-US"/>
            <a:t> via </a:t>
          </a:r>
          <a:r>
            <a:rPr lang="en-US" b="1">
              <a:solidFill>
                <a:srgbClr val="FF0000"/>
              </a:solidFill>
            </a:rPr>
            <a:t>CREB </a:t>
          </a:r>
          <a:r>
            <a:rPr lang="en-US" b="1"/>
            <a:t> </a:t>
          </a:r>
        </a:p>
      </dgm:t>
    </dgm:pt>
    <dgm:pt modelId="{9DEDBB91-A75D-48CD-A426-0332483AAD1C}" type="parTrans" cxnId="{70515717-C927-47AE-A56B-0E5FF7CAD785}">
      <dgm:prSet/>
      <dgm:spPr/>
      <dgm:t>
        <a:bodyPr/>
        <a:lstStyle/>
        <a:p>
          <a:endParaRPr lang="en-US"/>
        </a:p>
      </dgm:t>
    </dgm:pt>
    <dgm:pt modelId="{C3D0F8CA-4AC8-4877-BE68-E66F9556D384}" type="sibTrans" cxnId="{70515717-C927-47AE-A56B-0E5FF7CAD785}">
      <dgm:prSet phldrT="02" phldr="0"/>
      <dgm:spPr/>
      <dgm:t>
        <a:bodyPr/>
        <a:lstStyle/>
        <a:p>
          <a:r>
            <a:rPr lang="en-US"/>
            <a:t>02</a:t>
          </a:r>
        </a:p>
      </dgm:t>
    </dgm:pt>
    <dgm:pt modelId="{E16812E1-D5E9-4ED9-AA1A-741DA6300BB0}" type="pres">
      <dgm:prSet presAssocID="{74C8E119-B5E8-40F5-85B1-F064CFEFA089}" presName="Name0" presStyleCnt="0">
        <dgm:presLayoutVars>
          <dgm:animLvl val="lvl"/>
          <dgm:resizeHandles val="exact"/>
        </dgm:presLayoutVars>
      </dgm:prSet>
      <dgm:spPr/>
    </dgm:pt>
    <dgm:pt modelId="{A717703A-89C0-49FB-8747-D4ABF521CBE2}" type="pres">
      <dgm:prSet presAssocID="{15FBE1F9-B143-4B71-9408-41BF005426C0}" presName="compositeNode" presStyleCnt="0">
        <dgm:presLayoutVars>
          <dgm:bulletEnabled val="1"/>
        </dgm:presLayoutVars>
      </dgm:prSet>
      <dgm:spPr/>
    </dgm:pt>
    <dgm:pt modelId="{556485D5-F281-4B87-B7B2-064C3C1818AA}" type="pres">
      <dgm:prSet presAssocID="{15FBE1F9-B143-4B71-9408-41BF005426C0}" presName="bgRect" presStyleLbl="alignNode1" presStyleIdx="0" presStyleCnt="2"/>
      <dgm:spPr/>
    </dgm:pt>
    <dgm:pt modelId="{27B6CFD9-AA4D-4AF1-9734-51E0D3C4EDFB}" type="pres">
      <dgm:prSet presAssocID="{2A4E08B9-4963-4A0E-B581-131563142B76}" presName="sibTransNodeRect" presStyleLbl="alignNode1" presStyleIdx="0" presStyleCnt="2">
        <dgm:presLayoutVars>
          <dgm:chMax val="0"/>
          <dgm:bulletEnabled val="1"/>
        </dgm:presLayoutVars>
      </dgm:prSet>
      <dgm:spPr/>
    </dgm:pt>
    <dgm:pt modelId="{5A381059-83E5-4066-BCCA-D12540CB1013}" type="pres">
      <dgm:prSet presAssocID="{15FBE1F9-B143-4B71-9408-41BF005426C0}" presName="nodeRect" presStyleLbl="alignNode1" presStyleIdx="0" presStyleCnt="2">
        <dgm:presLayoutVars>
          <dgm:bulletEnabled val="1"/>
        </dgm:presLayoutVars>
      </dgm:prSet>
      <dgm:spPr/>
    </dgm:pt>
    <dgm:pt modelId="{882FD581-06C4-4B90-8E79-04516900FABA}" type="pres">
      <dgm:prSet presAssocID="{2A4E08B9-4963-4A0E-B581-131563142B76}" presName="sibTrans" presStyleCnt="0"/>
      <dgm:spPr/>
    </dgm:pt>
    <dgm:pt modelId="{9A6B2616-6705-4CD3-806E-84609E274ED6}" type="pres">
      <dgm:prSet presAssocID="{071AAE49-EFD8-4D11-A03F-6E94424E2C45}" presName="compositeNode" presStyleCnt="0">
        <dgm:presLayoutVars>
          <dgm:bulletEnabled val="1"/>
        </dgm:presLayoutVars>
      </dgm:prSet>
      <dgm:spPr/>
    </dgm:pt>
    <dgm:pt modelId="{DE588B9F-081A-4C14-B9A9-DE00876F2FCD}" type="pres">
      <dgm:prSet presAssocID="{071AAE49-EFD8-4D11-A03F-6E94424E2C45}" presName="bgRect" presStyleLbl="alignNode1" presStyleIdx="1" presStyleCnt="2" custLinFactNeighborX="65" custLinFactNeighborY="0"/>
      <dgm:spPr/>
    </dgm:pt>
    <dgm:pt modelId="{F6B9BD5E-5694-4859-B103-A44BFECD4663}" type="pres">
      <dgm:prSet presAssocID="{C3D0F8CA-4AC8-4877-BE68-E66F9556D384}" presName="sibTransNodeRect" presStyleLbl="alignNode1" presStyleIdx="1" presStyleCnt="2">
        <dgm:presLayoutVars>
          <dgm:chMax val="0"/>
          <dgm:bulletEnabled val="1"/>
        </dgm:presLayoutVars>
      </dgm:prSet>
      <dgm:spPr/>
    </dgm:pt>
    <dgm:pt modelId="{FF354764-048F-4416-A3D8-C74BC3063A61}" type="pres">
      <dgm:prSet presAssocID="{071AAE49-EFD8-4D11-A03F-6E94424E2C45}" presName="nodeRect" presStyleLbl="alignNode1" presStyleIdx="1" presStyleCnt="2">
        <dgm:presLayoutVars>
          <dgm:bulletEnabled val="1"/>
        </dgm:presLayoutVars>
      </dgm:prSet>
      <dgm:spPr/>
    </dgm:pt>
  </dgm:ptLst>
  <dgm:cxnLst>
    <dgm:cxn modelId="{C00CCB0F-FD3B-445C-B1B6-C01FA819D119}" type="presOf" srcId="{74C8E119-B5E8-40F5-85B1-F064CFEFA089}" destId="{E16812E1-D5E9-4ED9-AA1A-741DA6300BB0}" srcOrd="0" destOrd="0" presId="urn:microsoft.com/office/officeart/2016/7/layout/LinearBlockProcessNumbered"/>
    <dgm:cxn modelId="{70515717-C927-47AE-A56B-0E5FF7CAD785}" srcId="{74C8E119-B5E8-40F5-85B1-F064CFEFA089}" destId="{071AAE49-EFD8-4D11-A03F-6E94424E2C45}" srcOrd="1" destOrd="0" parTransId="{9DEDBB91-A75D-48CD-A426-0332483AAD1C}" sibTransId="{C3D0F8CA-4AC8-4877-BE68-E66F9556D384}"/>
    <dgm:cxn modelId="{ECB79938-85E0-49D0-A0D5-9CB48303B643}" type="presOf" srcId="{15FBE1F9-B143-4B71-9408-41BF005426C0}" destId="{5A381059-83E5-4066-BCCA-D12540CB1013}" srcOrd="1" destOrd="0" presId="urn:microsoft.com/office/officeart/2016/7/layout/LinearBlockProcessNumbered"/>
    <dgm:cxn modelId="{4FD4DDA4-648F-4A88-A58A-00592BF698BE}" type="presOf" srcId="{C3D0F8CA-4AC8-4877-BE68-E66F9556D384}" destId="{F6B9BD5E-5694-4859-B103-A44BFECD4663}" srcOrd="0" destOrd="0" presId="urn:microsoft.com/office/officeart/2016/7/layout/LinearBlockProcessNumbered"/>
    <dgm:cxn modelId="{B9C018D8-9D42-47EF-B276-54B3E12CA6A0}" type="presOf" srcId="{2A4E08B9-4963-4A0E-B581-131563142B76}" destId="{27B6CFD9-AA4D-4AF1-9734-51E0D3C4EDFB}" srcOrd="0" destOrd="0" presId="urn:microsoft.com/office/officeart/2016/7/layout/LinearBlockProcessNumbered"/>
    <dgm:cxn modelId="{A435E2DA-74BA-4C0C-BDB1-F8A3423F231F}" type="presOf" srcId="{15FBE1F9-B143-4B71-9408-41BF005426C0}" destId="{556485D5-F281-4B87-B7B2-064C3C1818AA}" srcOrd="0" destOrd="0" presId="urn:microsoft.com/office/officeart/2016/7/layout/LinearBlockProcessNumbered"/>
    <dgm:cxn modelId="{DE14A3E7-4C73-401D-B09B-212AA0895869}" srcId="{74C8E119-B5E8-40F5-85B1-F064CFEFA089}" destId="{15FBE1F9-B143-4B71-9408-41BF005426C0}" srcOrd="0" destOrd="0" parTransId="{81BE73C2-8871-4A95-A9DC-CE052FD90B3A}" sibTransId="{2A4E08B9-4963-4A0E-B581-131563142B76}"/>
    <dgm:cxn modelId="{955D16F7-60E8-48D5-8529-C38F49DA03EB}" type="presOf" srcId="{071AAE49-EFD8-4D11-A03F-6E94424E2C45}" destId="{DE588B9F-081A-4C14-B9A9-DE00876F2FCD}" srcOrd="0" destOrd="0" presId="urn:microsoft.com/office/officeart/2016/7/layout/LinearBlockProcessNumbered"/>
    <dgm:cxn modelId="{04C839FF-86EF-49A9-827C-924317073268}" type="presOf" srcId="{071AAE49-EFD8-4D11-A03F-6E94424E2C45}" destId="{FF354764-048F-4416-A3D8-C74BC3063A61}" srcOrd="1" destOrd="0" presId="urn:microsoft.com/office/officeart/2016/7/layout/LinearBlockProcessNumbered"/>
    <dgm:cxn modelId="{AF838940-0DE1-45C5-BE42-106BCED7B743}" type="presParOf" srcId="{E16812E1-D5E9-4ED9-AA1A-741DA6300BB0}" destId="{A717703A-89C0-49FB-8747-D4ABF521CBE2}" srcOrd="0" destOrd="0" presId="urn:microsoft.com/office/officeart/2016/7/layout/LinearBlockProcessNumbered"/>
    <dgm:cxn modelId="{1EF46BA3-FF63-479A-9FA3-A6F18AE4C2F0}" type="presParOf" srcId="{A717703A-89C0-49FB-8747-D4ABF521CBE2}" destId="{556485D5-F281-4B87-B7B2-064C3C1818AA}" srcOrd="0" destOrd="0" presId="urn:microsoft.com/office/officeart/2016/7/layout/LinearBlockProcessNumbered"/>
    <dgm:cxn modelId="{C90D4534-519A-4ABD-83E0-A87C1B872577}" type="presParOf" srcId="{A717703A-89C0-49FB-8747-D4ABF521CBE2}" destId="{27B6CFD9-AA4D-4AF1-9734-51E0D3C4EDFB}" srcOrd="1" destOrd="0" presId="urn:microsoft.com/office/officeart/2016/7/layout/LinearBlockProcessNumbered"/>
    <dgm:cxn modelId="{8B53913C-8D56-44AF-B9C4-7E840EB2C517}" type="presParOf" srcId="{A717703A-89C0-49FB-8747-D4ABF521CBE2}" destId="{5A381059-83E5-4066-BCCA-D12540CB1013}" srcOrd="2" destOrd="0" presId="urn:microsoft.com/office/officeart/2016/7/layout/LinearBlockProcessNumbered"/>
    <dgm:cxn modelId="{C1567BBD-6EFE-4E9C-85CC-5D0C8E675AFB}" type="presParOf" srcId="{E16812E1-D5E9-4ED9-AA1A-741DA6300BB0}" destId="{882FD581-06C4-4B90-8E79-04516900FABA}" srcOrd="1" destOrd="0" presId="urn:microsoft.com/office/officeart/2016/7/layout/LinearBlockProcessNumbered"/>
    <dgm:cxn modelId="{CEF4A644-1CF4-4E4A-9B31-F3061E2CE92C}" type="presParOf" srcId="{E16812E1-D5E9-4ED9-AA1A-741DA6300BB0}" destId="{9A6B2616-6705-4CD3-806E-84609E274ED6}" srcOrd="2" destOrd="0" presId="urn:microsoft.com/office/officeart/2016/7/layout/LinearBlockProcessNumbered"/>
    <dgm:cxn modelId="{EE949D52-97EB-4AC6-9894-030CC6E3421C}" type="presParOf" srcId="{9A6B2616-6705-4CD3-806E-84609E274ED6}" destId="{DE588B9F-081A-4C14-B9A9-DE00876F2FCD}" srcOrd="0" destOrd="0" presId="urn:microsoft.com/office/officeart/2016/7/layout/LinearBlockProcessNumbered"/>
    <dgm:cxn modelId="{F22C7F9E-03D2-47B9-9FB0-60F75AFBB9CC}" type="presParOf" srcId="{9A6B2616-6705-4CD3-806E-84609E274ED6}" destId="{F6B9BD5E-5694-4859-B103-A44BFECD4663}" srcOrd="1" destOrd="0" presId="urn:microsoft.com/office/officeart/2016/7/layout/LinearBlockProcessNumbered"/>
    <dgm:cxn modelId="{C7279F26-99D5-4E1F-B9B7-76DDFA890AB7}" type="presParOf" srcId="{9A6B2616-6705-4CD3-806E-84609E274ED6}" destId="{FF354764-048F-4416-A3D8-C74BC3063A6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72189E9-5113-4F31-8142-95A14119394B}"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en-US"/>
        </a:p>
      </dgm:t>
    </dgm:pt>
    <dgm:pt modelId="{5F1D0806-E2E5-4449-B10C-D1636466B5A5}">
      <dgm:prSet/>
      <dgm:spPr/>
      <dgm:t>
        <a:bodyPr/>
        <a:lstStyle/>
        <a:p>
          <a:r>
            <a:rPr lang="en-US" b="1"/>
            <a:t>Chocolate – 50% increase</a:t>
          </a:r>
        </a:p>
      </dgm:t>
    </dgm:pt>
    <dgm:pt modelId="{E87A6035-B610-4A3F-8DD7-CFB3B1F87DDB}" type="parTrans" cxnId="{A6CF353B-FA65-49D2-A4F7-2F491F2F3CFC}">
      <dgm:prSet/>
      <dgm:spPr/>
      <dgm:t>
        <a:bodyPr/>
        <a:lstStyle/>
        <a:p>
          <a:endParaRPr lang="en-US"/>
        </a:p>
      </dgm:t>
    </dgm:pt>
    <dgm:pt modelId="{11A6CEBB-7DA2-419E-99B6-C05469FE3AF4}" type="sibTrans" cxnId="{A6CF353B-FA65-49D2-A4F7-2F491F2F3CFC}">
      <dgm:prSet/>
      <dgm:spPr/>
      <dgm:t>
        <a:bodyPr/>
        <a:lstStyle/>
        <a:p>
          <a:endParaRPr lang="en-US"/>
        </a:p>
      </dgm:t>
    </dgm:pt>
    <dgm:pt modelId="{B4903838-3846-4935-A08D-9ABC311F255D}">
      <dgm:prSet/>
      <dgm:spPr/>
      <dgm:t>
        <a:bodyPr/>
        <a:lstStyle/>
        <a:p>
          <a:r>
            <a:rPr lang="en-US" b="1"/>
            <a:t>Sex – 100% increase</a:t>
          </a:r>
        </a:p>
      </dgm:t>
    </dgm:pt>
    <dgm:pt modelId="{8803E29E-B374-45C4-9B6E-1E6EB8AA7A86}" type="parTrans" cxnId="{E157EF0B-9CD8-4BD1-85A8-0FC5B31BA38A}">
      <dgm:prSet/>
      <dgm:spPr/>
      <dgm:t>
        <a:bodyPr/>
        <a:lstStyle/>
        <a:p>
          <a:endParaRPr lang="en-US"/>
        </a:p>
      </dgm:t>
    </dgm:pt>
    <dgm:pt modelId="{789653F7-46F9-4CBC-8922-63BEC164120A}" type="sibTrans" cxnId="{E157EF0B-9CD8-4BD1-85A8-0FC5B31BA38A}">
      <dgm:prSet/>
      <dgm:spPr/>
      <dgm:t>
        <a:bodyPr/>
        <a:lstStyle/>
        <a:p>
          <a:endParaRPr lang="en-US"/>
        </a:p>
      </dgm:t>
    </dgm:pt>
    <dgm:pt modelId="{AA3A41C0-33AA-4BC9-B554-28C538D158F8}">
      <dgm:prSet/>
      <dgm:spPr/>
      <dgm:t>
        <a:bodyPr/>
        <a:lstStyle/>
        <a:p>
          <a:r>
            <a:rPr lang="en-US" b="1"/>
            <a:t>Snorting cocaine – 350%</a:t>
          </a:r>
        </a:p>
      </dgm:t>
    </dgm:pt>
    <dgm:pt modelId="{44E8940B-EC87-4D5D-AADC-8F7461AB2F74}" type="parTrans" cxnId="{520FA69B-953D-47FA-9B82-DF1FD96E8C8D}">
      <dgm:prSet/>
      <dgm:spPr/>
      <dgm:t>
        <a:bodyPr/>
        <a:lstStyle/>
        <a:p>
          <a:endParaRPr lang="en-US"/>
        </a:p>
      </dgm:t>
    </dgm:pt>
    <dgm:pt modelId="{E824D7C9-BA2F-49A4-B354-127E4929A7D8}" type="sibTrans" cxnId="{520FA69B-953D-47FA-9B82-DF1FD96E8C8D}">
      <dgm:prSet/>
      <dgm:spPr/>
      <dgm:t>
        <a:bodyPr/>
        <a:lstStyle/>
        <a:p>
          <a:endParaRPr lang="en-US"/>
        </a:p>
      </dgm:t>
    </dgm:pt>
    <dgm:pt modelId="{17FE1DDC-1188-4EFC-AF2C-4E6A629F98A3}">
      <dgm:prSet/>
      <dgm:spPr/>
      <dgm:t>
        <a:bodyPr/>
        <a:lstStyle/>
        <a:p>
          <a:r>
            <a:rPr lang="en-US" b="1"/>
            <a:t>Crystal meth – 1,200%</a:t>
          </a:r>
        </a:p>
      </dgm:t>
    </dgm:pt>
    <dgm:pt modelId="{34DCFC36-3680-49F0-AB0B-35792DD0C8F8}" type="parTrans" cxnId="{65AA3FF8-045C-4089-A394-2C8D7ADAA65D}">
      <dgm:prSet/>
      <dgm:spPr/>
      <dgm:t>
        <a:bodyPr/>
        <a:lstStyle/>
        <a:p>
          <a:endParaRPr lang="en-US"/>
        </a:p>
      </dgm:t>
    </dgm:pt>
    <dgm:pt modelId="{E6088584-E4E7-4AD5-9369-963B0C209151}" type="sibTrans" cxnId="{65AA3FF8-045C-4089-A394-2C8D7ADAA65D}">
      <dgm:prSet/>
      <dgm:spPr/>
      <dgm:t>
        <a:bodyPr/>
        <a:lstStyle/>
        <a:p>
          <a:endParaRPr lang="en-US"/>
        </a:p>
      </dgm:t>
    </dgm:pt>
    <dgm:pt modelId="{D621A0EF-B8CC-4CD4-AE02-328C8454A08D}">
      <dgm:prSet/>
      <dgm:spPr/>
      <dgm:t>
        <a:bodyPr/>
        <a:lstStyle/>
        <a:p>
          <a:r>
            <a:rPr lang="en-US" b="1"/>
            <a:t>Video gaming – 100% </a:t>
          </a:r>
        </a:p>
      </dgm:t>
    </dgm:pt>
    <dgm:pt modelId="{DB78AC2E-D5A3-48E4-8B3C-90174C6EC6E0}" type="parTrans" cxnId="{4B92E253-952C-4563-85AF-A4081B293843}">
      <dgm:prSet/>
      <dgm:spPr/>
      <dgm:t>
        <a:bodyPr/>
        <a:lstStyle/>
        <a:p>
          <a:endParaRPr lang="en-US"/>
        </a:p>
      </dgm:t>
    </dgm:pt>
    <dgm:pt modelId="{5422CEFB-BE38-42CF-BB2C-75068E6645A3}" type="sibTrans" cxnId="{4B92E253-952C-4563-85AF-A4081B293843}">
      <dgm:prSet/>
      <dgm:spPr/>
      <dgm:t>
        <a:bodyPr/>
        <a:lstStyle/>
        <a:p>
          <a:endParaRPr lang="en-US"/>
        </a:p>
      </dgm:t>
    </dgm:pt>
    <dgm:pt modelId="{089A1F3E-3AE8-4B82-B8D6-B76BBB21C4A3}" type="pres">
      <dgm:prSet presAssocID="{072189E9-5113-4F31-8142-95A14119394B}" presName="Name0" presStyleCnt="0">
        <dgm:presLayoutVars>
          <dgm:dir/>
          <dgm:animLvl val="lvl"/>
          <dgm:resizeHandles val="exact"/>
        </dgm:presLayoutVars>
      </dgm:prSet>
      <dgm:spPr/>
    </dgm:pt>
    <dgm:pt modelId="{CCADCD12-EC63-45BD-80F0-5AC36A3BC072}" type="pres">
      <dgm:prSet presAssocID="{5F1D0806-E2E5-4449-B10C-D1636466B5A5}" presName="linNode" presStyleCnt="0"/>
      <dgm:spPr/>
    </dgm:pt>
    <dgm:pt modelId="{3BBA7F36-3045-4466-A535-FD293F77F816}" type="pres">
      <dgm:prSet presAssocID="{5F1D0806-E2E5-4449-B10C-D1636466B5A5}" presName="parentText" presStyleLbl="node1" presStyleIdx="0" presStyleCnt="5" custLinFactNeighborX="-88889" custLinFactNeighborY="20404">
        <dgm:presLayoutVars>
          <dgm:chMax val="1"/>
          <dgm:bulletEnabled val="1"/>
        </dgm:presLayoutVars>
      </dgm:prSet>
      <dgm:spPr/>
    </dgm:pt>
    <dgm:pt modelId="{46E0716C-B6DD-4575-A3E2-83F513F1604F}" type="pres">
      <dgm:prSet presAssocID="{11A6CEBB-7DA2-419E-99B6-C05469FE3AF4}" presName="sp" presStyleCnt="0"/>
      <dgm:spPr/>
    </dgm:pt>
    <dgm:pt modelId="{B467B162-5C88-4273-BE1C-442DB801D8BB}" type="pres">
      <dgm:prSet presAssocID="{B4903838-3846-4935-A08D-9ABC311F255D}" presName="linNode" presStyleCnt="0"/>
      <dgm:spPr/>
    </dgm:pt>
    <dgm:pt modelId="{DA79C053-81BF-4CCE-B8A4-7228A4437427}" type="pres">
      <dgm:prSet presAssocID="{B4903838-3846-4935-A08D-9ABC311F255D}" presName="parentText" presStyleLbl="node1" presStyleIdx="1" presStyleCnt="5" custLinFactNeighborX="-88889" custLinFactNeighborY="2579">
        <dgm:presLayoutVars>
          <dgm:chMax val="1"/>
          <dgm:bulletEnabled val="1"/>
        </dgm:presLayoutVars>
      </dgm:prSet>
      <dgm:spPr/>
    </dgm:pt>
    <dgm:pt modelId="{93575ECD-1999-4188-9474-C4450BB2BD65}" type="pres">
      <dgm:prSet presAssocID="{789653F7-46F9-4CBC-8922-63BEC164120A}" presName="sp" presStyleCnt="0"/>
      <dgm:spPr/>
    </dgm:pt>
    <dgm:pt modelId="{F31A26CE-7BA2-4754-A48F-441D48DD4AC9}" type="pres">
      <dgm:prSet presAssocID="{AA3A41C0-33AA-4BC9-B554-28C538D158F8}" presName="linNode" presStyleCnt="0"/>
      <dgm:spPr/>
    </dgm:pt>
    <dgm:pt modelId="{8B58B886-A18C-4870-A5B8-93AA5B932AF8}" type="pres">
      <dgm:prSet presAssocID="{AA3A41C0-33AA-4BC9-B554-28C538D158F8}" presName="parentText" presStyleLbl="node1" presStyleIdx="2" presStyleCnt="5" custLinFactNeighborX="-88889" custLinFactNeighborY="-2775">
        <dgm:presLayoutVars>
          <dgm:chMax val="1"/>
          <dgm:bulletEnabled val="1"/>
        </dgm:presLayoutVars>
      </dgm:prSet>
      <dgm:spPr/>
    </dgm:pt>
    <dgm:pt modelId="{4D04972C-5F3A-48DD-BD1D-900DC13335EC}" type="pres">
      <dgm:prSet presAssocID="{E824D7C9-BA2F-49A4-B354-127E4929A7D8}" presName="sp" presStyleCnt="0"/>
      <dgm:spPr/>
    </dgm:pt>
    <dgm:pt modelId="{DCD86B4E-2DEF-4732-A955-75D4D3220810}" type="pres">
      <dgm:prSet presAssocID="{17FE1DDC-1188-4EFC-AF2C-4E6A629F98A3}" presName="linNode" presStyleCnt="0"/>
      <dgm:spPr/>
    </dgm:pt>
    <dgm:pt modelId="{FD69A393-7025-4820-BF50-07EA608EBD85}" type="pres">
      <dgm:prSet presAssocID="{17FE1DDC-1188-4EFC-AF2C-4E6A629F98A3}" presName="parentText" presStyleLbl="node1" presStyleIdx="3" presStyleCnt="5" custLinFactNeighborX="-88889" custLinFactNeighborY="-12896">
        <dgm:presLayoutVars>
          <dgm:chMax val="1"/>
          <dgm:bulletEnabled val="1"/>
        </dgm:presLayoutVars>
      </dgm:prSet>
      <dgm:spPr/>
    </dgm:pt>
    <dgm:pt modelId="{A69BBDAB-23B2-4F42-B9B8-C523C76017E8}" type="pres">
      <dgm:prSet presAssocID="{E6088584-E4E7-4AD5-9369-963B0C209151}" presName="sp" presStyleCnt="0"/>
      <dgm:spPr/>
    </dgm:pt>
    <dgm:pt modelId="{A12315AC-A4B9-490B-A331-177095A33058}" type="pres">
      <dgm:prSet presAssocID="{D621A0EF-B8CC-4CD4-AE02-328C8454A08D}" presName="linNode" presStyleCnt="0"/>
      <dgm:spPr/>
    </dgm:pt>
    <dgm:pt modelId="{AACF42F5-B398-4563-A66D-9FBCBD1F2CE4}" type="pres">
      <dgm:prSet presAssocID="{D621A0EF-B8CC-4CD4-AE02-328C8454A08D}" presName="parentText" presStyleLbl="node1" presStyleIdx="4" presStyleCnt="5" custLinFactNeighborX="-88889" custLinFactNeighborY="-18054">
        <dgm:presLayoutVars>
          <dgm:chMax val="1"/>
          <dgm:bulletEnabled val="1"/>
        </dgm:presLayoutVars>
      </dgm:prSet>
      <dgm:spPr/>
    </dgm:pt>
  </dgm:ptLst>
  <dgm:cxnLst>
    <dgm:cxn modelId="{E157EF0B-9CD8-4BD1-85A8-0FC5B31BA38A}" srcId="{072189E9-5113-4F31-8142-95A14119394B}" destId="{B4903838-3846-4935-A08D-9ABC311F255D}" srcOrd="1" destOrd="0" parTransId="{8803E29E-B374-45C4-9B6E-1E6EB8AA7A86}" sibTransId="{789653F7-46F9-4CBC-8922-63BEC164120A}"/>
    <dgm:cxn modelId="{A6CF353B-FA65-49D2-A4F7-2F491F2F3CFC}" srcId="{072189E9-5113-4F31-8142-95A14119394B}" destId="{5F1D0806-E2E5-4449-B10C-D1636466B5A5}" srcOrd="0" destOrd="0" parTransId="{E87A6035-B610-4A3F-8DD7-CFB3B1F87DDB}" sibTransId="{11A6CEBB-7DA2-419E-99B6-C05469FE3AF4}"/>
    <dgm:cxn modelId="{4ACFDD64-F78F-409F-9DE9-847768A28D07}" type="presOf" srcId="{17FE1DDC-1188-4EFC-AF2C-4E6A629F98A3}" destId="{FD69A393-7025-4820-BF50-07EA608EBD85}" srcOrd="0" destOrd="0" presId="urn:microsoft.com/office/officeart/2005/8/layout/vList5"/>
    <dgm:cxn modelId="{4B92E253-952C-4563-85AF-A4081B293843}" srcId="{072189E9-5113-4F31-8142-95A14119394B}" destId="{D621A0EF-B8CC-4CD4-AE02-328C8454A08D}" srcOrd="4" destOrd="0" parTransId="{DB78AC2E-D5A3-48E4-8B3C-90174C6EC6E0}" sibTransId="{5422CEFB-BE38-42CF-BB2C-75068E6645A3}"/>
    <dgm:cxn modelId="{C3EA718E-0896-4A84-B67C-5864FC876040}" type="presOf" srcId="{072189E9-5113-4F31-8142-95A14119394B}" destId="{089A1F3E-3AE8-4B82-B8D6-B76BBB21C4A3}" srcOrd="0" destOrd="0" presId="urn:microsoft.com/office/officeart/2005/8/layout/vList5"/>
    <dgm:cxn modelId="{520FA69B-953D-47FA-9B82-DF1FD96E8C8D}" srcId="{072189E9-5113-4F31-8142-95A14119394B}" destId="{AA3A41C0-33AA-4BC9-B554-28C538D158F8}" srcOrd="2" destOrd="0" parTransId="{44E8940B-EC87-4D5D-AADC-8F7461AB2F74}" sibTransId="{E824D7C9-BA2F-49A4-B354-127E4929A7D8}"/>
    <dgm:cxn modelId="{2DFC85DD-B5BA-4470-A6F9-24028DFF882A}" type="presOf" srcId="{AA3A41C0-33AA-4BC9-B554-28C538D158F8}" destId="{8B58B886-A18C-4870-A5B8-93AA5B932AF8}" srcOrd="0" destOrd="0" presId="urn:microsoft.com/office/officeart/2005/8/layout/vList5"/>
    <dgm:cxn modelId="{65AA3FF8-045C-4089-A394-2C8D7ADAA65D}" srcId="{072189E9-5113-4F31-8142-95A14119394B}" destId="{17FE1DDC-1188-4EFC-AF2C-4E6A629F98A3}" srcOrd="3" destOrd="0" parTransId="{34DCFC36-3680-49F0-AB0B-35792DD0C8F8}" sibTransId="{E6088584-E4E7-4AD5-9369-963B0C209151}"/>
    <dgm:cxn modelId="{CC7594FA-6289-4432-A525-C077C755C319}" type="presOf" srcId="{B4903838-3846-4935-A08D-9ABC311F255D}" destId="{DA79C053-81BF-4CCE-B8A4-7228A4437427}" srcOrd="0" destOrd="0" presId="urn:microsoft.com/office/officeart/2005/8/layout/vList5"/>
    <dgm:cxn modelId="{57B7A8FC-E2B7-42A3-9240-053BB2BA5E7E}" type="presOf" srcId="{D621A0EF-B8CC-4CD4-AE02-328C8454A08D}" destId="{AACF42F5-B398-4563-A66D-9FBCBD1F2CE4}" srcOrd="0" destOrd="0" presId="urn:microsoft.com/office/officeart/2005/8/layout/vList5"/>
    <dgm:cxn modelId="{7C90B3FE-C441-4B60-AED4-699B36615EBF}" type="presOf" srcId="{5F1D0806-E2E5-4449-B10C-D1636466B5A5}" destId="{3BBA7F36-3045-4466-A535-FD293F77F816}" srcOrd="0" destOrd="0" presId="urn:microsoft.com/office/officeart/2005/8/layout/vList5"/>
    <dgm:cxn modelId="{B7E63D28-CCDE-445A-AA29-4CF86010D4FE}" type="presParOf" srcId="{089A1F3E-3AE8-4B82-B8D6-B76BBB21C4A3}" destId="{CCADCD12-EC63-45BD-80F0-5AC36A3BC072}" srcOrd="0" destOrd="0" presId="urn:microsoft.com/office/officeart/2005/8/layout/vList5"/>
    <dgm:cxn modelId="{0CB1751D-4610-4202-BF2E-16909091A5D5}" type="presParOf" srcId="{CCADCD12-EC63-45BD-80F0-5AC36A3BC072}" destId="{3BBA7F36-3045-4466-A535-FD293F77F816}" srcOrd="0" destOrd="0" presId="urn:microsoft.com/office/officeart/2005/8/layout/vList5"/>
    <dgm:cxn modelId="{D5D4DA75-1AFC-438D-BC56-6CAE6CC0B110}" type="presParOf" srcId="{089A1F3E-3AE8-4B82-B8D6-B76BBB21C4A3}" destId="{46E0716C-B6DD-4575-A3E2-83F513F1604F}" srcOrd="1" destOrd="0" presId="urn:microsoft.com/office/officeart/2005/8/layout/vList5"/>
    <dgm:cxn modelId="{93B6A358-0297-4F32-890C-595955B2FA2B}" type="presParOf" srcId="{089A1F3E-3AE8-4B82-B8D6-B76BBB21C4A3}" destId="{B467B162-5C88-4273-BE1C-442DB801D8BB}" srcOrd="2" destOrd="0" presId="urn:microsoft.com/office/officeart/2005/8/layout/vList5"/>
    <dgm:cxn modelId="{5A201F63-9EE7-40D0-8EB4-02503FCDEEC8}" type="presParOf" srcId="{B467B162-5C88-4273-BE1C-442DB801D8BB}" destId="{DA79C053-81BF-4CCE-B8A4-7228A4437427}" srcOrd="0" destOrd="0" presId="urn:microsoft.com/office/officeart/2005/8/layout/vList5"/>
    <dgm:cxn modelId="{B11DE267-31E5-4238-974B-E1FA6873D263}" type="presParOf" srcId="{089A1F3E-3AE8-4B82-B8D6-B76BBB21C4A3}" destId="{93575ECD-1999-4188-9474-C4450BB2BD65}" srcOrd="3" destOrd="0" presId="urn:microsoft.com/office/officeart/2005/8/layout/vList5"/>
    <dgm:cxn modelId="{00E92487-DB0C-480C-A368-C0FAA6C95118}" type="presParOf" srcId="{089A1F3E-3AE8-4B82-B8D6-B76BBB21C4A3}" destId="{F31A26CE-7BA2-4754-A48F-441D48DD4AC9}" srcOrd="4" destOrd="0" presId="urn:microsoft.com/office/officeart/2005/8/layout/vList5"/>
    <dgm:cxn modelId="{F2493623-7B80-47DE-BD33-6E832CC95A95}" type="presParOf" srcId="{F31A26CE-7BA2-4754-A48F-441D48DD4AC9}" destId="{8B58B886-A18C-4870-A5B8-93AA5B932AF8}" srcOrd="0" destOrd="0" presId="urn:microsoft.com/office/officeart/2005/8/layout/vList5"/>
    <dgm:cxn modelId="{7F98D0FA-754C-45B1-9A26-509E3962D9A1}" type="presParOf" srcId="{089A1F3E-3AE8-4B82-B8D6-B76BBB21C4A3}" destId="{4D04972C-5F3A-48DD-BD1D-900DC13335EC}" srcOrd="5" destOrd="0" presId="urn:microsoft.com/office/officeart/2005/8/layout/vList5"/>
    <dgm:cxn modelId="{BB4CA27C-6DCC-48FB-89A1-1EE5EA1C949D}" type="presParOf" srcId="{089A1F3E-3AE8-4B82-B8D6-B76BBB21C4A3}" destId="{DCD86B4E-2DEF-4732-A955-75D4D3220810}" srcOrd="6" destOrd="0" presId="urn:microsoft.com/office/officeart/2005/8/layout/vList5"/>
    <dgm:cxn modelId="{127B6A4A-E3F4-420C-B8B0-50DC0F318FF8}" type="presParOf" srcId="{DCD86B4E-2DEF-4732-A955-75D4D3220810}" destId="{FD69A393-7025-4820-BF50-07EA608EBD85}" srcOrd="0" destOrd="0" presId="urn:microsoft.com/office/officeart/2005/8/layout/vList5"/>
    <dgm:cxn modelId="{6884932E-B38F-4273-BD11-F3410330A815}" type="presParOf" srcId="{089A1F3E-3AE8-4B82-B8D6-B76BBB21C4A3}" destId="{A69BBDAB-23B2-4F42-B9B8-C523C76017E8}" srcOrd="7" destOrd="0" presId="urn:microsoft.com/office/officeart/2005/8/layout/vList5"/>
    <dgm:cxn modelId="{60794C1D-AF4D-4C70-A238-488E7EC4DF4B}" type="presParOf" srcId="{089A1F3E-3AE8-4B82-B8D6-B76BBB21C4A3}" destId="{A12315AC-A4B9-490B-A331-177095A33058}" srcOrd="8" destOrd="0" presId="urn:microsoft.com/office/officeart/2005/8/layout/vList5"/>
    <dgm:cxn modelId="{04FBA748-2C5C-4ED1-8D75-CFE0826C7773}" type="presParOf" srcId="{A12315AC-A4B9-490B-A331-177095A33058}" destId="{AACF42F5-B398-4563-A66D-9FBCBD1F2CE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A12828-CC0D-4477-9BEE-4D6D67B83F3B}"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9912D3E-DB80-4B45-92BD-99033C5D15EA}">
      <dgm:prSet custT="1"/>
      <dgm:spPr/>
      <dgm:t>
        <a:bodyPr/>
        <a:lstStyle/>
        <a:p>
          <a:r>
            <a:rPr lang="en-US" sz="2000" b="0" dirty="0">
              <a:latin typeface="Calibri" panose="020F0502020204030204" pitchFamily="34" charset="0"/>
            </a:rPr>
            <a:t>To bring it home, on topside we have the </a:t>
          </a:r>
          <a:r>
            <a:rPr lang="en-US" sz="2000" b="1" dirty="0">
              <a:solidFill>
                <a:schemeClr val="tx1"/>
              </a:solidFill>
              <a:latin typeface="Calibri" panose="020F0502020204030204" pitchFamily="34" charset="0"/>
            </a:rPr>
            <a:t>cortical brain </a:t>
          </a:r>
          <a:r>
            <a:rPr lang="en-US" sz="2000" b="0" dirty="0">
              <a:latin typeface="Calibri" panose="020F0502020204030204" pitchFamily="34" charset="0"/>
            </a:rPr>
            <a:t>consisting of the </a:t>
          </a:r>
          <a:r>
            <a:rPr lang="en-US" sz="2000" b="1" dirty="0">
              <a:solidFill>
                <a:srgbClr val="FF0000"/>
              </a:solidFill>
              <a:latin typeface="Calibri" panose="020F0502020204030204" pitchFamily="34" charset="0"/>
            </a:rPr>
            <a:t>frontal lobe </a:t>
          </a:r>
          <a:r>
            <a:rPr lang="en-US" sz="2000" b="0" dirty="0">
              <a:latin typeface="Calibri" panose="020F0502020204030204" pitchFamily="34" charset="0"/>
            </a:rPr>
            <a:t>which is the most recently developed portion of the brain, i.e., the conscious, thinking brain. </a:t>
          </a:r>
        </a:p>
      </dgm:t>
    </dgm:pt>
    <dgm:pt modelId="{58E844A1-E164-4D9E-9993-7381CBF98448}" type="parTrans" cxnId="{7A312ADD-93CC-4453-9BBE-1BC5BD50013C}">
      <dgm:prSet/>
      <dgm:spPr/>
      <dgm:t>
        <a:bodyPr/>
        <a:lstStyle/>
        <a:p>
          <a:endParaRPr lang="en-US"/>
        </a:p>
      </dgm:t>
    </dgm:pt>
    <dgm:pt modelId="{5848B9F6-526F-4DEF-8323-A730DFE72E5E}" type="sibTrans" cxnId="{7A312ADD-93CC-4453-9BBE-1BC5BD50013C}">
      <dgm:prSet/>
      <dgm:spPr/>
      <dgm:t>
        <a:bodyPr/>
        <a:lstStyle/>
        <a:p>
          <a:endParaRPr lang="en-US"/>
        </a:p>
      </dgm:t>
    </dgm:pt>
    <dgm:pt modelId="{3194D6C7-6FC0-45CE-96CD-242AF3966DF4}">
      <dgm:prSet custT="1"/>
      <dgm:spPr/>
      <dgm:t>
        <a:bodyPr/>
        <a:lstStyle/>
        <a:p>
          <a:pPr>
            <a:lnSpc>
              <a:spcPct val="100000"/>
            </a:lnSpc>
          </a:pPr>
          <a:r>
            <a:rPr lang="en-US" sz="1800" b="0" dirty="0">
              <a:latin typeface="Calibri" panose="020F0502020204030204" pitchFamily="34" charset="0"/>
            </a:rPr>
            <a:t>According to Barta (2018), addicts to include </a:t>
          </a:r>
          <a:r>
            <a:rPr lang="en-US" sz="1800" b="0" dirty="0">
              <a:solidFill>
                <a:schemeClr val="bg1"/>
              </a:solidFill>
              <a:latin typeface="Calibri" panose="020F0502020204030204" pitchFamily="34" charset="0"/>
            </a:rPr>
            <a:t>pornography addicts, live </a:t>
          </a:r>
          <a:r>
            <a:rPr lang="en-US" sz="1800" b="0" dirty="0">
              <a:latin typeface="Calibri" panose="020F0502020204030204" pitchFamily="34" charset="0"/>
            </a:rPr>
            <a:t>much more in their </a:t>
          </a:r>
          <a:r>
            <a:rPr lang="en-US" sz="1800" b="1" dirty="0">
              <a:solidFill>
                <a:schemeClr val="tx1"/>
              </a:solidFill>
              <a:latin typeface="Calibri" panose="020F0502020204030204" pitchFamily="34" charset="0"/>
            </a:rPr>
            <a:t>unconscious, emotional, and instinctual brains </a:t>
          </a:r>
          <a:r>
            <a:rPr lang="en-US" sz="1800" b="0" dirty="0">
              <a:latin typeface="Calibri" panose="020F0502020204030204" pitchFamily="34" charset="0"/>
            </a:rPr>
            <a:t>than in their </a:t>
          </a:r>
          <a:r>
            <a:rPr lang="en-US" sz="1800" b="1" dirty="0">
              <a:solidFill>
                <a:schemeClr val="tx1"/>
              </a:solidFill>
              <a:latin typeface="Calibri" panose="020F0502020204030204" pitchFamily="34" charset="0"/>
            </a:rPr>
            <a:t>frontal lobe or social engagement system. </a:t>
          </a:r>
        </a:p>
      </dgm:t>
    </dgm:pt>
    <dgm:pt modelId="{93B392A6-1948-48D3-94E9-C6DD3B990F08}" type="parTrans" cxnId="{C395F6DA-E853-42DE-B565-0EA17AB6459E}">
      <dgm:prSet/>
      <dgm:spPr/>
      <dgm:t>
        <a:bodyPr/>
        <a:lstStyle/>
        <a:p>
          <a:endParaRPr lang="en-US"/>
        </a:p>
      </dgm:t>
    </dgm:pt>
    <dgm:pt modelId="{ECE1A0BD-9478-4884-94D9-BAC1A8A89C6E}" type="sibTrans" cxnId="{C395F6DA-E853-42DE-B565-0EA17AB6459E}">
      <dgm:prSet/>
      <dgm:spPr/>
      <dgm:t>
        <a:bodyPr/>
        <a:lstStyle/>
        <a:p>
          <a:endParaRPr lang="en-US"/>
        </a:p>
      </dgm:t>
    </dgm:pt>
    <dgm:pt modelId="{B6ED6879-7E20-4EDD-BD07-4526DD665C50}">
      <dgm:prSet custT="1"/>
      <dgm:spPr/>
      <dgm:t>
        <a:bodyPr/>
        <a:lstStyle/>
        <a:p>
          <a:pPr>
            <a:lnSpc>
              <a:spcPct val="100000"/>
            </a:lnSpc>
          </a:pPr>
          <a:r>
            <a:rPr lang="en-US" sz="1800" b="0" dirty="0">
              <a:latin typeface="Calibri" panose="020F0502020204030204" pitchFamily="34" charset="0"/>
            </a:rPr>
            <a:t>As such, when </a:t>
          </a:r>
          <a:r>
            <a:rPr lang="en-US" sz="1800" b="1" dirty="0">
              <a:solidFill>
                <a:schemeClr val="tx1"/>
              </a:solidFill>
              <a:latin typeface="Calibri" panose="020F0502020204030204" pitchFamily="34" charset="0"/>
            </a:rPr>
            <a:t>the limbic and reptilian brain take charge, </a:t>
          </a:r>
          <a:r>
            <a:rPr lang="en-US" sz="1800" b="0" dirty="0">
              <a:latin typeface="Calibri" panose="020F0502020204030204" pitchFamily="34" charset="0"/>
            </a:rPr>
            <a:t>the conscious brain switches off as the higher order brain is essentially </a:t>
          </a:r>
          <a:r>
            <a:rPr lang="en-US" sz="1800" b="1" dirty="0">
              <a:solidFill>
                <a:schemeClr val="tx1"/>
              </a:solidFill>
              <a:latin typeface="Calibri" panose="020F0502020204030204" pitchFamily="34" charset="0"/>
            </a:rPr>
            <a:t>hijacked, </a:t>
          </a:r>
          <a:r>
            <a:rPr lang="en-US" sz="1800" b="0" dirty="0">
              <a:latin typeface="Calibri" panose="020F0502020204030204" pitchFamily="34" charset="0"/>
            </a:rPr>
            <a:t>and we end up not thinking and instead just reacting.  As a result, consequences are not weighed very heavily, if at all.</a:t>
          </a:r>
        </a:p>
      </dgm:t>
    </dgm:pt>
    <dgm:pt modelId="{DF10B0F9-661F-41FC-9674-E4D01BB9EC55}" type="parTrans" cxnId="{348F08EB-5226-4225-8A84-D7AE678A4771}">
      <dgm:prSet/>
      <dgm:spPr/>
      <dgm:t>
        <a:bodyPr/>
        <a:lstStyle/>
        <a:p>
          <a:endParaRPr lang="en-US"/>
        </a:p>
      </dgm:t>
    </dgm:pt>
    <dgm:pt modelId="{CC9B64E3-47EA-4D1C-9670-BF8E385833F2}" type="sibTrans" cxnId="{348F08EB-5226-4225-8A84-D7AE678A4771}">
      <dgm:prSet/>
      <dgm:spPr/>
      <dgm:t>
        <a:bodyPr/>
        <a:lstStyle/>
        <a:p>
          <a:endParaRPr lang="en-US"/>
        </a:p>
      </dgm:t>
    </dgm:pt>
    <dgm:pt modelId="{A222C2B6-0A2A-420D-BE09-01C5D01785E3}">
      <dgm:prSet custT="1"/>
      <dgm:spPr/>
      <dgm:t>
        <a:bodyPr/>
        <a:lstStyle/>
        <a:p>
          <a:pPr>
            <a:lnSpc>
              <a:spcPct val="100000"/>
            </a:lnSpc>
          </a:pPr>
          <a:r>
            <a:rPr lang="en-US" sz="1800" b="0" dirty="0">
              <a:latin typeface="Calibri" panose="020F0502020204030204" pitchFamily="34" charset="0"/>
            </a:rPr>
            <a:t>A</a:t>
          </a:r>
          <a:r>
            <a:rPr lang="en-US" sz="500" b="0" dirty="0"/>
            <a:t>t </a:t>
          </a:r>
          <a:r>
            <a:rPr lang="en-US" sz="1800" b="0" dirty="0">
              <a:latin typeface="Calibri" panose="020F0502020204030204" pitchFamily="34" charset="0"/>
            </a:rPr>
            <a:t>the bottom, we have </a:t>
          </a:r>
          <a:r>
            <a:rPr lang="en-US" sz="1800" b="1" dirty="0">
              <a:solidFill>
                <a:schemeClr val="tx1"/>
              </a:solidFill>
              <a:latin typeface="Calibri" panose="020F0502020204030204" pitchFamily="34" charset="0"/>
            </a:rPr>
            <a:t>our subcortical, unconscious brain, </a:t>
          </a:r>
          <a:r>
            <a:rPr lang="en-US" sz="1800" b="0" dirty="0">
              <a:latin typeface="Calibri" panose="020F0502020204030204" pitchFamily="34" charset="0"/>
            </a:rPr>
            <a:t>which is made up of the</a:t>
          </a:r>
          <a:r>
            <a:rPr lang="en-US" sz="1800" b="0" dirty="0">
              <a:solidFill>
                <a:srgbClr val="FF0000"/>
              </a:solidFill>
              <a:latin typeface="Calibri" panose="020F0502020204030204" pitchFamily="34" charset="0"/>
            </a:rPr>
            <a:t> </a:t>
          </a:r>
          <a:r>
            <a:rPr lang="en-US" sz="1800" b="1" dirty="0">
              <a:solidFill>
                <a:srgbClr val="FF0000"/>
              </a:solidFill>
              <a:latin typeface="Calibri" panose="020F0502020204030204" pitchFamily="34" charset="0"/>
            </a:rPr>
            <a:t>reptilian and limbic complexes </a:t>
          </a:r>
          <a:r>
            <a:rPr lang="en-US" sz="1800" b="0" dirty="0">
              <a:latin typeface="Calibri" panose="020F0502020204030204" pitchFamily="34" charset="0"/>
            </a:rPr>
            <a:t>and is directed largely by raw instinct and emotions which often results in immediate knee-jerk reactions that happen in a split second. </a:t>
          </a:r>
        </a:p>
      </dgm:t>
    </dgm:pt>
    <dgm:pt modelId="{86E022F1-9B08-449A-A09C-10471EBE66B8}" type="sibTrans" cxnId="{D6C92178-735A-49F5-830F-36A6647E1EAA}">
      <dgm:prSet/>
      <dgm:spPr/>
      <dgm:t>
        <a:bodyPr/>
        <a:lstStyle/>
        <a:p>
          <a:endParaRPr lang="en-US"/>
        </a:p>
      </dgm:t>
    </dgm:pt>
    <dgm:pt modelId="{43279768-F552-4D37-B050-4FD593BBEEA2}" type="parTrans" cxnId="{D6C92178-735A-49F5-830F-36A6647E1EAA}">
      <dgm:prSet/>
      <dgm:spPr/>
      <dgm:t>
        <a:bodyPr/>
        <a:lstStyle/>
        <a:p>
          <a:endParaRPr lang="en-US"/>
        </a:p>
      </dgm:t>
    </dgm:pt>
    <dgm:pt modelId="{D5C4F0C0-E1DE-45A4-A3E9-5EF95A9D7E2E}" type="pres">
      <dgm:prSet presAssocID="{FFA12828-CC0D-4477-9BEE-4D6D67B83F3B}" presName="linear" presStyleCnt="0">
        <dgm:presLayoutVars>
          <dgm:animLvl val="lvl"/>
          <dgm:resizeHandles val="exact"/>
        </dgm:presLayoutVars>
      </dgm:prSet>
      <dgm:spPr/>
    </dgm:pt>
    <dgm:pt modelId="{40AFA1DE-29CF-408D-BA4A-C04EEED2D74E}" type="pres">
      <dgm:prSet presAssocID="{49912D3E-DB80-4B45-92BD-99033C5D15EA}" presName="parentText" presStyleLbl="node1" presStyleIdx="0" presStyleCnt="4">
        <dgm:presLayoutVars>
          <dgm:chMax val="0"/>
          <dgm:bulletEnabled val="1"/>
        </dgm:presLayoutVars>
      </dgm:prSet>
      <dgm:spPr/>
    </dgm:pt>
    <dgm:pt modelId="{9D4BBFBA-2FDE-4573-B556-FB65C2BC3A40}" type="pres">
      <dgm:prSet presAssocID="{5848B9F6-526F-4DEF-8323-A730DFE72E5E}" presName="spacer" presStyleCnt="0"/>
      <dgm:spPr/>
    </dgm:pt>
    <dgm:pt modelId="{5C6A9C6B-CB27-40DC-AAB0-FF1E72BCBE0F}" type="pres">
      <dgm:prSet presAssocID="{A222C2B6-0A2A-420D-BE09-01C5D01785E3}" presName="parentText" presStyleLbl="node1" presStyleIdx="1" presStyleCnt="4" custLinFactY="479" custLinFactNeighborX="54" custLinFactNeighborY="100000">
        <dgm:presLayoutVars>
          <dgm:chMax val="0"/>
          <dgm:bulletEnabled val="1"/>
        </dgm:presLayoutVars>
      </dgm:prSet>
      <dgm:spPr/>
    </dgm:pt>
    <dgm:pt modelId="{EE96A0CF-D46D-4CDB-9BE9-F90FE17B09D9}" type="pres">
      <dgm:prSet presAssocID="{86E022F1-9B08-449A-A09C-10471EBE66B8}" presName="spacer" presStyleCnt="0"/>
      <dgm:spPr/>
    </dgm:pt>
    <dgm:pt modelId="{A749A130-58F7-4E72-BEC4-E169BA261161}" type="pres">
      <dgm:prSet presAssocID="{3194D6C7-6FC0-45CE-96CD-242AF3966DF4}" presName="parentText" presStyleLbl="node1" presStyleIdx="2" presStyleCnt="4" custLinFactY="2174" custLinFactNeighborY="100000">
        <dgm:presLayoutVars>
          <dgm:chMax val="0"/>
          <dgm:bulletEnabled val="1"/>
        </dgm:presLayoutVars>
      </dgm:prSet>
      <dgm:spPr/>
    </dgm:pt>
    <dgm:pt modelId="{D9713159-F6E7-4444-9118-700F1AB9270C}" type="pres">
      <dgm:prSet presAssocID="{ECE1A0BD-9478-4884-94D9-BAC1A8A89C6E}" presName="spacer" presStyleCnt="0"/>
      <dgm:spPr/>
    </dgm:pt>
    <dgm:pt modelId="{18015C81-509D-49A0-8164-91B1BCBBAA5C}" type="pres">
      <dgm:prSet presAssocID="{B6ED6879-7E20-4EDD-BD07-4526DD665C50}" presName="parentText" presStyleLbl="node1" presStyleIdx="3" presStyleCnt="4" custLinFactY="214" custLinFactNeighborX="54" custLinFactNeighborY="100000">
        <dgm:presLayoutVars>
          <dgm:chMax val="0"/>
          <dgm:bulletEnabled val="1"/>
        </dgm:presLayoutVars>
      </dgm:prSet>
      <dgm:spPr/>
    </dgm:pt>
  </dgm:ptLst>
  <dgm:cxnLst>
    <dgm:cxn modelId="{37C07824-59C1-4E0B-94B6-174469D73E7D}" type="presOf" srcId="{49912D3E-DB80-4B45-92BD-99033C5D15EA}" destId="{40AFA1DE-29CF-408D-BA4A-C04EEED2D74E}" srcOrd="0" destOrd="0" presId="urn:microsoft.com/office/officeart/2005/8/layout/vList2"/>
    <dgm:cxn modelId="{C3EBCB62-6209-4942-AFF4-2C6677E3A4CF}" type="presOf" srcId="{FFA12828-CC0D-4477-9BEE-4D6D67B83F3B}" destId="{D5C4F0C0-E1DE-45A4-A3E9-5EF95A9D7E2E}" srcOrd="0" destOrd="0" presId="urn:microsoft.com/office/officeart/2005/8/layout/vList2"/>
    <dgm:cxn modelId="{BC529A4E-F2AF-4819-9603-0EC8FD75D8F4}" type="presOf" srcId="{B6ED6879-7E20-4EDD-BD07-4526DD665C50}" destId="{18015C81-509D-49A0-8164-91B1BCBBAA5C}" srcOrd="0" destOrd="0" presId="urn:microsoft.com/office/officeart/2005/8/layout/vList2"/>
    <dgm:cxn modelId="{D6C92178-735A-49F5-830F-36A6647E1EAA}" srcId="{FFA12828-CC0D-4477-9BEE-4D6D67B83F3B}" destId="{A222C2B6-0A2A-420D-BE09-01C5D01785E3}" srcOrd="1" destOrd="0" parTransId="{43279768-F552-4D37-B050-4FD593BBEEA2}" sibTransId="{86E022F1-9B08-449A-A09C-10471EBE66B8}"/>
    <dgm:cxn modelId="{A6788D79-A9C6-4853-BD78-9D5702B9695E}" type="presOf" srcId="{3194D6C7-6FC0-45CE-96CD-242AF3966DF4}" destId="{A749A130-58F7-4E72-BEC4-E169BA261161}" srcOrd="0" destOrd="0" presId="urn:microsoft.com/office/officeart/2005/8/layout/vList2"/>
    <dgm:cxn modelId="{0E5A0787-F7BC-4760-93A1-E18C47A472FE}" type="presOf" srcId="{A222C2B6-0A2A-420D-BE09-01C5D01785E3}" destId="{5C6A9C6B-CB27-40DC-AAB0-FF1E72BCBE0F}" srcOrd="0" destOrd="0" presId="urn:microsoft.com/office/officeart/2005/8/layout/vList2"/>
    <dgm:cxn modelId="{C395F6DA-E853-42DE-B565-0EA17AB6459E}" srcId="{FFA12828-CC0D-4477-9BEE-4D6D67B83F3B}" destId="{3194D6C7-6FC0-45CE-96CD-242AF3966DF4}" srcOrd="2" destOrd="0" parTransId="{93B392A6-1948-48D3-94E9-C6DD3B990F08}" sibTransId="{ECE1A0BD-9478-4884-94D9-BAC1A8A89C6E}"/>
    <dgm:cxn modelId="{7A312ADD-93CC-4453-9BBE-1BC5BD50013C}" srcId="{FFA12828-CC0D-4477-9BEE-4D6D67B83F3B}" destId="{49912D3E-DB80-4B45-92BD-99033C5D15EA}" srcOrd="0" destOrd="0" parTransId="{58E844A1-E164-4D9E-9993-7381CBF98448}" sibTransId="{5848B9F6-526F-4DEF-8323-A730DFE72E5E}"/>
    <dgm:cxn modelId="{348F08EB-5226-4225-8A84-D7AE678A4771}" srcId="{FFA12828-CC0D-4477-9BEE-4D6D67B83F3B}" destId="{B6ED6879-7E20-4EDD-BD07-4526DD665C50}" srcOrd="3" destOrd="0" parTransId="{DF10B0F9-661F-41FC-9674-E4D01BB9EC55}" sibTransId="{CC9B64E3-47EA-4D1C-9670-BF8E385833F2}"/>
    <dgm:cxn modelId="{4FDE3C78-B11F-4238-A7D9-CBD0B69DF349}" type="presParOf" srcId="{D5C4F0C0-E1DE-45A4-A3E9-5EF95A9D7E2E}" destId="{40AFA1DE-29CF-408D-BA4A-C04EEED2D74E}" srcOrd="0" destOrd="0" presId="urn:microsoft.com/office/officeart/2005/8/layout/vList2"/>
    <dgm:cxn modelId="{9219C2CD-7ED7-4A66-97B6-2A43DC1BD68E}" type="presParOf" srcId="{D5C4F0C0-E1DE-45A4-A3E9-5EF95A9D7E2E}" destId="{9D4BBFBA-2FDE-4573-B556-FB65C2BC3A40}" srcOrd="1" destOrd="0" presId="urn:microsoft.com/office/officeart/2005/8/layout/vList2"/>
    <dgm:cxn modelId="{67CC61F2-2AC5-4F50-B9AE-3E8973408044}" type="presParOf" srcId="{D5C4F0C0-E1DE-45A4-A3E9-5EF95A9D7E2E}" destId="{5C6A9C6B-CB27-40DC-AAB0-FF1E72BCBE0F}" srcOrd="2" destOrd="0" presId="urn:microsoft.com/office/officeart/2005/8/layout/vList2"/>
    <dgm:cxn modelId="{5A87F4A1-AF03-45FA-9312-A95C0DEF19B5}" type="presParOf" srcId="{D5C4F0C0-E1DE-45A4-A3E9-5EF95A9D7E2E}" destId="{EE96A0CF-D46D-4CDB-9BE9-F90FE17B09D9}" srcOrd="3" destOrd="0" presId="urn:microsoft.com/office/officeart/2005/8/layout/vList2"/>
    <dgm:cxn modelId="{7A400F8D-E5A2-4595-AA53-6B3C2CBBE431}" type="presParOf" srcId="{D5C4F0C0-E1DE-45A4-A3E9-5EF95A9D7E2E}" destId="{A749A130-58F7-4E72-BEC4-E169BA261161}" srcOrd="4" destOrd="0" presId="urn:microsoft.com/office/officeart/2005/8/layout/vList2"/>
    <dgm:cxn modelId="{8A7704C9-F791-4E93-A855-87F55BED57CB}" type="presParOf" srcId="{D5C4F0C0-E1DE-45A4-A3E9-5EF95A9D7E2E}" destId="{D9713159-F6E7-4444-9118-700F1AB9270C}" srcOrd="5" destOrd="0" presId="urn:microsoft.com/office/officeart/2005/8/layout/vList2"/>
    <dgm:cxn modelId="{E9631BF0-334C-49F0-8474-D652BF9AF2AE}" type="presParOf" srcId="{D5C4F0C0-E1DE-45A4-A3E9-5EF95A9D7E2E}" destId="{18015C81-509D-49A0-8164-91B1BCBBAA5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4C2420-8DEE-4395-B132-5C8D585B67E9}"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A9061F38-8483-4518-A39C-78539D7694C9}">
      <dgm:prSet/>
      <dgm:spPr/>
      <dgm:t>
        <a:bodyPr/>
        <a:lstStyle/>
        <a:p>
          <a:r>
            <a:rPr lang="en-US" b="1" dirty="0"/>
            <a:t>Through the marriage of MacLean’s Triune Brain Theory with Porges’ Polyvagal Theory, we can:</a:t>
          </a:r>
          <a:endParaRPr lang="en-US" dirty="0"/>
        </a:p>
      </dgm:t>
    </dgm:pt>
    <dgm:pt modelId="{26E634E1-1CB8-4D46-9526-0E618A309820}" type="parTrans" cxnId="{4AF7E26D-B4A2-4430-8274-5FAE6AEE961D}">
      <dgm:prSet/>
      <dgm:spPr/>
      <dgm:t>
        <a:bodyPr/>
        <a:lstStyle/>
        <a:p>
          <a:endParaRPr lang="en-US"/>
        </a:p>
      </dgm:t>
    </dgm:pt>
    <dgm:pt modelId="{A5F9AF60-5954-4919-AAE2-C7F6CB61D61A}" type="sibTrans" cxnId="{4AF7E26D-B4A2-4430-8274-5FAE6AEE961D}">
      <dgm:prSet/>
      <dgm:spPr/>
      <dgm:t>
        <a:bodyPr/>
        <a:lstStyle/>
        <a:p>
          <a:endParaRPr lang="en-US"/>
        </a:p>
      </dgm:t>
    </dgm:pt>
    <dgm:pt modelId="{590D066D-C7EA-48D7-A76F-377F928CC60A}">
      <dgm:prSet/>
      <dgm:spPr/>
      <dgm:t>
        <a:bodyPr/>
        <a:lstStyle/>
        <a:p>
          <a:r>
            <a:rPr lang="en-US" b="1"/>
            <a:t>Explain the how each part of the triune brain is correlated with the three responses of the autonomic nervous system (Barta, 2018). </a:t>
          </a:r>
          <a:endParaRPr lang="en-US"/>
        </a:p>
      </dgm:t>
    </dgm:pt>
    <dgm:pt modelId="{FC85E096-BA44-439F-8C0A-33D70092C012}" type="parTrans" cxnId="{E6428B5F-0D10-4DFA-992F-F05010F09FDD}">
      <dgm:prSet/>
      <dgm:spPr/>
      <dgm:t>
        <a:bodyPr/>
        <a:lstStyle/>
        <a:p>
          <a:endParaRPr lang="en-US"/>
        </a:p>
      </dgm:t>
    </dgm:pt>
    <dgm:pt modelId="{AD2D247A-7E6E-4E24-B18E-246D6D86F1BA}" type="sibTrans" cxnId="{E6428B5F-0D10-4DFA-992F-F05010F09FDD}">
      <dgm:prSet/>
      <dgm:spPr/>
      <dgm:t>
        <a:bodyPr/>
        <a:lstStyle/>
        <a:p>
          <a:endParaRPr lang="en-US"/>
        </a:p>
      </dgm:t>
    </dgm:pt>
    <dgm:pt modelId="{4911DAA7-A84D-44AB-ABB6-74E943F8AAC1}" type="pres">
      <dgm:prSet presAssocID="{4F4C2420-8DEE-4395-B132-5C8D585B67E9}" presName="Name0" presStyleCnt="0">
        <dgm:presLayoutVars>
          <dgm:dir/>
          <dgm:animLvl val="lvl"/>
          <dgm:resizeHandles val="exact"/>
        </dgm:presLayoutVars>
      </dgm:prSet>
      <dgm:spPr/>
    </dgm:pt>
    <dgm:pt modelId="{FCA3EAA7-3E35-4414-B598-19907DEA699F}" type="pres">
      <dgm:prSet presAssocID="{590D066D-C7EA-48D7-A76F-377F928CC60A}" presName="boxAndChildren" presStyleCnt="0"/>
      <dgm:spPr/>
    </dgm:pt>
    <dgm:pt modelId="{2A5BBDDD-E482-48C1-B8C7-9DC4B9FE359C}" type="pres">
      <dgm:prSet presAssocID="{590D066D-C7EA-48D7-A76F-377F928CC60A}" presName="parentTextBox" presStyleLbl="node1" presStyleIdx="0" presStyleCnt="2"/>
      <dgm:spPr/>
    </dgm:pt>
    <dgm:pt modelId="{EA6A90EF-CA2F-48C7-AEBB-7D88DD7D65BB}" type="pres">
      <dgm:prSet presAssocID="{A5F9AF60-5954-4919-AAE2-C7F6CB61D61A}" presName="sp" presStyleCnt="0"/>
      <dgm:spPr/>
    </dgm:pt>
    <dgm:pt modelId="{33B14E63-5226-4776-97E7-E40C7BC2CE11}" type="pres">
      <dgm:prSet presAssocID="{A9061F38-8483-4518-A39C-78539D7694C9}" presName="arrowAndChildren" presStyleCnt="0"/>
      <dgm:spPr/>
    </dgm:pt>
    <dgm:pt modelId="{6A2C9925-618E-4EEC-9140-D53079BC9356}" type="pres">
      <dgm:prSet presAssocID="{A9061F38-8483-4518-A39C-78539D7694C9}" presName="parentTextArrow" presStyleLbl="node1" presStyleIdx="1" presStyleCnt="2"/>
      <dgm:spPr/>
    </dgm:pt>
  </dgm:ptLst>
  <dgm:cxnLst>
    <dgm:cxn modelId="{A678D903-0588-4DC9-85F4-1BE6529CC2E0}" type="presOf" srcId="{4F4C2420-8DEE-4395-B132-5C8D585B67E9}" destId="{4911DAA7-A84D-44AB-ABB6-74E943F8AAC1}" srcOrd="0" destOrd="0" presId="urn:microsoft.com/office/officeart/2005/8/layout/process4"/>
    <dgm:cxn modelId="{DAE97A36-2A61-4A08-AA3A-3CD9CA24FDD2}" type="presOf" srcId="{590D066D-C7EA-48D7-A76F-377F928CC60A}" destId="{2A5BBDDD-E482-48C1-B8C7-9DC4B9FE359C}" srcOrd="0" destOrd="0" presId="urn:microsoft.com/office/officeart/2005/8/layout/process4"/>
    <dgm:cxn modelId="{E6428B5F-0D10-4DFA-992F-F05010F09FDD}" srcId="{4F4C2420-8DEE-4395-B132-5C8D585B67E9}" destId="{590D066D-C7EA-48D7-A76F-377F928CC60A}" srcOrd="1" destOrd="0" parTransId="{FC85E096-BA44-439F-8C0A-33D70092C012}" sibTransId="{AD2D247A-7E6E-4E24-B18E-246D6D86F1BA}"/>
    <dgm:cxn modelId="{4AF7E26D-B4A2-4430-8274-5FAE6AEE961D}" srcId="{4F4C2420-8DEE-4395-B132-5C8D585B67E9}" destId="{A9061F38-8483-4518-A39C-78539D7694C9}" srcOrd="0" destOrd="0" parTransId="{26E634E1-1CB8-4D46-9526-0E618A309820}" sibTransId="{A5F9AF60-5954-4919-AAE2-C7F6CB61D61A}"/>
    <dgm:cxn modelId="{3B3ACFC3-F9F8-41FF-BCC6-177ABC34C484}" type="presOf" srcId="{A9061F38-8483-4518-A39C-78539D7694C9}" destId="{6A2C9925-618E-4EEC-9140-D53079BC9356}" srcOrd="0" destOrd="0" presId="urn:microsoft.com/office/officeart/2005/8/layout/process4"/>
    <dgm:cxn modelId="{0749D6E7-ACB8-4C38-B7DD-D5B69F6375C0}" type="presParOf" srcId="{4911DAA7-A84D-44AB-ABB6-74E943F8AAC1}" destId="{FCA3EAA7-3E35-4414-B598-19907DEA699F}" srcOrd="0" destOrd="0" presId="urn:microsoft.com/office/officeart/2005/8/layout/process4"/>
    <dgm:cxn modelId="{9BD082BA-A5E1-4141-B76A-17AD551A26D2}" type="presParOf" srcId="{FCA3EAA7-3E35-4414-B598-19907DEA699F}" destId="{2A5BBDDD-E482-48C1-B8C7-9DC4B9FE359C}" srcOrd="0" destOrd="0" presId="urn:microsoft.com/office/officeart/2005/8/layout/process4"/>
    <dgm:cxn modelId="{B09088BE-86AC-4C76-86BF-5DD6843BB4B4}" type="presParOf" srcId="{4911DAA7-A84D-44AB-ABB6-74E943F8AAC1}" destId="{EA6A90EF-CA2F-48C7-AEBB-7D88DD7D65BB}" srcOrd="1" destOrd="0" presId="urn:microsoft.com/office/officeart/2005/8/layout/process4"/>
    <dgm:cxn modelId="{5002B117-D39A-40A8-A287-B72EF2E958E1}" type="presParOf" srcId="{4911DAA7-A84D-44AB-ABB6-74E943F8AAC1}" destId="{33B14E63-5226-4776-97E7-E40C7BC2CE11}" srcOrd="2" destOrd="0" presId="urn:microsoft.com/office/officeart/2005/8/layout/process4"/>
    <dgm:cxn modelId="{B540E328-5C46-4A15-A563-E4A500666AE8}" type="presParOf" srcId="{33B14E63-5226-4776-97E7-E40C7BC2CE11}" destId="{6A2C9925-618E-4EEC-9140-D53079BC935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D20D621-3F64-468E-BACD-3510A5279C3E}" type="doc">
      <dgm:prSet loTypeId="urn:microsoft.com/office/officeart/2005/8/layout/process1" loCatId="process" qsTypeId="urn:microsoft.com/office/officeart/2005/8/quickstyle/simple1" qsCatId="simple" csTypeId="urn:microsoft.com/office/officeart/2005/8/colors/colorful5" csCatId="colorful" phldr="1"/>
      <dgm:spPr/>
      <dgm:t>
        <a:bodyPr/>
        <a:lstStyle/>
        <a:p>
          <a:endParaRPr lang="en-US"/>
        </a:p>
      </dgm:t>
    </dgm:pt>
    <dgm:pt modelId="{08D102B9-9D38-4343-A782-495C62734D7E}">
      <dgm:prSet custT="1"/>
      <dgm:spPr/>
      <dgm:t>
        <a:bodyPr/>
        <a:lstStyle/>
        <a:p>
          <a:pPr algn="ctr"/>
          <a:r>
            <a:rPr lang="en-US" sz="1700" b="1" dirty="0"/>
            <a:t>In his compelling book, </a:t>
          </a:r>
          <a:r>
            <a:rPr lang="en-US" sz="1700" b="1" i="1" dirty="0"/>
            <a:t>How Pornography Harms, </a:t>
          </a:r>
          <a:r>
            <a:rPr lang="en-US" sz="1700" b="1" dirty="0"/>
            <a:t>Professor and </a:t>
          </a:r>
          <a:r>
            <a:rPr lang="en-US" sz="1700" b="1" dirty="0">
              <a:solidFill>
                <a:schemeClr val="bg1"/>
              </a:solidFill>
            </a:rPr>
            <a:t>Dr. John Foubert,</a:t>
          </a:r>
          <a:r>
            <a:rPr lang="en-US" sz="1700" b="1" dirty="0"/>
            <a:t> an interdisciplinary scholar who has studied sexual violence since 1993 and the harms of pornography since 2006, reminds us of how, in contrast to a mountain of data available, the tobacco industry icons testified before Congress in 1994 that they believed that cigarettes were not addictive or harmful. </a:t>
          </a:r>
          <a:endParaRPr lang="en-US" sz="1700" dirty="0"/>
        </a:p>
      </dgm:t>
    </dgm:pt>
    <dgm:pt modelId="{95C01ED7-0B7D-4592-AA06-36551E947DAA}" type="parTrans" cxnId="{14A748B4-C410-4D10-9A0D-1C23207FC1A0}">
      <dgm:prSet/>
      <dgm:spPr/>
      <dgm:t>
        <a:bodyPr/>
        <a:lstStyle/>
        <a:p>
          <a:endParaRPr lang="en-US"/>
        </a:p>
      </dgm:t>
    </dgm:pt>
    <dgm:pt modelId="{5AA9A9F0-D023-41B7-9825-3698CDB2241A}" type="sibTrans" cxnId="{14A748B4-C410-4D10-9A0D-1C23207FC1A0}">
      <dgm:prSet/>
      <dgm:spPr/>
      <dgm:t>
        <a:bodyPr/>
        <a:lstStyle/>
        <a:p>
          <a:endParaRPr lang="en-US"/>
        </a:p>
      </dgm:t>
    </dgm:pt>
    <dgm:pt modelId="{30DCA15E-66D4-4EA6-B112-97E51BBEC057}">
      <dgm:prSet/>
      <dgm:spPr/>
      <dgm:t>
        <a:bodyPr/>
        <a:lstStyle/>
        <a:p>
          <a:r>
            <a:rPr lang="en-US" b="1" dirty="0"/>
            <a:t>In a very similar way, Dr. Foubert notes that there are powerful voices today that try to convince us that pornography isn’t harmful either (Atwood et al., 2014). He adds that there are over </a:t>
          </a:r>
          <a:r>
            <a:rPr lang="en-US" b="1" dirty="0">
              <a:solidFill>
                <a:srgbClr val="FF0000"/>
              </a:solidFill>
            </a:rPr>
            <a:t>100 studies </a:t>
          </a:r>
          <a:r>
            <a:rPr lang="en-US" b="1" dirty="0"/>
            <a:t>that demonstrate that </a:t>
          </a:r>
          <a:r>
            <a:rPr lang="en-US" b="1" dirty="0">
              <a:solidFill>
                <a:srgbClr val="FF0000"/>
              </a:solidFill>
            </a:rPr>
            <a:t>pornography harms </a:t>
          </a:r>
          <a:r>
            <a:rPr lang="en-US" b="1" dirty="0"/>
            <a:t>people, often horribly and sometimes irrevocably (Malamuth et al., 2000; Peter et al., 2016).</a:t>
          </a:r>
          <a:endParaRPr lang="en-US" dirty="0"/>
        </a:p>
      </dgm:t>
    </dgm:pt>
    <dgm:pt modelId="{40F471C5-7667-42EC-A4DC-F8049F388EE3}" type="parTrans" cxnId="{7B833213-CE7B-4379-8B8E-F380745F685A}">
      <dgm:prSet/>
      <dgm:spPr/>
      <dgm:t>
        <a:bodyPr/>
        <a:lstStyle/>
        <a:p>
          <a:endParaRPr lang="en-US"/>
        </a:p>
      </dgm:t>
    </dgm:pt>
    <dgm:pt modelId="{8AFF2380-DFF6-4292-8EF1-B1A9E22A3D43}" type="sibTrans" cxnId="{7B833213-CE7B-4379-8B8E-F380745F685A}">
      <dgm:prSet/>
      <dgm:spPr/>
      <dgm:t>
        <a:bodyPr/>
        <a:lstStyle/>
        <a:p>
          <a:endParaRPr lang="en-US"/>
        </a:p>
      </dgm:t>
    </dgm:pt>
    <dgm:pt modelId="{5A101DD8-7C32-41C4-84E8-3AD026AA6A11}" type="pres">
      <dgm:prSet presAssocID="{8D20D621-3F64-468E-BACD-3510A5279C3E}" presName="Name0" presStyleCnt="0">
        <dgm:presLayoutVars>
          <dgm:dir/>
          <dgm:resizeHandles val="exact"/>
        </dgm:presLayoutVars>
      </dgm:prSet>
      <dgm:spPr/>
    </dgm:pt>
    <dgm:pt modelId="{D132EA1C-272B-452A-9704-E50C01826C45}" type="pres">
      <dgm:prSet presAssocID="{08D102B9-9D38-4343-A782-495C62734D7E}" presName="node" presStyleLbl="node1" presStyleIdx="0" presStyleCnt="2" custScaleX="115573" custLinFactNeighborX="-17987" custLinFactNeighborY="893">
        <dgm:presLayoutVars>
          <dgm:bulletEnabled val="1"/>
        </dgm:presLayoutVars>
      </dgm:prSet>
      <dgm:spPr/>
    </dgm:pt>
    <dgm:pt modelId="{A0F0607C-3011-459C-BC46-3C0F9903B17A}" type="pres">
      <dgm:prSet presAssocID="{5AA9A9F0-D023-41B7-9825-3698CDB2241A}" presName="sibTrans" presStyleLbl="sibTrans2D1" presStyleIdx="0" presStyleCnt="1"/>
      <dgm:spPr/>
    </dgm:pt>
    <dgm:pt modelId="{69107DC9-6E86-4FDE-978B-42A2A9A573BF}" type="pres">
      <dgm:prSet presAssocID="{5AA9A9F0-D023-41B7-9825-3698CDB2241A}" presName="connectorText" presStyleLbl="sibTrans2D1" presStyleIdx="0" presStyleCnt="1"/>
      <dgm:spPr/>
    </dgm:pt>
    <dgm:pt modelId="{95DEF6A4-4DD4-418F-B7D3-A7F9DF755A48}" type="pres">
      <dgm:prSet presAssocID="{30DCA15E-66D4-4EA6-B112-97E51BBEC057}" presName="node" presStyleLbl="node1" presStyleIdx="1" presStyleCnt="2" custScaleX="113009">
        <dgm:presLayoutVars>
          <dgm:bulletEnabled val="1"/>
        </dgm:presLayoutVars>
      </dgm:prSet>
      <dgm:spPr/>
    </dgm:pt>
  </dgm:ptLst>
  <dgm:cxnLst>
    <dgm:cxn modelId="{7B833213-CE7B-4379-8B8E-F380745F685A}" srcId="{8D20D621-3F64-468E-BACD-3510A5279C3E}" destId="{30DCA15E-66D4-4EA6-B112-97E51BBEC057}" srcOrd="1" destOrd="0" parTransId="{40F471C5-7667-42EC-A4DC-F8049F388EE3}" sibTransId="{8AFF2380-DFF6-4292-8EF1-B1A9E22A3D43}"/>
    <dgm:cxn modelId="{0113B01E-D700-4F39-93AE-B32E96B75B4E}" type="presOf" srcId="{5AA9A9F0-D023-41B7-9825-3698CDB2241A}" destId="{69107DC9-6E86-4FDE-978B-42A2A9A573BF}" srcOrd="1" destOrd="0" presId="urn:microsoft.com/office/officeart/2005/8/layout/process1"/>
    <dgm:cxn modelId="{54220621-AC10-4FD1-B09F-D40E4FFEA0F9}" type="presOf" srcId="{08D102B9-9D38-4343-A782-495C62734D7E}" destId="{D132EA1C-272B-452A-9704-E50C01826C45}" srcOrd="0" destOrd="0" presId="urn:microsoft.com/office/officeart/2005/8/layout/process1"/>
    <dgm:cxn modelId="{1E7E2574-97E5-4FDE-A2E4-422C6EF10FA4}" type="presOf" srcId="{30DCA15E-66D4-4EA6-B112-97E51BBEC057}" destId="{95DEF6A4-4DD4-418F-B7D3-A7F9DF755A48}" srcOrd="0" destOrd="0" presId="urn:microsoft.com/office/officeart/2005/8/layout/process1"/>
    <dgm:cxn modelId="{E784B59B-DFC8-472F-B4E3-63A9071FA3E4}" type="presOf" srcId="{8D20D621-3F64-468E-BACD-3510A5279C3E}" destId="{5A101DD8-7C32-41C4-84E8-3AD026AA6A11}" srcOrd="0" destOrd="0" presId="urn:microsoft.com/office/officeart/2005/8/layout/process1"/>
    <dgm:cxn modelId="{14A748B4-C410-4D10-9A0D-1C23207FC1A0}" srcId="{8D20D621-3F64-468E-BACD-3510A5279C3E}" destId="{08D102B9-9D38-4343-A782-495C62734D7E}" srcOrd="0" destOrd="0" parTransId="{95C01ED7-0B7D-4592-AA06-36551E947DAA}" sibTransId="{5AA9A9F0-D023-41B7-9825-3698CDB2241A}"/>
    <dgm:cxn modelId="{FE7FA8D6-0682-49F6-AE65-74FB13B2A623}" type="presOf" srcId="{5AA9A9F0-D023-41B7-9825-3698CDB2241A}" destId="{A0F0607C-3011-459C-BC46-3C0F9903B17A}" srcOrd="0" destOrd="0" presId="urn:microsoft.com/office/officeart/2005/8/layout/process1"/>
    <dgm:cxn modelId="{AD49075D-D655-4FA5-A97D-6F1B2AE25598}" type="presParOf" srcId="{5A101DD8-7C32-41C4-84E8-3AD026AA6A11}" destId="{D132EA1C-272B-452A-9704-E50C01826C45}" srcOrd="0" destOrd="0" presId="urn:microsoft.com/office/officeart/2005/8/layout/process1"/>
    <dgm:cxn modelId="{52021604-DBBE-4513-9EF8-0C7FBD1FC748}" type="presParOf" srcId="{5A101DD8-7C32-41C4-84E8-3AD026AA6A11}" destId="{A0F0607C-3011-459C-BC46-3C0F9903B17A}" srcOrd="1" destOrd="0" presId="urn:microsoft.com/office/officeart/2005/8/layout/process1"/>
    <dgm:cxn modelId="{0D025091-5802-40D0-9E19-14A03AC0B4D3}" type="presParOf" srcId="{A0F0607C-3011-459C-BC46-3C0F9903B17A}" destId="{69107DC9-6E86-4FDE-978B-42A2A9A573BF}" srcOrd="0" destOrd="0" presId="urn:microsoft.com/office/officeart/2005/8/layout/process1"/>
    <dgm:cxn modelId="{9EA66916-2703-4C17-A4F3-466D2ABE117E}" type="presParOf" srcId="{5A101DD8-7C32-41C4-84E8-3AD026AA6A11}" destId="{95DEF6A4-4DD4-418F-B7D3-A7F9DF755A48}"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30CB9-8E80-494D-A88A-C2163918DDE1}">
      <dsp:nvSpPr>
        <dsp:cNvPr id="0" name=""/>
        <dsp:cNvSpPr/>
      </dsp:nvSpPr>
      <dsp:spPr>
        <a:xfrm>
          <a:off x="2904647" y="682233"/>
          <a:ext cx="2633811" cy="1580286"/>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How bad is the on problem? </a:t>
          </a:r>
        </a:p>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Emphasis on porn addiction</a:t>
          </a:r>
        </a:p>
      </dsp:txBody>
      <dsp:txXfrm>
        <a:off x="2904647" y="682233"/>
        <a:ext cx="2633811" cy="1580286"/>
      </dsp:txXfrm>
    </dsp:sp>
    <dsp:sp modelId="{B95DCEDD-9DC6-4DE1-B5E8-4FDCB0071E0D}">
      <dsp:nvSpPr>
        <dsp:cNvPr id="0" name=""/>
        <dsp:cNvSpPr/>
      </dsp:nvSpPr>
      <dsp:spPr>
        <a:xfrm>
          <a:off x="1" y="682233"/>
          <a:ext cx="2633811" cy="1580286"/>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What is a process addiction and how does it compare to substance addiction?</a:t>
          </a:r>
        </a:p>
      </dsp:txBody>
      <dsp:txXfrm>
        <a:off x="1" y="682233"/>
        <a:ext cx="2633811" cy="1580286"/>
      </dsp:txXfrm>
    </dsp:sp>
    <dsp:sp modelId="{8836352F-C513-49EC-9D4C-18B94779AA78}">
      <dsp:nvSpPr>
        <dsp:cNvPr id="0" name=""/>
        <dsp:cNvSpPr/>
      </dsp:nvSpPr>
      <dsp:spPr>
        <a:xfrm>
          <a:off x="5757381" y="682233"/>
          <a:ext cx="2633811" cy="1580286"/>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u="sng" kern="1200">
              <a:latin typeface="Calibri" panose="020F0502020204030204" pitchFamily="34" charset="0"/>
              <a:cs typeface="Calibri" panose="020F0502020204030204" pitchFamily="34" charset="0"/>
            </a:rPr>
            <a:t>The neuroscience: </a:t>
          </a:r>
        </a:p>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Dopamine</a:t>
          </a:r>
        </a:p>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Triune Brain Theory</a:t>
          </a:r>
        </a:p>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Polyvagal Theory </a:t>
          </a:r>
          <a:endParaRPr lang="en-US" sz="2000" kern="1200" dirty="0">
            <a:latin typeface="Calibri" panose="020F0502020204030204" pitchFamily="34" charset="0"/>
            <a:cs typeface="Calibri" panose="020F0502020204030204" pitchFamily="34" charset="0"/>
          </a:endParaRPr>
        </a:p>
      </dsp:txBody>
      <dsp:txXfrm>
        <a:off x="5757381" y="682233"/>
        <a:ext cx="2633811" cy="1580286"/>
      </dsp:txXfrm>
    </dsp:sp>
    <dsp:sp modelId="{6747C3CD-8DD2-47E7-BDFA-833A1FD9F1D3}">
      <dsp:nvSpPr>
        <dsp:cNvPr id="0" name=""/>
        <dsp:cNvSpPr/>
      </dsp:nvSpPr>
      <dsp:spPr>
        <a:xfrm>
          <a:off x="8698217" y="588759"/>
          <a:ext cx="2633811" cy="1580286"/>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The Role of Trauma – Big T and Little t – ACE literature</a:t>
          </a:r>
        </a:p>
      </dsp:txBody>
      <dsp:txXfrm>
        <a:off x="8698217" y="588759"/>
        <a:ext cx="2633811" cy="1580286"/>
      </dsp:txXfrm>
    </dsp:sp>
    <dsp:sp modelId="{5ABF614B-A8BB-4EFF-92A6-219E6B222FBE}">
      <dsp:nvSpPr>
        <dsp:cNvPr id="0" name=""/>
        <dsp:cNvSpPr/>
      </dsp:nvSpPr>
      <dsp:spPr>
        <a:xfrm>
          <a:off x="1451916" y="2450348"/>
          <a:ext cx="2633811" cy="1580286"/>
        </a:xfrm>
        <a:prstGeom prst="rect">
          <a:avLst/>
        </a:prstGeom>
        <a:gradFill rotWithShape="0">
          <a:gsLst>
            <a:gs pos="0">
              <a:schemeClr val="accent6">
                <a:hueOff val="0"/>
                <a:satOff val="0"/>
                <a:lumOff val="0"/>
                <a:alphaOff val="0"/>
                <a:tint val="96000"/>
                <a:lumMod val="104000"/>
              </a:schemeClr>
            </a:gs>
            <a:gs pos="100000">
              <a:schemeClr val="accent6">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The impact of excessive process addiction on the brain and body</a:t>
          </a:r>
        </a:p>
      </dsp:txBody>
      <dsp:txXfrm>
        <a:off x="1451916" y="2450348"/>
        <a:ext cx="2633811" cy="1580286"/>
      </dsp:txXfrm>
    </dsp:sp>
    <dsp:sp modelId="{32837A28-A8EC-4195-BB12-881E0463901A}">
      <dsp:nvSpPr>
        <dsp:cNvPr id="0" name=""/>
        <dsp:cNvSpPr/>
      </dsp:nvSpPr>
      <dsp:spPr>
        <a:xfrm>
          <a:off x="4349108" y="2450348"/>
          <a:ext cx="2633811" cy="1580286"/>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Treatment</a:t>
          </a:r>
        </a:p>
      </dsp:txBody>
      <dsp:txXfrm>
        <a:off x="4349108" y="2450348"/>
        <a:ext cx="2633811" cy="1580286"/>
      </dsp:txXfrm>
    </dsp:sp>
    <dsp:sp modelId="{74C0BB16-4588-47E6-977C-5280295CBF8A}">
      <dsp:nvSpPr>
        <dsp:cNvPr id="0" name=""/>
        <dsp:cNvSpPr/>
      </dsp:nvSpPr>
      <dsp:spPr>
        <a:xfrm>
          <a:off x="7246301" y="2450348"/>
          <a:ext cx="2633811" cy="1580286"/>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We will end with exploring the new field of HeartMath-Neurocardiology  as one adjunctive therapy</a:t>
          </a:r>
        </a:p>
      </dsp:txBody>
      <dsp:txXfrm>
        <a:off x="7246301" y="2450348"/>
        <a:ext cx="2633811" cy="15802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43A6B-946D-439C-BAA3-4F6A1DAC0F7C}">
      <dsp:nvSpPr>
        <dsp:cNvPr id="0" name=""/>
        <dsp:cNvSpPr/>
      </dsp:nvSpPr>
      <dsp:spPr>
        <a:xfrm>
          <a:off x="0" y="5126"/>
          <a:ext cx="6832212" cy="17560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2676E8-063A-4E0D-878A-DFA4FC44749E}">
      <dsp:nvSpPr>
        <dsp:cNvPr id="0" name=""/>
        <dsp:cNvSpPr/>
      </dsp:nvSpPr>
      <dsp:spPr>
        <a:xfrm>
          <a:off x="303518" y="267620"/>
          <a:ext cx="1323730" cy="1231100"/>
        </a:xfrm>
        <a:prstGeom prst="rect">
          <a:avLst/>
        </a:prstGeom>
        <a:blipFill rotWithShape="1">
          <a:blip xmlns:r="http://schemas.openxmlformats.org/officeDocument/2006/relationships" r:embed="rId1"/>
          <a:srcRect/>
          <a:stretch>
            <a:fillRect t="-12000" b="-12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4A48E9-9502-42DB-9B0D-7CF1B203B65C}">
      <dsp:nvSpPr>
        <dsp:cNvPr id="0" name=""/>
        <dsp:cNvSpPr/>
      </dsp:nvSpPr>
      <dsp:spPr>
        <a:xfrm>
          <a:off x="1930767" y="5126"/>
          <a:ext cx="4782535" cy="1757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34" tIns="186034" rIns="186034" bIns="186034"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Dr. Donald Hilton, </a:t>
          </a:r>
          <a:r>
            <a:rPr lang="en-US" sz="1800" kern="1200" dirty="0">
              <a:latin typeface="Calibri" panose="020F0502020204030204" pitchFamily="34" charset="0"/>
              <a:ea typeface="Calibri" panose="020F0502020204030204" pitchFamily="34" charset="0"/>
              <a:cs typeface="Calibri" panose="020F0502020204030204" pitchFamily="34" charset="0"/>
            </a:rPr>
            <a:t>who has authored many studies on the addictive nature of pornography, referenced research that shows that the more people watch pornography, the more their </a:t>
          </a:r>
          <a:r>
            <a:rPr lang="en-US" sz="18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brains actually shrink</a:t>
          </a:r>
          <a:r>
            <a:rPr lang="en-US" sz="1800"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1800" kern="1200" dirty="0">
              <a:solidFill>
                <a:schemeClr val="bg1"/>
              </a:solidFill>
              <a:latin typeface="Calibri" panose="020F0502020204030204" pitchFamily="34" charset="0"/>
              <a:ea typeface="Calibri" panose="020F0502020204030204" pitchFamily="34" charset="0"/>
              <a:cs typeface="Calibri" panose="020F0502020204030204" pitchFamily="34" charset="0"/>
            </a:rPr>
            <a:t>This is also true with electronic media addiction</a:t>
          </a:r>
          <a:r>
            <a:rPr lang="en-US" sz="1600" kern="1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dsp:txBody>
      <dsp:txXfrm>
        <a:off x="1930767" y="5126"/>
        <a:ext cx="4782535" cy="1757804"/>
      </dsp:txXfrm>
    </dsp:sp>
    <dsp:sp modelId="{A8C42BEC-18C4-4BD6-B85A-83C93F9066C1}">
      <dsp:nvSpPr>
        <dsp:cNvPr id="0" name=""/>
        <dsp:cNvSpPr/>
      </dsp:nvSpPr>
      <dsp:spPr>
        <a:xfrm>
          <a:off x="0" y="2167681"/>
          <a:ext cx="6832212" cy="17560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7A0AD4-2F34-4366-B7EB-8E2B361B5319}">
      <dsp:nvSpPr>
        <dsp:cNvPr id="0" name=""/>
        <dsp:cNvSpPr/>
      </dsp:nvSpPr>
      <dsp:spPr>
        <a:xfrm>
          <a:off x="282149" y="2414116"/>
          <a:ext cx="1366468" cy="1280918"/>
        </a:xfrm>
        <a:prstGeom prst="rect">
          <a:avLst/>
        </a:prstGeom>
        <a:blipFill rotWithShape="1">
          <a:blip xmlns:r="http://schemas.openxmlformats.org/officeDocument/2006/relationships" r:embed="rId2"/>
          <a:srcRect/>
          <a:stretch>
            <a:fillRect l="-25000" r="-25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B83A49-F902-4943-89FB-A4C993EBCD55}">
      <dsp:nvSpPr>
        <dsp:cNvPr id="0" name=""/>
        <dsp:cNvSpPr/>
      </dsp:nvSpPr>
      <dsp:spPr>
        <a:xfrm>
          <a:off x="1930767" y="2176531"/>
          <a:ext cx="4782535" cy="1757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34" tIns="186034" rIns="186034" bIns="186034" numCol="1" spcCol="1270" anchor="ctr"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ea typeface="Calibri" panose="020F0502020204030204" pitchFamily="34" charset="0"/>
              <a:cs typeface="Calibri" panose="020F0502020204030204" pitchFamily="34" charset="0"/>
            </a:rPr>
            <a:t>Research has also demonstrated that watching </a:t>
          </a:r>
          <a:r>
            <a:rPr lang="en-US" sz="2000" kern="1200" dirty="0">
              <a:solidFill>
                <a:srgbClr val="FFFF00"/>
              </a:solidFill>
              <a:latin typeface="Calibri" panose="020F0502020204030204" pitchFamily="34" charset="0"/>
              <a:ea typeface="Calibri" panose="020F0502020204030204" pitchFamily="34" charset="0"/>
              <a:cs typeface="Calibri" panose="020F0502020204030204" pitchFamily="34" charset="0"/>
            </a:rPr>
            <a:t>pornography </a:t>
          </a:r>
          <a:r>
            <a:rPr lang="en-US" sz="2000" b="1" kern="1200" dirty="0">
              <a:solidFill>
                <a:srgbClr val="FFFF00"/>
              </a:solidFill>
              <a:latin typeface="Calibri" panose="020F0502020204030204" pitchFamily="34" charset="0"/>
              <a:ea typeface="Calibri" panose="020F0502020204030204" pitchFamily="34" charset="0"/>
              <a:cs typeface="Calibri" panose="020F0502020204030204" pitchFamily="34" charset="0"/>
            </a:rPr>
            <a:t>slows down the working memory</a:t>
          </a:r>
          <a:r>
            <a:rPr lang="en-US" sz="2000" kern="1200"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(Laier et al., 2013). </a:t>
          </a:r>
        </a:p>
      </dsp:txBody>
      <dsp:txXfrm>
        <a:off x="1930767" y="2176531"/>
        <a:ext cx="4782535" cy="1757804"/>
      </dsp:txXfrm>
    </dsp:sp>
    <dsp:sp modelId="{BCBE2135-A4C0-46E5-8785-C65A0CF67FA3}">
      <dsp:nvSpPr>
        <dsp:cNvPr id="0" name=""/>
        <dsp:cNvSpPr/>
      </dsp:nvSpPr>
      <dsp:spPr>
        <a:xfrm>
          <a:off x="0" y="4354780"/>
          <a:ext cx="6832212" cy="17560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747094-ED11-4C2E-9A8E-53B074AFD66F}">
      <dsp:nvSpPr>
        <dsp:cNvPr id="0" name=""/>
        <dsp:cNvSpPr/>
      </dsp:nvSpPr>
      <dsp:spPr>
        <a:xfrm>
          <a:off x="303518" y="4578409"/>
          <a:ext cx="1323730" cy="1295144"/>
        </a:xfrm>
        <a:prstGeom prst="rect">
          <a:avLst/>
        </a:prstGeom>
        <a:blipFill rotWithShape="1">
          <a:blip xmlns:r="http://schemas.openxmlformats.org/officeDocument/2006/relationships" r:embed="rId3"/>
          <a:srcRect/>
          <a:stretch>
            <a:fillRect l="-25000" r="-25000"/>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30E6048-2D76-4BF6-9701-32F0B6762BC4}">
      <dsp:nvSpPr>
        <dsp:cNvPr id="0" name=""/>
        <dsp:cNvSpPr/>
      </dsp:nvSpPr>
      <dsp:spPr>
        <a:xfrm>
          <a:off x="1930767" y="4347937"/>
          <a:ext cx="4782535" cy="1757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34" tIns="186034" rIns="186034" bIns="186034"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Kuhn and Gallinat (2014</a:t>
          </a:r>
          <a:r>
            <a:rPr lang="en-US" sz="19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sz="1900" kern="1200" dirty="0">
              <a:latin typeface="Calibri" panose="020F0502020204030204" pitchFamily="34" charset="0"/>
              <a:ea typeface="Calibri" panose="020F0502020204030204" pitchFamily="34" charset="0"/>
              <a:cs typeface="Calibri" panose="020F0502020204030204" pitchFamily="34" charset="0"/>
            </a:rPr>
            <a:t> found </a:t>
          </a:r>
          <a:r>
            <a:rPr lang="en-US" sz="1900" b="1" kern="1200" dirty="0">
              <a:solidFill>
                <a:srgbClr val="FFFF00"/>
              </a:solidFill>
              <a:latin typeface="Calibri" panose="020F0502020204030204" pitchFamily="34" charset="0"/>
              <a:ea typeface="Calibri" panose="020F0502020204030204" pitchFamily="34" charset="0"/>
              <a:cs typeface="Calibri" panose="020F0502020204030204" pitchFamily="34" charset="0"/>
            </a:rPr>
            <a:t>decreased gray matter</a:t>
          </a:r>
          <a:r>
            <a:rPr lang="en-US" sz="1900"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1900" kern="1200" dirty="0">
              <a:latin typeface="Calibri" panose="020F0502020204030204" pitchFamily="34" charset="0"/>
              <a:ea typeface="Calibri" panose="020F0502020204030204" pitchFamily="34" charset="0"/>
              <a:cs typeface="Calibri" panose="020F0502020204030204" pitchFamily="34" charset="0"/>
            </a:rPr>
            <a:t>in the brain areas that are responsible for decision making and motivation in  process addiction and specifically porn seekers. </a:t>
          </a:r>
        </a:p>
      </dsp:txBody>
      <dsp:txXfrm>
        <a:off x="1930767" y="4347937"/>
        <a:ext cx="4782535" cy="17578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FD97B-EFB0-4F51-8F5A-2E54E90556D8}">
      <dsp:nvSpPr>
        <dsp:cNvPr id="0" name=""/>
        <dsp:cNvSpPr/>
      </dsp:nvSpPr>
      <dsp:spPr>
        <a:xfrm>
          <a:off x="0" y="2185"/>
          <a:ext cx="6832212" cy="110745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1B2C69-041E-4282-B498-6C80BD0D3982}">
      <dsp:nvSpPr>
        <dsp:cNvPr id="0" name=""/>
        <dsp:cNvSpPr/>
      </dsp:nvSpPr>
      <dsp:spPr>
        <a:xfrm>
          <a:off x="335004" y="251362"/>
          <a:ext cx="609099" cy="609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8C46882-5A18-4E12-B670-B3B314A68F65}">
      <dsp:nvSpPr>
        <dsp:cNvPr id="0" name=""/>
        <dsp:cNvSpPr/>
      </dsp:nvSpPr>
      <dsp:spPr>
        <a:xfrm>
          <a:off x="1279109" y="2185"/>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u="none" kern="1200" dirty="0">
              <a:solidFill>
                <a:schemeClr val="tx1"/>
              </a:solidFill>
            </a:rPr>
            <a:t>Owens et al (2012) and Sun et al. (2016) </a:t>
          </a:r>
          <a:r>
            <a:rPr lang="en-US" sz="1400" kern="1200" dirty="0"/>
            <a:t>reported that research findings consistently link the viewing of violent pornography to increased tendencies for </a:t>
          </a:r>
          <a:r>
            <a:rPr lang="en-US" sz="1400" b="1" kern="1200" dirty="0">
              <a:solidFill>
                <a:srgbClr val="FFFF00"/>
              </a:solidFill>
            </a:rPr>
            <a:t>sexually aggressive behavior</a:t>
          </a:r>
          <a:r>
            <a:rPr lang="en-US" sz="1400" kern="1200" dirty="0">
              <a:solidFill>
                <a:srgbClr val="FFFF00"/>
              </a:solidFill>
            </a:rPr>
            <a:t> </a:t>
          </a:r>
        </a:p>
      </dsp:txBody>
      <dsp:txXfrm>
        <a:off x="1279109" y="2185"/>
        <a:ext cx="5553102" cy="1107454"/>
      </dsp:txXfrm>
    </dsp:sp>
    <dsp:sp modelId="{4224880F-C2F6-45C8-AA43-108E5A2FE76E}">
      <dsp:nvSpPr>
        <dsp:cNvPr id="0" name=""/>
        <dsp:cNvSpPr/>
      </dsp:nvSpPr>
      <dsp:spPr>
        <a:xfrm>
          <a:off x="0" y="1352083"/>
          <a:ext cx="6832212" cy="110745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F9FB18-5364-4D2E-AFDF-C58C8A838840}">
      <dsp:nvSpPr>
        <dsp:cNvPr id="0" name=""/>
        <dsp:cNvSpPr/>
      </dsp:nvSpPr>
      <dsp:spPr>
        <a:xfrm>
          <a:off x="335004" y="1635680"/>
          <a:ext cx="609099" cy="609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FD68F72-7ABB-4DFD-98D3-68B993D5B61B}">
      <dsp:nvSpPr>
        <dsp:cNvPr id="0" name=""/>
        <dsp:cNvSpPr/>
      </dsp:nvSpPr>
      <dsp:spPr>
        <a:xfrm>
          <a:off x="1279109" y="1386503"/>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Stanley et al. (2016)</a:t>
          </a:r>
          <a:r>
            <a:rPr lang="en-US" sz="1400" b="1" kern="1200" dirty="0"/>
            <a:t> </a:t>
          </a:r>
          <a:r>
            <a:rPr lang="en-US" sz="1400" kern="1200" dirty="0"/>
            <a:t>reported that there is a clear association between regular viewing of online pornography and perpetration of </a:t>
          </a:r>
          <a:r>
            <a:rPr lang="en-US" sz="1400" b="1" kern="1200" dirty="0">
              <a:solidFill>
                <a:srgbClr val="FFFF00"/>
              </a:solidFill>
            </a:rPr>
            <a:t>sexual coercion and abuse by boys. </a:t>
          </a:r>
          <a:endParaRPr lang="en-US" sz="1400" kern="1200" dirty="0">
            <a:solidFill>
              <a:srgbClr val="FFFF00"/>
            </a:solidFill>
          </a:endParaRPr>
        </a:p>
      </dsp:txBody>
      <dsp:txXfrm>
        <a:off x="1279109" y="1386503"/>
        <a:ext cx="5553102" cy="1107454"/>
      </dsp:txXfrm>
    </dsp:sp>
    <dsp:sp modelId="{2C4AEAA6-3564-45B5-A15B-CE6EDED0D966}">
      <dsp:nvSpPr>
        <dsp:cNvPr id="0" name=""/>
        <dsp:cNvSpPr/>
      </dsp:nvSpPr>
      <dsp:spPr>
        <a:xfrm>
          <a:off x="0" y="2770821"/>
          <a:ext cx="6832212" cy="110745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A5247-0105-4A33-88E9-A82D1CFEEAA5}">
      <dsp:nvSpPr>
        <dsp:cNvPr id="0" name=""/>
        <dsp:cNvSpPr/>
      </dsp:nvSpPr>
      <dsp:spPr>
        <a:xfrm>
          <a:off x="335004" y="3019998"/>
          <a:ext cx="609099" cy="609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4BC185C-71C5-4FD5-96F0-4377FE93FD8F}">
      <dsp:nvSpPr>
        <dsp:cNvPr id="0" name=""/>
        <dsp:cNvSpPr/>
      </dsp:nvSpPr>
      <dsp:spPr>
        <a:xfrm>
          <a:off x="1279109" y="2770821"/>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Stanley et al. (2016) </a:t>
          </a:r>
          <a:r>
            <a:rPr lang="en-US" sz="1400" kern="1200" dirty="0"/>
            <a:t>found that both regularly watching pornography and sending or receiving sexual images or messages were associated with increased probability of being a </a:t>
          </a:r>
          <a:r>
            <a:rPr lang="en-US" sz="1400" b="1" kern="1200" dirty="0">
              <a:solidFill>
                <a:srgbClr val="FFFF00"/>
              </a:solidFill>
            </a:rPr>
            <a:t>perpetrator of sexual coercion.</a:t>
          </a:r>
          <a:endParaRPr lang="en-US" sz="1400" kern="1200" dirty="0">
            <a:solidFill>
              <a:srgbClr val="FFFF00"/>
            </a:solidFill>
          </a:endParaRPr>
        </a:p>
      </dsp:txBody>
      <dsp:txXfrm>
        <a:off x="1279109" y="2770821"/>
        <a:ext cx="5553102" cy="1107454"/>
      </dsp:txXfrm>
    </dsp:sp>
    <dsp:sp modelId="{DCE768A0-1B74-475B-B2B5-24AC68CB7D38}">
      <dsp:nvSpPr>
        <dsp:cNvPr id="0" name=""/>
        <dsp:cNvSpPr/>
      </dsp:nvSpPr>
      <dsp:spPr>
        <a:xfrm>
          <a:off x="0" y="4155139"/>
          <a:ext cx="6832212" cy="110745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6D0FC-08C6-43AA-A47C-50F40E189A0F}">
      <dsp:nvSpPr>
        <dsp:cNvPr id="0" name=""/>
        <dsp:cNvSpPr/>
      </dsp:nvSpPr>
      <dsp:spPr>
        <a:xfrm>
          <a:off x="335004" y="4404316"/>
          <a:ext cx="609099" cy="609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2B83CC1-7974-4FF2-AC05-383194D42ABE}">
      <dsp:nvSpPr>
        <dsp:cNvPr id="0" name=""/>
        <dsp:cNvSpPr/>
      </dsp:nvSpPr>
      <dsp:spPr>
        <a:xfrm>
          <a:off x="1279109" y="4155139"/>
          <a:ext cx="5553102" cy="1107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06" tIns="117206" rIns="117206" bIns="117206" numCol="1" spcCol="1270" anchor="ctr"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Dr. Walther DeKeseredy (2016) </a:t>
          </a:r>
          <a:r>
            <a:rPr lang="en-US" sz="1400" kern="1200" dirty="0"/>
            <a:t>reported that among divorced people he studied, 30% of the women stated their belief that their husband’s pornography use was integral to the </a:t>
          </a:r>
          <a:r>
            <a:rPr lang="en-US" sz="1400" b="1" kern="1200" dirty="0">
              <a:solidFill>
                <a:srgbClr val="FFFF00"/>
              </a:solidFill>
            </a:rPr>
            <a:t>sexual abuse they suffered in their marriage.</a:t>
          </a:r>
          <a:endParaRPr lang="en-US" sz="1400" kern="1200" dirty="0">
            <a:solidFill>
              <a:srgbClr val="FFFF00"/>
            </a:solidFill>
          </a:endParaRPr>
        </a:p>
      </dsp:txBody>
      <dsp:txXfrm>
        <a:off x="1279109" y="4155139"/>
        <a:ext cx="5553102" cy="11074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DC71F-9F61-44CC-8A8B-FAE4135F300C}">
      <dsp:nvSpPr>
        <dsp:cNvPr id="0" name=""/>
        <dsp:cNvSpPr/>
      </dsp:nvSpPr>
      <dsp:spPr>
        <a:xfrm>
          <a:off x="0" y="0"/>
          <a:ext cx="8013362" cy="1481602"/>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ea typeface="Calibri" panose="020F0502020204030204" pitchFamily="34" charset="0"/>
              <a:cs typeface="Calibri" panose="020F0502020204030204" pitchFamily="34" charset="0"/>
            </a:rPr>
            <a:t>There are no medications currently approved for the treatment of behavioral addictions, but some medications that have shown promise in treating substance use disorders have also shown promise in treating behavioral addictions. </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72326" y="72326"/>
        <a:ext cx="7868710" cy="1336950"/>
      </dsp:txXfrm>
    </dsp:sp>
    <dsp:sp modelId="{032310A6-DB49-4FC8-A866-161F3E243434}">
      <dsp:nvSpPr>
        <dsp:cNvPr id="0" name=""/>
        <dsp:cNvSpPr/>
      </dsp:nvSpPr>
      <dsp:spPr>
        <a:xfrm>
          <a:off x="0" y="1497148"/>
          <a:ext cx="8013362" cy="1481602"/>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ea typeface="Calibri" panose="020F0502020204030204" pitchFamily="34" charset="0"/>
              <a:cs typeface="Calibri" panose="020F0502020204030204" pitchFamily="34" charset="0"/>
            </a:rPr>
            <a:t>Naltrexone, a mu-opioid receptor antagonist approved by the US Food and Drug Administration for the treatment of alcoholism and opioid dependence, has shown efficacy in controlled clinical trials for the treatment of pathological gambling and kleptomania, and promise in uncontrolled studies of compulsive buying, compulsive sexual behavior, internet addiction, and pathologic skin picking. </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72326" y="1569474"/>
        <a:ext cx="7868710" cy="1336950"/>
      </dsp:txXfrm>
    </dsp:sp>
    <dsp:sp modelId="{3079B8EF-59CA-4BC9-83D7-351F29BB14E0}">
      <dsp:nvSpPr>
        <dsp:cNvPr id="0" name=""/>
        <dsp:cNvSpPr/>
      </dsp:nvSpPr>
      <dsp:spPr>
        <a:xfrm>
          <a:off x="0" y="2992321"/>
          <a:ext cx="8013362" cy="1481602"/>
        </a:xfrm>
        <a:prstGeom prst="round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ea typeface="Calibri" panose="020F0502020204030204" pitchFamily="34" charset="0"/>
              <a:cs typeface="Calibri" panose="020F0502020204030204" pitchFamily="34" charset="0"/>
            </a:rPr>
            <a:t>These findings suggest that mu-opioid receptors play a similar role in behavioral addictions as they do in substance use disorders, possibly through modulation of the dopaminergic mesolimbic pathway. In contrast, the short-acting mu-opioid receptor antagonist naloxone exacerbates symptoms in obsessive-compulsive disorder.</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72326" y="3064647"/>
        <a:ext cx="7868710" cy="1336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5C8B3-1878-495A-BD98-A15DAAA20173}">
      <dsp:nvSpPr>
        <dsp:cNvPr id="0" name=""/>
        <dsp:cNvSpPr/>
      </dsp:nvSpPr>
      <dsp:spPr>
        <a:xfrm>
          <a:off x="0" y="703"/>
          <a:ext cx="6937606" cy="16450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53BCD6-DB9E-4E4C-9651-0D0341D0A221}">
      <dsp:nvSpPr>
        <dsp:cNvPr id="0" name=""/>
        <dsp:cNvSpPr/>
      </dsp:nvSpPr>
      <dsp:spPr>
        <a:xfrm>
          <a:off x="497642" y="370850"/>
          <a:ext cx="904803" cy="9048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C02C40-7E6C-48F7-9383-29EB2C383CDB}">
      <dsp:nvSpPr>
        <dsp:cNvPr id="0" name=""/>
        <dsp:cNvSpPr/>
      </dsp:nvSpPr>
      <dsp:spPr>
        <a:xfrm>
          <a:off x="1900088" y="703"/>
          <a:ext cx="5037517" cy="164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06" tIns="174106" rIns="174106" bIns="174106"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ea typeface="Calibri" panose="020F0502020204030204" pitchFamily="34" charset="0"/>
              <a:cs typeface="Calibri" panose="020F0502020204030204" pitchFamily="34" charset="0"/>
            </a:rPr>
            <a:t>In Rome being </a:t>
          </a:r>
          <a:r>
            <a:rPr lang="en-US" sz="23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“addicted” </a:t>
          </a:r>
          <a:r>
            <a:rPr lang="en-US" sz="2300" kern="1200" dirty="0">
              <a:latin typeface="Calibri" panose="020F0502020204030204" pitchFamily="34" charset="0"/>
              <a:ea typeface="Calibri" panose="020F0502020204030204" pitchFamily="34" charset="0"/>
              <a:cs typeface="Calibri" panose="020F0502020204030204" pitchFamily="34" charset="0"/>
            </a:rPr>
            <a:t>meant that you had just been sentenced to slavery. </a:t>
          </a:r>
        </a:p>
      </dsp:txBody>
      <dsp:txXfrm>
        <a:off x="1900088" y="703"/>
        <a:ext cx="5037517" cy="1645097"/>
      </dsp:txXfrm>
    </dsp:sp>
    <dsp:sp modelId="{03A109AB-F9F1-42D9-B019-EB202C9D817D}">
      <dsp:nvSpPr>
        <dsp:cNvPr id="0" name=""/>
        <dsp:cNvSpPr/>
      </dsp:nvSpPr>
      <dsp:spPr>
        <a:xfrm>
          <a:off x="0" y="2057075"/>
          <a:ext cx="6937606" cy="164509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8116A9-C7ED-497E-96F2-29DFE9E9028B}">
      <dsp:nvSpPr>
        <dsp:cNvPr id="0" name=""/>
        <dsp:cNvSpPr/>
      </dsp:nvSpPr>
      <dsp:spPr>
        <a:xfrm>
          <a:off x="497642" y="2427222"/>
          <a:ext cx="904803" cy="9048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FB727C3-26E5-4EB1-B03F-3DD23551F79A}">
      <dsp:nvSpPr>
        <dsp:cNvPr id="0" name=""/>
        <dsp:cNvSpPr/>
      </dsp:nvSpPr>
      <dsp:spPr>
        <a:xfrm>
          <a:off x="1900088" y="2057075"/>
          <a:ext cx="5037517" cy="164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06" tIns="174106" rIns="174106" bIns="174106"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ea typeface="Calibri" panose="020F0502020204030204" pitchFamily="34" charset="0"/>
              <a:cs typeface="Calibri" panose="020F0502020204030204" pitchFamily="34" charset="0"/>
            </a:rPr>
            <a:t>If you owed someone money and couldn’t repay, a judge would sentence you to work as a slave until you could repay the debt.</a:t>
          </a:r>
        </a:p>
      </dsp:txBody>
      <dsp:txXfrm>
        <a:off x="1900088" y="2057075"/>
        <a:ext cx="5037517" cy="1645097"/>
      </dsp:txXfrm>
    </dsp:sp>
    <dsp:sp modelId="{F4190C34-D612-4416-A763-D89C3FB8AC51}">
      <dsp:nvSpPr>
        <dsp:cNvPr id="0" name=""/>
        <dsp:cNvSpPr/>
      </dsp:nvSpPr>
      <dsp:spPr>
        <a:xfrm>
          <a:off x="0" y="4113447"/>
          <a:ext cx="6937606" cy="164509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6CF45-B0B9-4DD9-86D4-2E3876BDCAA2}">
      <dsp:nvSpPr>
        <dsp:cNvPr id="0" name=""/>
        <dsp:cNvSpPr/>
      </dsp:nvSpPr>
      <dsp:spPr>
        <a:xfrm>
          <a:off x="497642" y="4483595"/>
          <a:ext cx="904803" cy="9048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46B93F1-C8FB-4F21-80F4-B1F34965F98F}">
      <dsp:nvSpPr>
        <dsp:cNvPr id="0" name=""/>
        <dsp:cNvSpPr/>
      </dsp:nvSpPr>
      <dsp:spPr>
        <a:xfrm>
          <a:off x="1900088" y="4113447"/>
          <a:ext cx="5037517" cy="164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06" tIns="174106" rIns="174106" bIns="174106"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ea typeface="Calibri" panose="020F0502020204030204" pitchFamily="34" charset="0"/>
              <a:cs typeface="Calibri" panose="020F0502020204030204" pitchFamily="34" charset="0"/>
            </a:rPr>
            <a:t>Addiction later evolved to describe any bond that was difficult to break. </a:t>
          </a:r>
        </a:p>
      </dsp:txBody>
      <dsp:txXfrm>
        <a:off x="1900088" y="4113447"/>
        <a:ext cx="5037517" cy="16450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C4B5F-58FE-4377-AC8E-39FCB3BEC175}">
      <dsp:nvSpPr>
        <dsp:cNvPr id="0" name=""/>
        <dsp:cNvSpPr/>
      </dsp:nvSpPr>
      <dsp:spPr>
        <a:xfrm>
          <a:off x="0" y="133475"/>
          <a:ext cx="1729179" cy="1037507"/>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a:latin typeface="Calibri" panose="020F0502020204030204" pitchFamily="34" charset="0"/>
              <a:ea typeface="Calibri" panose="020F0502020204030204" pitchFamily="34" charset="0"/>
              <a:cs typeface="Calibri" panose="020F0502020204030204" pitchFamily="34" charset="0"/>
            </a:rPr>
            <a:t>Shopping</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0" y="133475"/>
        <a:ext cx="1729179" cy="1037507"/>
      </dsp:txXfrm>
    </dsp:sp>
    <dsp:sp modelId="{681857CB-BBB9-49C5-9B71-F47EC93E3426}">
      <dsp:nvSpPr>
        <dsp:cNvPr id="0" name=""/>
        <dsp:cNvSpPr/>
      </dsp:nvSpPr>
      <dsp:spPr>
        <a:xfrm>
          <a:off x="1908357" y="159392"/>
          <a:ext cx="1729179" cy="1037507"/>
        </a:xfrm>
        <a:prstGeom prst="rect">
          <a:avLst/>
        </a:prstGeom>
        <a:solidFill>
          <a:schemeClr val="accent5">
            <a:hueOff val="601017"/>
            <a:satOff val="-1221"/>
            <a:lumOff val="784"/>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ea typeface="Calibri" panose="020F0502020204030204" pitchFamily="34" charset="0"/>
              <a:cs typeface="Calibri" panose="020F0502020204030204" pitchFamily="34" charset="0"/>
            </a:rPr>
            <a:t>G</a:t>
          </a:r>
          <a:r>
            <a:rPr lang="en-US" sz="2000" b="0" i="0" kern="1200" baseline="0" dirty="0">
              <a:latin typeface="Calibri" panose="020F0502020204030204" pitchFamily="34" charset="0"/>
              <a:ea typeface="Calibri" panose="020F0502020204030204" pitchFamily="34" charset="0"/>
              <a:cs typeface="Calibri" panose="020F0502020204030204" pitchFamily="34" charset="0"/>
            </a:rPr>
            <a:t>ambling</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1908357" y="159392"/>
        <a:ext cx="1729179" cy="1037507"/>
      </dsp:txXfrm>
    </dsp:sp>
    <dsp:sp modelId="{A50FE67C-A0E7-4287-83D6-029DD8D770B4}">
      <dsp:nvSpPr>
        <dsp:cNvPr id="0" name=""/>
        <dsp:cNvSpPr/>
      </dsp:nvSpPr>
      <dsp:spPr>
        <a:xfrm>
          <a:off x="3776251" y="124334"/>
          <a:ext cx="1729179" cy="1037507"/>
        </a:xfrm>
        <a:prstGeom prst="rect">
          <a:avLst/>
        </a:prstGeom>
        <a:solidFill>
          <a:schemeClr val="accent5">
            <a:hueOff val="1202033"/>
            <a:satOff val="-2441"/>
            <a:lumOff val="1569"/>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S</a:t>
          </a:r>
          <a:r>
            <a:rPr lang="en-US" sz="2000" b="0" i="0" kern="1200" baseline="0">
              <a:latin typeface="Calibri" panose="020F0502020204030204" pitchFamily="34" charset="0"/>
              <a:ea typeface="Calibri" panose="020F0502020204030204" pitchFamily="34" charset="0"/>
              <a:cs typeface="Calibri" panose="020F0502020204030204" pitchFamily="34" charset="0"/>
            </a:rPr>
            <a:t>exual activity</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3776251" y="124334"/>
        <a:ext cx="1729179" cy="1037507"/>
      </dsp:txXfrm>
    </dsp:sp>
    <dsp:sp modelId="{9241AA47-5030-44CF-BC4E-8EE3BDC5BC65}">
      <dsp:nvSpPr>
        <dsp:cNvPr id="0" name=""/>
        <dsp:cNvSpPr/>
      </dsp:nvSpPr>
      <dsp:spPr>
        <a:xfrm>
          <a:off x="0" y="1343901"/>
          <a:ext cx="1729179" cy="1037507"/>
        </a:xfrm>
        <a:prstGeom prst="rect">
          <a:avLst/>
        </a:prstGeom>
        <a:solidFill>
          <a:schemeClr val="accent5">
            <a:hueOff val="1803050"/>
            <a:satOff val="-3662"/>
            <a:lumOff val="2353"/>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00"/>
              </a:solidFill>
              <a:latin typeface="Calibri" panose="020F0502020204030204" pitchFamily="34" charset="0"/>
              <a:ea typeface="Calibri" panose="020F0502020204030204" pitchFamily="34" charset="0"/>
              <a:cs typeface="Calibri" panose="020F0502020204030204" pitchFamily="34" charset="0"/>
            </a:rPr>
            <a:t>P</a:t>
          </a:r>
          <a:r>
            <a:rPr lang="en-US" sz="2000" b="0" i="0" kern="1200" baseline="0" dirty="0">
              <a:solidFill>
                <a:srgbClr val="FFFF00"/>
              </a:solidFill>
              <a:latin typeface="Calibri" panose="020F0502020204030204" pitchFamily="34" charset="0"/>
              <a:ea typeface="Calibri" panose="020F0502020204030204" pitchFamily="34" charset="0"/>
              <a:cs typeface="Calibri" panose="020F0502020204030204" pitchFamily="34" charset="0"/>
            </a:rPr>
            <a:t>ornography</a:t>
          </a:r>
          <a:endParaRPr lang="en-US" sz="2000" kern="1200" dirty="0">
            <a:solidFill>
              <a:srgbClr val="FFFF00"/>
            </a:solidFill>
            <a:latin typeface="Calibri" panose="020F0502020204030204" pitchFamily="34" charset="0"/>
            <a:ea typeface="Calibri" panose="020F0502020204030204" pitchFamily="34" charset="0"/>
            <a:cs typeface="Calibri" panose="020F0502020204030204" pitchFamily="34" charset="0"/>
          </a:endParaRPr>
        </a:p>
      </dsp:txBody>
      <dsp:txXfrm>
        <a:off x="0" y="1343901"/>
        <a:ext cx="1729179" cy="1037507"/>
      </dsp:txXfrm>
    </dsp:sp>
    <dsp:sp modelId="{6C9865D2-2DBF-4200-A2BE-0A274DFEEBB7}">
      <dsp:nvSpPr>
        <dsp:cNvPr id="0" name=""/>
        <dsp:cNvSpPr/>
      </dsp:nvSpPr>
      <dsp:spPr>
        <a:xfrm>
          <a:off x="1876090" y="1327155"/>
          <a:ext cx="1729179" cy="1037507"/>
        </a:xfrm>
        <a:prstGeom prst="rect">
          <a:avLst/>
        </a:prstGeom>
        <a:solidFill>
          <a:schemeClr val="accent5">
            <a:hueOff val="2404066"/>
            <a:satOff val="-4882"/>
            <a:lumOff val="3137"/>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latin typeface="Calibri" panose="020F0502020204030204" pitchFamily="34" charset="0"/>
              <a:ea typeface="Calibri" panose="020F0502020204030204" pitchFamily="34" charset="0"/>
              <a:cs typeface="Calibri" panose="020F0502020204030204" pitchFamily="34" charset="0"/>
            </a:rPr>
            <a:t>Eating disorders</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1876090" y="1327155"/>
        <a:ext cx="1729179" cy="1037507"/>
      </dsp:txXfrm>
    </dsp:sp>
    <dsp:sp modelId="{54697994-E367-44E1-83D9-C84E76897769}">
      <dsp:nvSpPr>
        <dsp:cNvPr id="0" name=""/>
        <dsp:cNvSpPr/>
      </dsp:nvSpPr>
      <dsp:spPr>
        <a:xfrm>
          <a:off x="3804195" y="1343901"/>
          <a:ext cx="1729179" cy="1037507"/>
        </a:xfrm>
        <a:prstGeom prst="rect">
          <a:avLst/>
        </a:prstGeom>
        <a:solidFill>
          <a:schemeClr val="accent5">
            <a:hueOff val="3005083"/>
            <a:satOff val="-6103"/>
            <a:lumOff val="3922"/>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I</a:t>
          </a:r>
          <a:r>
            <a:rPr lang="en-US" sz="2000" b="0" i="0" kern="1200" baseline="0">
              <a:latin typeface="Calibri" panose="020F0502020204030204" pitchFamily="34" charset="0"/>
              <a:ea typeface="Calibri" panose="020F0502020204030204" pitchFamily="34" charset="0"/>
              <a:cs typeface="Calibri" panose="020F0502020204030204" pitchFamily="34" charset="0"/>
            </a:rPr>
            <a:t>nternet use</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3804195" y="1343901"/>
        <a:ext cx="1729179" cy="1037507"/>
      </dsp:txXfrm>
    </dsp:sp>
    <dsp:sp modelId="{1BEBB9F7-4F6B-4F36-AEB9-A1226EB9BFC4}">
      <dsp:nvSpPr>
        <dsp:cNvPr id="0" name=""/>
        <dsp:cNvSpPr/>
      </dsp:nvSpPr>
      <dsp:spPr>
        <a:xfrm>
          <a:off x="0" y="2554326"/>
          <a:ext cx="1729179" cy="1037507"/>
        </a:xfrm>
        <a:prstGeom prst="rect">
          <a:avLst/>
        </a:prstGeom>
        <a:solidFill>
          <a:schemeClr val="accent5">
            <a:hueOff val="3606099"/>
            <a:satOff val="-7323"/>
            <a:lumOff val="4706"/>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E</a:t>
          </a:r>
          <a:r>
            <a:rPr lang="en-US" sz="2000" b="0" i="0" kern="1200" baseline="0">
              <a:latin typeface="Calibri" panose="020F0502020204030204" pitchFamily="34" charset="0"/>
              <a:ea typeface="Calibri" panose="020F0502020204030204" pitchFamily="34" charset="0"/>
              <a:cs typeface="Calibri" panose="020F0502020204030204" pitchFamily="34" charset="0"/>
            </a:rPr>
            <a:t>xercise</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0" y="2554326"/>
        <a:ext cx="1729179" cy="1037507"/>
      </dsp:txXfrm>
    </dsp:sp>
    <dsp:sp modelId="{09679D8A-CD7C-46F1-9C19-8AF868C51226}">
      <dsp:nvSpPr>
        <dsp:cNvPr id="0" name=""/>
        <dsp:cNvSpPr/>
      </dsp:nvSpPr>
      <dsp:spPr>
        <a:xfrm>
          <a:off x="1902097" y="2554326"/>
          <a:ext cx="1729179" cy="1037507"/>
        </a:xfrm>
        <a:prstGeom prst="rect">
          <a:avLst/>
        </a:prstGeom>
        <a:solidFill>
          <a:schemeClr val="accent5">
            <a:hueOff val="4207116"/>
            <a:satOff val="-8544"/>
            <a:lumOff val="5491"/>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a:latin typeface="Calibri" panose="020F0502020204030204" pitchFamily="34" charset="0"/>
              <a:ea typeface="Calibri" panose="020F0502020204030204" pitchFamily="34" charset="0"/>
              <a:cs typeface="Calibri" panose="020F0502020204030204" pitchFamily="34" charset="0"/>
            </a:rPr>
            <a:t>Work</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1902097" y="2554326"/>
        <a:ext cx="1729179" cy="1037507"/>
      </dsp:txXfrm>
    </dsp:sp>
    <dsp:sp modelId="{F5E1645C-21EA-48EB-BE32-64FB73DB0DDF}">
      <dsp:nvSpPr>
        <dsp:cNvPr id="0" name=""/>
        <dsp:cNvSpPr/>
      </dsp:nvSpPr>
      <dsp:spPr>
        <a:xfrm>
          <a:off x="3804195" y="2554326"/>
          <a:ext cx="1729179" cy="1037507"/>
        </a:xfrm>
        <a:prstGeom prst="rect">
          <a:avLst/>
        </a:prstGeom>
        <a:solidFill>
          <a:schemeClr val="accent5">
            <a:hueOff val="4808133"/>
            <a:satOff val="-9764"/>
            <a:lumOff val="6275"/>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a:latin typeface="Calibri" panose="020F0502020204030204" pitchFamily="34" charset="0"/>
              <a:ea typeface="Calibri" panose="020F0502020204030204" pitchFamily="34" charset="0"/>
              <a:cs typeface="Calibri" panose="020F0502020204030204" pitchFamily="34" charset="0"/>
            </a:rPr>
            <a:t>Chaos</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3804195" y="2554326"/>
        <a:ext cx="1729179" cy="10375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D3460-E2AC-43E4-9808-AB76D80D302F}">
      <dsp:nvSpPr>
        <dsp:cNvPr id="0" name=""/>
        <dsp:cNvSpPr/>
      </dsp:nvSpPr>
      <dsp:spPr>
        <a:xfrm>
          <a:off x="507438" y="1275"/>
          <a:ext cx="2476493" cy="1485896"/>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Calibri" panose="020F0502020204030204" pitchFamily="34" charset="0"/>
              <a:ea typeface="Calibri" panose="020F0502020204030204" pitchFamily="34" charset="0"/>
              <a:cs typeface="Calibri" panose="020F0502020204030204" pitchFamily="34" charset="0"/>
            </a:rPr>
            <a:t>“</a:t>
          </a:r>
          <a:r>
            <a:rPr lang="en-US" sz="1900" b="1" kern="1200" dirty="0">
              <a:latin typeface="Calibri" panose="020F0502020204030204" pitchFamily="34" charset="0"/>
              <a:ea typeface="Calibri" panose="020F0502020204030204" pitchFamily="34" charset="0"/>
              <a:cs typeface="Calibri" panose="020F0502020204030204" pitchFamily="34" charset="0"/>
            </a:rPr>
            <a:t>Addiction is about </a:t>
          </a:r>
          <a:r>
            <a:rPr lang="en-US" sz="19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bonding. </a:t>
          </a:r>
        </a:p>
      </dsp:txBody>
      <dsp:txXfrm>
        <a:off x="507438" y="1275"/>
        <a:ext cx="2476493" cy="1485896"/>
      </dsp:txXfrm>
    </dsp:sp>
    <dsp:sp modelId="{380F1C6E-8FF6-466D-B3CE-E29435768D2B}">
      <dsp:nvSpPr>
        <dsp:cNvPr id="0" name=""/>
        <dsp:cNvSpPr/>
      </dsp:nvSpPr>
      <dsp:spPr>
        <a:xfrm>
          <a:off x="3231581" y="1275"/>
          <a:ext cx="2476493" cy="1485896"/>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If you can’t do it with people, you will do it with a </a:t>
          </a:r>
          <a:r>
            <a:rPr lang="en-US" sz="1900" b="1" kern="1200" dirty="0">
              <a:solidFill>
                <a:schemeClr val="bg1"/>
              </a:solidFill>
              <a:latin typeface="Calibri" panose="020F0502020204030204" pitchFamily="34" charset="0"/>
              <a:ea typeface="Calibri" panose="020F0502020204030204" pitchFamily="34" charset="0"/>
              <a:cs typeface="Calibri" panose="020F0502020204030204" pitchFamily="34" charset="0"/>
            </a:rPr>
            <a:t>substance.</a:t>
          </a:r>
        </a:p>
      </dsp:txBody>
      <dsp:txXfrm>
        <a:off x="3231581" y="1275"/>
        <a:ext cx="2476493" cy="1485896"/>
      </dsp:txXfrm>
    </dsp:sp>
    <dsp:sp modelId="{4C0BCC56-6C09-4E7B-AEBA-F6979BCCE58E}">
      <dsp:nvSpPr>
        <dsp:cNvPr id="0" name=""/>
        <dsp:cNvSpPr/>
      </dsp:nvSpPr>
      <dsp:spPr>
        <a:xfrm>
          <a:off x="507438" y="1734820"/>
          <a:ext cx="2476493" cy="1485896"/>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Now that might be </a:t>
          </a:r>
          <a:r>
            <a:rPr lang="en-US" sz="1900" b="1" kern="1200" dirty="0">
              <a:solidFill>
                <a:srgbClr val="FFFF00"/>
              </a:solidFill>
              <a:latin typeface="Calibri" panose="020F0502020204030204" pitchFamily="34" charset="0"/>
              <a:ea typeface="Calibri" panose="020F0502020204030204" pitchFamily="34" charset="0"/>
              <a:cs typeface="Calibri" panose="020F0502020204030204" pitchFamily="34" charset="0"/>
            </a:rPr>
            <a:t>gambling, </a:t>
          </a:r>
          <a:r>
            <a:rPr lang="en-US" sz="1900" b="1" kern="1200" dirty="0">
              <a:latin typeface="Calibri" panose="020F0502020204030204" pitchFamily="34" charset="0"/>
              <a:ea typeface="Calibri" panose="020F0502020204030204" pitchFamily="34" charset="0"/>
              <a:cs typeface="Calibri" panose="020F0502020204030204" pitchFamily="34" charset="0"/>
            </a:rPr>
            <a:t>that might be </a:t>
          </a:r>
          <a:r>
            <a:rPr lang="en-US" sz="1900" b="1" kern="1200" dirty="0">
              <a:solidFill>
                <a:srgbClr val="FFFF00"/>
              </a:solidFill>
              <a:latin typeface="Calibri" panose="020F0502020204030204" pitchFamily="34" charset="0"/>
              <a:ea typeface="Calibri" panose="020F0502020204030204" pitchFamily="34" charset="0"/>
              <a:cs typeface="Calibri" panose="020F0502020204030204" pitchFamily="34" charset="0"/>
            </a:rPr>
            <a:t>media, </a:t>
          </a:r>
          <a:r>
            <a:rPr lang="en-US" sz="1900" b="1" kern="1200" dirty="0">
              <a:latin typeface="Calibri" panose="020F0502020204030204" pitchFamily="34" charset="0"/>
              <a:ea typeface="Calibri" panose="020F0502020204030204" pitchFamily="34" charset="0"/>
              <a:cs typeface="Calibri" panose="020F0502020204030204" pitchFamily="34" charset="0"/>
            </a:rPr>
            <a:t>that might be </a:t>
          </a:r>
          <a:r>
            <a:rPr lang="en-US" sz="1900" b="1" kern="1200" dirty="0">
              <a:solidFill>
                <a:srgbClr val="FFFF00"/>
              </a:solidFill>
              <a:latin typeface="Calibri" panose="020F0502020204030204" pitchFamily="34" charset="0"/>
              <a:ea typeface="Calibri" panose="020F0502020204030204" pitchFamily="34" charset="0"/>
              <a:cs typeface="Calibri" panose="020F0502020204030204" pitchFamily="34" charset="0"/>
            </a:rPr>
            <a:t>cocaine, </a:t>
          </a:r>
          <a:r>
            <a:rPr lang="en-US" sz="1900" b="1" kern="1200" dirty="0">
              <a:latin typeface="Calibri" panose="020F0502020204030204" pitchFamily="34" charset="0"/>
              <a:ea typeface="Calibri" panose="020F0502020204030204" pitchFamily="34" charset="0"/>
              <a:cs typeface="Calibri" panose="020F0502020204030204" pitchFamily="34" charset="0"/>
            </a:rPr>
            <a:t>that might be </a:t>
          </a:r>
          <a:r>
            <a:rPr lang="en-US" sz="1900" b="1" kern="1200" dirty="0">
              <a:solidFill>
                <a:srgbClr val="FFFF00"/>
              </a:solidFill>
              <a:latin typeface="Calibri" panose="020F0502020204030204" pitchFamily="34" charset="0"/>
              <a:ea typeface="Calibri" panose="020F0502020204030204" pitchFamily="34" charset="0"/>
              <a:cs typeface="Calibri" panose="020F0502020204030204" pitchFamily="34" charset="0"/>
            </a:rPr>
            <a:t>cannabis.</a:t>
          </a:r>
        </a:p>
      </dsp:txBody>
      <dsp:txXfrm>
        <a:off x="507438" y="1734820"/>
        <a:ext cx="2476493" cy="1485896"/>
      </dsp:txXfrm>
    </dsp:sp>
    <dsp:sp modelId="{185E1B4F-AA4B-4487-9BD3-E130D1DC6791}">
      <dsp:nvSpPr>
        <dsp:cNvPr id="0" name=""/>
        <dsp:cNvSpPr/>
      </dsp:nvSpPr>
      <dsp:spPr>
        <a:xfrm>
          <a:off x="3231581" y="1734820"/>
          <a:ext cx="2476493" cy="1485896"/>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latin typeface="Calibri" panose="020F0502020204030204" pitchFamily="34" charset="0"/>
              <a:ea typeface="Calibri" panose="020F0502020204030204" pitchFamily="34" charset="0"/>
              <a:cs typeface="Calibri" panose="020F0502020204030204" pitchFamily="34" charset="0"/>
            </a:rPr>
            <a:t>You will bond to something because that is our nature. </a:t>
          </a:r>
        </a:p>
      </dsp:txBody>
      <dsp:txXfrm>
        <a:off x="3231581" y="1734820"/>
        <a:ext cx="2476493" cy="1485896"/>
      </dsp:txXfrm>
    </dsp:sp>
    <dsp:sp modelId="{2C48F588-0AEC-4F7D-92ED-664135B5B2BA}">
      <dsp:nvSpPr>
        <dsp:cNvPr id="0" name=""/>
        <dsp:cNvSpPr/>
      </dsp:nvSpPr>
      <dsp:spPr>
        <a:xfrm>
          <a:off x="1840436" y="3469641"/>
          <a:ext cx="2476493" cy="1485896"/>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alibri" panose="020F0502020204030204" pitchFamily="34" charset="0"/>
              <a:ea typeface="Calibri" panose="020F0502020204030204" pitchFamily="34" charset="0"/>
              <a:cs typeface="Calibri" panose="020F0502020204030204" pitchFamily="34" charset="0"/>
            </a:rPr>
            <a:t>That’s what we want as </a:t>
          </a:r>
          <a:r>
            <a:rPr lang="en-US" sz="1900" b="1" kern="1200" dirty="0">
              <a:solidFill>
                <a:srgbClr val="FF0000"/>
              </a:solidFill>
              <a:latin typeface="Calibri" panose="020F0502020204030204" pitchFamily="34" charset="0"/>
              <a:ea typeface="Calibri" panose="020F0502020204030204" pitchFamily="34" charset="0"/>
              <a:cs typeface="Calibri" panose="020F0502020204030204" pitchFamily="34" charset="0"/>
            </a:rPr>
            <a:t>human beings.”</a:t>
          </a:r>
        </a:p>
      </dsp:txBody>
      <dsp:txXfrm>
        <a:off x="1840436" y="3469641"/>
        <a:ext cx="2476493" cy="14858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485D5-F281-4B87-B7B2-064C3C1818AA}">
      <dsp:nvSpPr>
        <dsp:cNvPr id="0" name=""/>
        <dsp:cNvSpPr/>
      </dsp:nvSpPr>
      <dsp:spPr>
        <a:xfrm>
          <a:off x="3208" y="0"/>
          <a:ext cx="4932389" cy="2961995"/>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022350">
            <a:lnSpc>
              <a:spcPct val="90000"/>
            </a:lnSpc>
            <a:spcBef>
              <a:spcPct val="0"/>
            </a:spcBef>
            <a:spcAft>
              <a:spcPct val="35000"/>
            </a:spcAft>
            <a:buNone/>
          </a:pPr>
          <a:r>
            <a:rPr lang="en-US" sz="2300" kern="1200"/>
            <a:t>Increased dopamine activity (wanting/seeking it more) – </a:t>
          </a:r>
        </a:p>
        <a:p>
          <a:pPr marL="0" lvl="0" indent="0" algn="l" defTabSz="1022350">
            <a:lnSpc>
              <a:spcPct val="90000"/>
            </a:lnSpc>
            <a:spcBef>
              <a:spcPct val="0"/>
            </a:spcBef>
            <a:spcAft>
              <a:spcPct val="35000"/>
            </a:spcAft>
            <a:buNone/>
          </a:pPr>
          <a:r>
            <a:rPr lang="en-US" sz="2300" b="1" kern="1200">
              <a:solidFill>
                <a:srgbClr val="0070C0"/>
              </a:solidFill>
            </a:rPr>
            <a:t>sensitization</a:t>
          </a:r>
          <a:r>
            <a:rPr lang="en-US" sz="2300" kern="1200">
              <a:solidFill>
                <a:srgbClr val="FF0000"/>
              </a:solidFill>
            </a:rPr>
            <a:t> </a:t>
          </a:r>
          <a:r>
            <a:rPr lang="en-US" sz="2300" kern="1200"/>
            <a:t>via </a:t>
          </a:r>
          <a:r>
            <a:rPr lang="en-US" sz="2300" b="1" kern="1200">
              <a:solidFill>
                <a:srgbClr val="FF0000"/>
              </a:solidFill>
            </a:rPr>
            <a:t>DeltaFosB</a:t>
          </a:r>
        </a:p>
      </dsp:txBody>
      <dsp:txXfrm>
        <a:off x="3208" y="1184798"/>
        <a:ext cx="4932389" cy="1777197"/>
      </dsp:txXfrm>
    </dsp:sp>
    <dsp:sp modelId="{27B6CFD9-AA4D-4AF1-9734-51E0D3C4EDFB}">
      <dsp:nvSpPr>
        <dsp:cNvPr id="0" name=""/>
        <dsp:cNvSpPr/>
      </dsp:nvSpPr>
      <dsp:spPr>
        <a:xfrm>
          <a:off x="320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01</a:t>
          </a:r>
        </a:p>
      </dsp:txBody>
      <dsp:txXfrm>
        <a:off x="3208" y="0"/>
        <a:ext cx="4932389" cy="1184798"/>
      </dsp:txXfrm>
    </dsp:sp>
    <dsp:sp modelId="{DE588B9F-081A-4C14-B9A9-DE00876F2FCD}">
      <dsp:nvSpPr>
        <dsp:cNvPr id="0" name=""/>
        <dsp:cNvSpPr/>
      </dsp:nvSpPr>
      <dsp:spPr>
        <a:xfrm>
          <a:off x="5333394" y="0"/>
          <a:ext cx="4932389" cy="2961995"/>
        </a:xfrm>
        <a:prstGeom prst="rect">
          <a:avLst/>
        </a:prstGeom>
        <a:solidFill>
          <a:schemeClr val="accent2">
            <a:hueOff val="453165"/>
            <a:satOff val="-47993"/>
            <a:lumOff val="-1176"/>
            <a:alphaOff val="0"/>
          </a:schemeClr>
        </a:solidFill>
        <a:ln w="15875" cap="rnd" cmpd="sng" algn="ctr">
          <a:solidFill>
            <a:schemeClr val="accent2">
              <a:hueOff val="453165"/>
              <a:satOff val="-47993"/>
              <a:lumOff val="-1176"/>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022350">
            <a:lnSpc>
              <a:spcPct val="90000"/>
            </a:lnSpc>
            <a:spcBef>
              <a:spcPct val="0"/>
            </a:spcBef>
            <a:spcAft>
              <a:spcPct val="35000"/>
            </a:spcAft>
            <a:buNone/>
          </a:pPr>
          <a:r>
            <a:rPr lang="en-US" sz="2300" kern="1200"/>
            <a:t>Decreased dopamine and opioid activity (liking it/enjoying it less) – </a:t>
          </a:r>
          <a:r>
            <a:rPr lang="en-US" sz="2300" b="1" i="0" kern="1200">
              <a:solidFill>
                <a:srgbClr val="0070C0"/>
              </a:solidFill>
            </a:rPr>
            <a:t>desensitization</a:t>
          </a:r>
          <a:r>
            <a:rPr lang="en-US" sz="2300" kern="1200"/>
            <a:t> via </a:t>
          </a:r>
          <a:r>
            <a:rPr lang="en-US" sz="2300" b="1" kern="1200">
              <a:solidFill>
                <a:srgbClr val="FF0000"/>
              </a:solidFill>
            </a:rPr>
            <a:t>CREB </a:t>
          </a:r>
          <a:r>
            <a:rPr lang="en-US" sz="2300" b="1" kern="1200"/>
            <a:t> </a:t>
          </a:r>
        </a:p>
      </dsp:txBody>
      <dsp:txXfrm>
        <a:off x="5333394" y="1184798"/>
        <a:ext cx="4932389" cy="1777197"/>
      </dsp:txXfrm>
    </dsp:sp>
    <dsp:sp modelId="{F6B9BD5E-5694-4859-B103-A44BFECD4663}">
      <dsp:nvSpPr>
        <dsp:cNvPr id="0" name=""/>
        <dsp:cNvSpPr/>
      </dsp:nvSpPr>
      <dsp:spPr>
        <a:xfrm>
          <a:off x="5330188" y="0"/>
          <a:ext cx="4932389" cy="1184798"/>
        </a:xfrm>
        <a:prstGeom prst="rect">
          <a:avLst/>
        </a:prstGeom>
        <a:noFill/>
        <a:ln w="15875" cap="rnd"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667000">
            <a:lnSpc>
              <a:spcPct val="90000"/>
            </a:lnSpc>
            <a:spcBef>
              <a:spcPct val="0"/>
            </a:spcBef>
            <a:spcAft>
              <a:spcPct val="35000"/>
            </a:spcAft>
            <a:buNone/>
          </a:pPr>
          <a:r>
            <a:rPr lang="en-US" sz="6000" kern="1200"/>
            <a:t>02</a:t>
          </a:r>
        </a:p>
      </dsp:txBody>
      <dsp:txXfrm>
        <a:off x="5330188" y="0"/>
        <a:ext cx="4932389" cy="11847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A7F36-3045-4466-A535-FD293F77F816}">
      <dsp:nvSpPr>
        <dsp:cNvPr id="0" name=""/>
        <dsp:cNvSpPr/>
      </dsp:nvSpPr>
      <dsp:spPr>
        <a:xfrm>
          <a:off x="0" y="155427"/>
          <a:ext cx="3496679" cy="753306"/>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Chocolate – 50% increase</a:t>
          </a:r>
        </a:p>
      </dsp:txBody>
      <dsp:txXfrm>
        <a:off x="36773" y="192200"/>
        <a:ext cx="3423133" cy="679760"/>
      </dsp:txXfrm>
    </dsp:sp>
    <dsp:sp modelId="{DA79C053-81BF-4CCE-B8A4-7228A4437427}">
      <dsp:nvSpPr>
        <dsp:cNvPr id="0" name=""/>
        <dsp:cNvSpPr/>
      </dsp:nvSpPr>
      <dsp:spPr>
        <a:xfrm>
          <a:off x="0" y="812123"/>
          <a:ext cx="3496679" cy="753306"/>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Sex – 100% increase</a:t>
          </a:r>
        </a:p>
      </dsp:txBody>
      <dsp:txXfrm>
        <a:off x="36773" y="848896"/>
        <a:ext cx="3423133" cy="679760"/>
      </dsp:txXfrm>
    </dsp:sp>
    <dsp:sp modelId="{8B58B886-A18C-4870-A5B8-93AA5B932AF8}">
      <dsp:nvSpPr>
        <dsp:cNvPr id="0" name=""/>
        <dsp:cNvSpPr/>
      </dsp:nvSpPr>
      <dsp:spPr>
        <a:xfrm>
          <a:off x="0" y="1562763"/>
          <a:ext cx="3496679" cy="753306"/>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Snorting cocaine – 350%</a:t>
          </a:r>
        </a:p>
      </dsp:txBody>
      <dsp:txXfrm>
        <a:off x="36773" y="1599536"/>
        <a:ext cx="3423133" cy="679760"/>
      </dsp:txXfrm>
    </dsp:sp>
    <dsp:sp modelId="{FD69A393-7025-4820-BF50-07EA608EBD85}">
      <dsp:nvSpPr>
        <dsp:cNvPr id="0" name=""/>
        <dsp:cNvSpPr/>
      </dsp:nvSpPr>
      <dsp:spPr>
        <a:xfrm>
          <a:off x="0" y="2277493"/>
          <a:ext cx="3496679" cy="753306"/>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Crystal meth – 1,200%</a:t>
          </a:r>
        </a:p>
      </dsp:txBody>
      <dsp:txXfrm>
        <a:off x="36773" y="2314266"/>
        <a:ext cx="3423133" cy="679760"/>
      </dsp:txXfrm>
    </dsp:sp>
    <dsp:sp modelId="{AACF42F5-B398-4563-A66D-9FBCBD1F2CE4}">
      <dsp:nvSpPr>
        <dsp:cNvPr id="0" name=""/>
        <dsp:cNvSpPr/>
      </dsp:nvSpPr>
      <dsp:spPr>
        <a:xfrm>
          <a:off x="0" y="3029610"/>
          <a:ext cx="3496679" cy="753306"/>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Video gaming – 100% </a:t>
          </a:r>
        </a:p>
      </dsp:txBody>
      <dsp:txXfrm>
        <a:off x="36773" y="3066383"/>
        <a:ext cx="3423133" cy="6797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FA1DE-29CF-408D-BA4A-C04EEED2D74E}">
      <dsp:nvSpPr>
        <dsp:cNvPr id="0" name=""/>
        <dsp:cNvSpPr/>
      </dsp:nvSpPr>
      <dsp:spPr>
        <a:xfrm>
          <a:off x="0" y="371"/>
          <a:ext cx="6832212" cy="1306126"/>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Calibri" panose="020F0502020204030204" pitchFamily="34" charset="0"/>
            </a:rPr>
            <a:t>To bring it home, on topside we have the </a:t>
          </a:r>
          <a:r>
            <a:rPr lang="en-US" sz="2000" b="1" kern="1200" dirty="0">
              <a:solidFill>
                <a:schemeClr val="tx1"/>
              </a:solidFill>
              <a:latin typeface="Calibri" panose="020F0502020204030204" pitchFamily="34" charset="0"/>
            </a:rPr>
            <a:t>cortical brain </a:t>
          </a:r>
          <a:r>
            <a:rPr lang="en-US" sz="2000" b="0" kern="1200" dirty="0">
              <a:latin typeface="Calibri" panose="020F0502020204030204" pitchFamily="34" charset="0"/>
            </a:rPr>
            <a:t>consisting of the </a:t>
          </a:r>
          <a:r>
            <a:rPr lang="en-US" sz="2000" b="1" kern="1200" dirty="0">
              <a:solidFill>
                <a:srgbClr val="FF0000"/>
              </a:solidFill>
              <a:latin typeface="Calibri" panose="020F0502020204030204" pitchFamily="34" charset="0"/>
            </a:rPr>
            <a:t>frontal lobe </a:t>
          </a:r>
          <a:r>
            <a:rPr lang="en-US" sz="2000" b="0" kern="1200" dirty="0">
              <a:latin typeface="Calibri" panose="020F0502020204030204" pitchFamily="34" charset="0"/>
            </a:rPr>
            <a:t>which is the most recently developed portion of the brain, i.e., the conscious, thinking brain. </a:t>
          </a:r>
        </a:p>
      </dsp:txBody>
      <dsp:txXfrm>
        <a:off x="63760" y="64131"/>
        <a:ext cx="6704692" cy="1178606"/>
      </dsp:txXfrm>
    </dsp:sp>
    <dsp:sp modelId="{5C6A9C6B-CB27-40DC-AAB0-FF1E72BCBE0F}">
      <dsp:nvSpPr>
        <dsp:cNvPr id="0" name=""/>
        <dsp:cNvSpPr/>
      </dsp:nvSpPr>
      <dsp:spPr>
        <a:xfrm>
          <a:off x="0" y="1339107"/>
          <a:ext cx="6832212" cy="1306126"/>
        </a:xfrm>
        <a:prstGeom prst="roundRect">
          <a:avLst/>
        </a:prstGeom>
        <a:gradFill rotWithShape="0">
          <a:gsLst>
            <a:gs pos="0">
              <a:schemeClr val="accent2">
                <a:hueOff val="151055"/>
                <a:satOff val="-15998"/>
                <a:lumOff val="-392"/>
                <a:alphaOff val="0"/>
                <a:tint val="96000"/>
                <a:lumMod val="104000"/>
              </a:schemeClr>
            </a:gs>
            <a:gs pos="100000">
              <a:schemeClr val="accent2">
                <a:hueOff val="151055"/>
                <a:satOff val="-15998"/>
                <a:lumOff val="-39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a:t>
          </a:r>
          <a:r>
            <a:rPr lang="en-US" sz="500" b="0" kern="1200" dirty="0"/>
            <a:t>t </a:t>
          </a:r>
          <a:r>
            <a:rPr lang="en-US" sz="1800" b="0" kern="1200" dirty="0">
              <a:latin typeface="Calibri" panose="020F0502020204030204" pitchFamily="34" charset="0"/>
            </a:rPr>
            <a:t>the bottom, we have </a:t>
          </a:r>
          <a:r>
            <a:rPr lang="en-US" sz="1800" b="1" kern="1200" dirty="0">
              <a:solidFill>
                <a:schemeClr val="tx1"/>
              </a:solidFill>
              <a:latin typeface="Calibri" panose="020F0502020204030204" pitchFamily="34" charset="0"/>
            </a:rPr>
            <a:t>our subcortical, unconscious brain, </a:t>
          </a:r>
          <a:r>
            <a:rPr lang="en-US" sz="1800" b="0" kern="1200" dirty="0">
              <a:latin typeface="Calibri" panose="020F0502020204030204" pitchFamily="34" charset="0"/>
            </a:rPr>
            <a:t>which is made up of the</a:t>
          </a:r>
          <a:r>
            <a:rPr lang="en-US" sz="1800" b="0" kern="1200" dirty="0">
              <a:solidFill>
                <a:srgbClr val="FF0000"/>
              </a:solidFill>
              <a:latin typeface="Calibri" panose="020F0502020204030204" pitchFamily="34" charset="0"/>
            </a:rPr>
            <a:t> </a:t>
          </a:r>
          <a:r>
            <a:rPr lang="en-US" sz="1800" b="1" kern="1200" dirty="0">
              <a:solidFill>
                <a:srgbClr val="FF0000"/>
              </a:solidFill>
              <a:latin typeface="Calibri" panose="020F0502020204030204" pitchFamily="34" charset="0"/>
            </a:rPr>
            <a:t>reptilian and limbic complexes </a:t>
          </a:r>
          <a:r>
            <a:rPr lang="en-US" sz="1800" b="0" kern="1200" dirty="0">
              <a:latin typeface="Calibri" panose="020F0502020204030204" pitchFamily="34" charset="0"/>
            </a:rPr>
            <a:t>and is directed largely by raw instinct and emotions which often results in immediate knee-jerk reactions that happen in a split second. </a:t>
          </a:r>
        </a:p>
      </dsp:txBody>
      <dsp:txXfrm>
        <a:off x="63760" y="1402867"/>
        <a:ext cx="6704692" cy="1178606"/>
      </dsp:txXfrm>
    </dsp:sp>
    <dsp:sp modelId="{A749A130-58F7-4E72-BEC4-E169BA261161}">
      <dsp:nvSpPr>
        <dsp:cNvPr id="0" name=""/>
        <dsp:cNvSpPr/>
      </dsp:nvSpPr>
      <dsp:spPr>
        <a:xfrm>
          <a:off x="0" y="2680549"/>
          <a:ext cx="6832212" cy="1306126"/>
        </a:xfrm>
        <a:prstGeom prst="roundRect">
          <a:avLst/>
        </a:prstGeom>
        <a:gradFill rotWithShape="0">
          <a:gsLst>
            <a:gs pos="0">
              <a:schemeClr val="accent2">
                <a:hueOff val="302110"/>
                <a:satOff val="-31995"/>
                <a:lumOff val="-784"/>
                <a:alphaOff val="0"/>
                <a:tint val="96000"/>
                <a:lumMod val="104000"/>
              </a:schemeClr>
            </a:gs>
            <a:gs pos="100000">
              <a:schemeClr val="accent2">
                <a:hueOff val="302110"/>
                <a:satOff val="-31995"/>
                <a:lumOff val="-78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According to Barta (2018), addicts to include </a:t>
          </a:r>
          <a:r>
            <a:rPr lang="en-US" sz="1800" b="0" kern="1200" dirty="0">
              <a:solidFill>
                <a:schemeClr val="bg1"/>
              </a:solidFill>
              <a:latin typeface="Calibri" panose="020F0502020204030204" pitchFamily="34" charset="0"/>
            </a:rPr>
            <a:t>pornography addicts, live </a:t>
          </a:r>
          <a:r>
            <a:rPr lang="en-US" sz="1800" b="0" kern="1200" dirty="0">
              <a:latin typeface="Calibri" panose="020F0502020204030204" pitchFamily="34" charset="0"/>
            </a:rPr>
            <a:t>much more in their </a:t>
          </a:r>
          <a:r>
            <a:rPr lang="en-US" sz="1800" b="1" kern="1200" dirty="0">
              <a:solidFill>
                <a:schemeClr val="tx1"/>
              </a:solidFill>
              <a:latin typeface="Calibri" panose="020F0502020204030204" pitchFamily="34" charset="0"/>
            </a:rPr>
            <a:t>unconscious, emotional, and instinctual brains </a:t>
          </a:r>
          <a:r>
            <a:rPr lang="en-US" sz="1800" b="0" kern="1200" dirty="0">
              <a:latin typeface="Calibri" panose="020F0502020204030204" pitchFamily="34" charset="0"/>
            </a:rPr>
            <a:t>than in their </a:t>
          </a:r>
          <a:r>
            <a:rPr lang="en-US" sz="1800" b="1" kern="1200" dirty="0">
              <a:solidFill>
                <a:schemeClr val="tx1"/>
              </a:solidFill>
              <a:latin typeface="Calibri" panose="020F0502020204030204" pitchFamily="34" charset="0"/>
            </a:rPr>
            <a:t>frontal lobe or social engagement system. </a:t>
          </a:r>
        </a:p>
      </dsp:txBody>
      <dsp:txXfrm>
        <a:off x="63760" y="2744309"/>
        <a:ext cx="6704692" cy="1178606"/>
      </dsp:txXfrm>
    </dsp:sp>
    <dsp:sp modelId="{18015C81-509D-49A0-8164-91B1BCBBAA5C}">
      <dsp:nvSpPr>
        <dsp:cNvPr id="0" name=""/>
        <dsp:cNvSpPr/>
      </dsp:nvSpPr>
      <dsp:spPr>
        <a:xfrm>
          <a:off x="0" y="3958652"/>
          <a:ext cx="6832212" cy="1306126"/>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0" kern="1200" dirty="0">
              <a:latin typeface="Calibri" panose="020F0502020204030204" pitchFamily="34" charset="0"/>
            </a:rPr>
            <a:t>As such, when </a:t>
          </a:r>
          <a:r>
            <a:rPr lang="en-US" sz="1800" b="1" kern="1200" dirty="0">
              <a:solidFill>
                <a:schemeClr val="tx1"/>
              </a:solidFill>
              <a:latin typeface="Calibri" panose="020F0502020204030204" pitchFamily="34" charset="0"/>
            </a:rPr>
            <a:t>the limbic and reptilian brain take charge, </a:t>
          </a:r>
          <a:r>
            <a:rPr lang="en-US" sz="1800" b="0" kern="1200" dirty="0">
              <a:latin typeface="Calibri" panose="020F0502020204030204" pitchFamily="34" charset="0"/>
            </a:rPr>
            <a:t>the conscious brain switches off as the higher order brain is essentially </a:t>
          </a:r>
          <a:r>
            <a:rPr lang="en-US" sz="1800" b="1" kern="1200" dirty="0">
              <a:solidFill>
                <a:schemeClr val="tx1"/>
              </a:solidFill>
              <a:latin typeface="Calibri" panose="020F0502020204030204" pitchFamily="34" charset="0"/>
            </a:rPr>
            <a:t>hijacked, </a:t>
          </a:r>
          <a:r>
            <a:rPr lang="en-US" sz="1800" b="0" kern="1200" dirty="0">
              <a:latin typeface="Calibri" panose="020F0502020204030204" pitchFamily="34" charset="0"/>
            </a:rPr>
            <a:t>and we end up not thinking and instead just reacting.  As a result, consequences are not weighed very heavily, if at all.</a:t>
          </a:r>
        </a:p>
      </dsp:txBody>
      <dsp:txXfrm>
        <a:off x="63760" y="4022412"/>
        <a:ext cx="6704692" cy="11786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BBDDD-E482-48C1-B8C7-9DC4B9FE359C}">
      <dsp:nvSpPr>
        <dsp:cNvPr id="0" name=""/>
        <dsp:cNvSpPr/>
      </dsp:nvSpPr>
      <dsp:spPr>
        <a:xfrm>
          <a:off x="0" y="2205346"/>
          <a:ext cx="8987404" cy="1446946"/>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a:t>Explain the how each part of the triune brain is correlated with the three responses of the autonomic nervous system (Barta, 2018). </a:t>
          </a:r>
          <a:endParaRPr lang="en-US" sz="2500" kern="1200"/>
        </a:p>
      </dsp:txBody>
      <dsp:txXfrm>
        <a:off x="0" y="2205346"/>
        <a:ext cx="8987404" cy="1446946"/>
      </dsp:txXfrm>
    </dsp:sp>
    <dsp:sp modelId="{6A2C9925-618E-4EEC-9140-D53079BC9356}">
      <dsp:nvSpPr>
        <dsp:cNvPr id="0" name=""/>
        <dsp:cNvSpPr/>
      </dsp:nvSpPr>
      <dsp:spPr>
        <a:xfrm rot="10800000">
          <a:off x="0" y="1647"/>
          <a:ext cx="8987404" cy="2225403"/>
        </a:xfrm>
        <a:prstGeom prst="upArrowCallou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b="1" kern="1200" dirty="0"/>
            <a:t>Through the marriage of MacLean’s Triune Brain Theory with Porges’ Polyvagal Theory, we can:</a:t>
          </a:r>
          <a:endParaRPr lang="en-US" sz="2500" kern="1200" dirty="0"/>
        </a:p>
      </dsp:txBody>
      <dsp:txXfrm rot="10800000">
        <a:off x="0" y="1647"/>
        <a:ext cx="8987404" cy="1446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2EA1C-272B-452A-9704-E50C01826C45}">
      <dsp:nvSpPr>
        <dsp:cNvPr id="0" name=""/>
        <dsp:cNvSpPr/>
      </dsp:nvSpPr>
      <dsp:spPr>
        <a:xfrm>
          <a:off x="0" y="173117"/>
          <a:ext cx="3353338" cy="4141129"/>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In his compelling book, </a:t>
          </a:r>
          <a:r>
            <a:rPr lang="en-US" sz="1700" b="1" i="1" kern="1200" dirty="0"/>
            <a:t>How Pornography Harms, </a:t>
          </a:r>
          <a:r>
            <a:rPr lang="en-US" sz="1700" b="1" kern="1200" dirty="0"/>
            <a:t>Professor and </a:t>
          </a:r>
          <a:r>
            <a:rPr lang="en-US" sz="1700" b="1" kern="1200" dirty="0">
              <a:solidFill>
                <a:schemeClr val="bg1"/>
              </a:solidFill>
            </a:rPr>
            <a:t>Dr. John Foubert,</a:t>
          </a:r>
          <a:r>
            <a:rPr lang="en-US" sz="1700" b="1" kern="1200" dirty="0"/>
            <a:t> an interdisciplinary scholar who has studied sexual violence since 1993 and the harms of pornography since 2006, reminds us of how, in contrast to a mountain of data available, the tobacco industry icons testified before Congress in 1994 that they believed that cigarettes were not addictive or harmful. </a:t>
          </a:r>
          <a:endParaRPr lang="en-US" sz="1700" kern="1200" dirty="0"/>
        </a:p>
      </dsp:txBody>
      <dsp:txXfrm>
        <a:off x="98216" y="271333"/>
        <a:ext cx="3156906" cy="3944697"/>
      </dsp:txXfrm>
    </dsp:sp>
    <dsp:sp modelId="{A0F0607C-3011-459C-BC46-3C0F9903B17A}">
      <dsp:nvSpPr>
        <dsp:cNvPr id="0" name=""/>
        <dsp:cNvSpPr/>
      </dsp:nvSpPr>
      <dsp:spPr>
        <a:xfrm rot="21571644">
          <a:off x="3645099" y="1865110"/>
          <a:ext cx="618574" cy="719569"/>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645102" y="2009789"/>
        <a:ext cx="433002" cy="431741"/>
      </dsp:txXfrm>
    </dsp:sp>
    <dsp:sp modelId="{95DEF6A4-4DD4-418F-B7D3-A7F9DF755A48}">
      <dsp:nvSpPr>
        <dsp:cNvPr id="0" name=""/>
        <dsp:cNvSpPr/>
      </dsp:nvSpPr>
      <dsp:spPr>
        <a:xfrm>
          <a:off x="4520421" y="136137"/>
          <a:ext cx="3278944" cy="4141129"/>
        </a:xfrm>
        <a:prstGeom prst="roundRect">
          <a:avLst>
            <a:gd name="adj" fmla="val 10000"/>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In a very similar way, Dr. Foubert notes that there are powerful voices today that try to convince us that pornography isn’t harmful either (Atwood et al., 2014). He adds that there are over </a:t>
          </a:r>
          <a:r>
            <a:rPr lang="en-US" sz="1700" b="1" kern="1200" dirty="0">
              <a:solidFill>
                <a:srgbClr val="FF0000"/>
              </a:solidFill>
            </a:rPr>
            <a:t>100 studies </a:t>
          </a:r>
          <a:r>
            <a:rPr lang="en-US" sz="1700" b="1" kern="1200" dirty="0"/>
            <a:t>that demonstrate that </a:t>
          </a:r>
          <a:r>
            <a:rPr lang="en-US" sz="1700" b="1" kern="1200" dirty="0">
              <a:solidFill>
                <a:srgbClr val="FF0000"/>
              </a:solidFill>
            </a:rPr>
            <a:t>pornography harms </a:t>
          </a:r>
          <a:r>
            <a:rPr lang="en-US" sz="1700" b="1" kern="1200" dirty="0"/>
            <a:t>people, often horribly and sometimes irrevocably (Malamuth et al., 2000; Peter et al., 2016).</a:t>
          </a:r>
          <a:endParaRPr lang="en-US" sz="1700" kern="1200" dirty="0"/>
        </a:p>
      </dsp:txBody>
      <dsp:txXfrm>
        <a:off x="4616458" y="232174"/>
        <a:ext cx="3086870" cy="394905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40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408"/>
          </a:xfrm>
          <a:prstGeom prst="rect">
            <a:avLst/>
          </a:prstGeom>
        </p:spPr>
        <p:txBody>
          <a:bodyPr vert="horz" lIns="91440" tIns="45720" rIns="91440" bIns="45720" rtlCol="0"/>
          <a:lstStyle>
            <a:lvl1pPr algn="r">
              <a:defRPr sz="1200"/>
            </a:lvl1pPr>
          </a:lstStyle>
          <a:p>
            <a:fld id="{1F59B61F-8481-474A-9671-601AE18FE52A}" type="datetimeFigureOut">
              <a:rPr lang="en-US" smtClean="0"/>
              <a:t>5/18/2023</a:t>
            </a:fld>
            <a:endParaRPr lang="en-US"/>
          </a:p>
        </p:txBody>
      </p:sp>
      <p:sp>
        <p:nvSpPr>
          <p:cNvPr id="4" name="Slide Image Placeholder 3"/>
          <p:cNvSpPr>
            <a:spLocks noGrp="1" noRot="1" noChangeAspect="1"/>
          </p:cNvSpPr>
          <p:nvPr>
            <p:ph type="sldImg" idx="2"/>
          </p:nvPr>
        </p:nvSpPr>
        <p:spPr>
          <a:xfrm>
            <a:off x="658813" y="1154113"/>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4861"/>
            <a:ext cx="548640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2971800" cy="46340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9"/>
            <a:ext cx="2971800" cy="463407"/>
          </a:xfrm>
          <a:prstGeom prst="rect">
            <a:avLst/>
          </a:prstGeom>
        </p:spPr>
        <p:txBody>
          <a:bodyPr vert="horz" lIns="91440" tIns="45720" rIns="91440" bIns="45720" rtlCol="0" anchor="b"/>
          <a:lstStyle>
            <a:lvl1pPr algn="r">
              <a:defRPr sz="1200"/>
            </a:lvl1pPr>
          </a:lstStyle>
          <a:p>
            <a:fld id="{ED475215-BA98-4BE3-ABA1-C2A593804F4B}" type="slidenum">
              <a:rPr lang="en-US" smtClean="0"/>
              <a:t>‹#›</a:t>
            </a:fld>
            <a:endParaRPr lang="en-US"/>
          </a:p>
        </p:txBody>
      </p:sp>
    </p:spTree>
    <p:extLst>
      <p:ext uri="{BB962C8B-B14F-4D97-AF65-F5344CB8AC3E}">
        <p14:creationId xmlns:p14="http://schemas.microsoft.com/office/powerpoint/2010/main" val="1104508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a:t>
            </a:fld>
            <a:endParaRPr lang="en-US"/>
          </a:p>
        </p:txBody>
      </p:sp>
    </p:spTree>
    <p:extLst>
      <p:ext uri="{BB962C8B-B14F-4D97-AF65-F5344CB8AC3E}">
        <p14:creationId xmlns:p14="http://schemas.microsoft.com/office/powerpoint/2010/main" val="5244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49</a:t>
            </a:fld>
            <a:endParaRPr lang="en-US"/>
          </a:p>
        </p:txBody>
      </p:sp>
    </p:spTree>
    <p:extLst>
      <p:ext uri="{BB962C8B-B14F-4D97-AF65-F5344CB8AC3E}">
        <p14:creationId xmlns:p14="http://schemas.microsoft.com/office/powerpoint/2010/main" val="1617066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61</a:t>
            </a:fld>
            <a:endParaRPr lang="en-US"/>
          </a:p>
        </p:txBody>
      </p:sp>
    </p:spTree>
    <p:extLst>
      <p:ext uri="{BB962C8B-B14F-4D97-AF65-F5344CB8AC3E}">
        <p14:creationId xmlns:p14="http://schemas.microsoft.com/office/powerpoint/2010/main" val="884832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66</a:t>
            </a:fld>
            <a:endParaRPr lang="en-US"/>
          </a:p>
        </p:txBody>
      </p:sp>
    </p:spTree>
    <p:extLst>
      <p:ext uri="{BB962C8B-B14F-4D97-AF65-F5344CB8AC3E}">
        <p14:creationId xmlns:p14="http://schemas.microsoft.com/office/powerpoint/2010/main" val="3897514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99</a:t>
            </a:fld>
            <a:endParaRPr lang="en-US"/>
          </a:p>
        </p:txBody>
      </p:sp>
    </p:spTree>
    <p:extLst>
      <p:ext uri="{BB962C8B-B14F-4D97-AF65-F5344CB8AC3E}">
        <p14:creationId xmlns:p14="http://schemas.microsoft.com/office/powerpoint/2010/main" val="1801193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105</a:t>
            </a:fld>
            <a:endParaRPr lang="en-US"/>
          </a:p>
        </p:txBody>
      </p:sp>
    </p:spTree>
    <p:extLst>
      <p:ext uri="{BB962C8B-B14F-4D97-AF65-F5344CB8AC3E}">
        <p14:creationId xmlns:p14="http://schemas.microsoft.com/office/powerpoint/2010/main" val="1171910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110</a:t>
            </a:fld>
            <a:endParaRPr lang="en-US"/>
          </a:p>
        </p:txBody>
      </p:sp>
    </p:spTree>
    <p:extLst>
      <p:ext uri="{BB962C8B-B14F-4D97-AF65-F5344CB8AC3E}">
        <p14:creationId xmlns:p14="http://schemas.microsoft.com/office/powerpoint/2010/main" val="2857204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115</a:t>
            </a:fld>
            <a:endParaRPr lang="en-US"/>
          </a:p>
        </p:txBody>
      </p:sp>
    </p:spTree>
    <p:extLst>
      <p:ext uri="{BB962C8B-B14F-4D97-AF65-F5344CB8AC3E}">
        <p14:creationId xmlns:p14="http://schemas.microsoft.com/office/powerpoint/2010/main" val="610942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116</a:t>
            </a:fld>
            <a:endParaRPr lang="en-US"/>
          </a:p>
        </p:txBody>
      </p:sp>
    </p:spTree>
    <p:extLst>
      <p:ext uri="{BB962C8B-B14F-4D97-AF65-F5344CB8AC3E}">
        <p14:creationId xmlns:p14="http://schemas.microsoft.com/office/powerpoint/2010/main" val="2872871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122</a:t>
            </a:fld>
            <a:endParaRPr lang="en-US"/>
          </a:p>
        </p:txBody>
      </p:sp>
    </p:spTree>
    <p:extLst>
      <p:ext uri="{BB962C8B-B14F-4D97-AF65-F5344CB8AC3E}">
        <p14:creationId xmlns:p14="http://schemas.microsoft.com/office/powerpoint/2010/main" val="3204371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D82D63-7A75-4244-B6BD-8C1D500DC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4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D82D63-7A75-4244-B6BD-8C1D500DC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50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134</a:t>
            </a:fld>
            <a:endParaRPr lang="en-US"/>
          </a:p>
        </p:txBody>
      </p:sp>
    </p:spTree>
    <p:extLst>
      <p:ext uri="{BB962C8B-B14F-4D97-AF65-F5344CB8AC3E}">
        <p14:creationId xmlns:p14="http://schemas.microsoft.com/office/powerpoint/2010/main" val="373025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140</a:t>
            </a:fld>
            <a:endParaRPr lang="en-US"/>
          </a:p>
        </p:txBody>
      </p:sp>
    </p:spTree>
    <p:extLst>
      <p:ext uri="{BB962C8B-B14F-4D97-AF65-F5344CB8AC3E}">
        <p14:creationId xmlns:p14="http://schemas.microsoft.com/office/powerpoint/2010/main" val="3914697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75215-BA98-4BE3-ABA1-C2A593804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46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162</a:t>
            </a:fld>
            <a:endParaRPr lang="en-US"/>
          </a:p>
        </p:txBody>
      </p:sp>
    </p:spTree>
    <p:extLst>
      <p:ext uri="{BB962C8B-B14F-4D97-AF65-F5344CB8AC3E}">
        <p14:creationId xmlns:p14="http://schemas.microsoft.com/office/powerpoint/2010/main" val="3339549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170</a:t>
            </a:fld>
            <a:endParaRPr lang="en-US"/>
          </a:p>
        </p:txBody>
      </p:sp>
    </p:spTree>
    <p:extLst>
      <p:ext uri="{BB962C8B-B14F-4D97-AF65-F5344CB8AC3E}">
        <p14:creationId xmlns:p14="http://schemas.microsoft.com/office/powerpoint/2010/main" val="4247662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173</a:t>
            </a:fld>
            <a:endParaRPr lang="en-US"/>
          </a:p>
        </p:txBody>
      </p:sp>
    </p:spTree>
    <p:extLst>
      <p:ext uri="{BB962C8B-B14F-4D97-AF65-F5344CB8AC3E}">
        <p14:creationId xmlns:p14="http://schemas.microsoft.com/office/powerpoint/2010/main" val="1026930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a:t>
            </a:fld>
            <a:endParaRPr lang="en-US"/>
          </a:p>
        </p:txBody>
      </p:sp>
    </p:spTree>
    <p:extLst>
      <p:ext uri="{BB962C8B-B14F-4D97-AF65-F5344CB8AC3E}">
        <p14:creationId xmlns:p14="http://schemas.microsoft.com/office/powerpoint/2010/main" val="4045987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8</a:t>
            </a:fld>
            <a:endParaRPr lang="en-US"/>
          </a:p>
        </p:txBody>
      </p:sp>
    </p:spTree>
    <p:extLst>
      <p:ext uri="{BB962C8B-B14F-4D97-AF65-F5344CB8AC3E}">
        <p14:creationId xmlns:p14="http://schemas.microsoft.com/office/powerpoint/2010/main" val="2022774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75215-BA98-4BE3-ABA1-C2A593804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85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28</a:t>
            </a:fld>
            <a:endParaRPr lang="en-US"/>
          </a:p>
        </p:txBody>
      </p:sp>
    </p:spTree>
    <p:extLst>
      <p:ext uri="{BB962C8B-B14F-4D97-AF65-F5344CB8AC3E}">
        <p14:creationId xmlns:p14="http://schemas.microsoft.com/office/powerpoint/2010/main" val="3780891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29</a:t>
            </a:fld>
            <a:endParaRPr lang="en-US"/>
          </a:p>
        </p:txBody>
      </p:sp>
    </p:spTree>
    <p:extLst>
      <p:ext uri="{BB962C8B-B14F-4D97-AF65-F5344CB8AC3E}">
        <p14:creationId xmlns:p14="http://schemas.microsoft.com/office/powerpoint/2010/main" val="418326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39</a:t>
            </a:fld>
            <a:endParaRPr lang="en-US"/>
          </a:p>
        </p:txBody>
      </p:sp>
    </p:spTree>
    <p:extLst>
      <p:ext uri="{BB962C8B-B14F-4D97-AF65-F5344CB8AC3E}">
        <p14:creationId xmlns:p14="http://schemas.microsoft.com/office/powerpoint/2010/main" val="683762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41</a:t>
            </a:fld>
            <a:endParaRPr lang="en-US"/>
          </a:p>
        </p:txBody>
      </p:sp>
    </p:spTree>
    <p:extLst>
      <p:ext uri="{BB962C8B-B14F-4D97-AF65-F5344CB8AC3E}">
        <p14:creationId xmlns:p14="http://schemas.microsoft.com/office/powerpoint/2010/main" val="100277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D1B3E3-9353-464D-A11F-1D5C816B42F6}"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1331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59743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664620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D1B3E3-9353-464D-A11F-1D5C816B42F6}"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669905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D1B3E3-9353-464D-A11F-1D5C816B42F6}" type="datetimeFigureOut">
              <a:rPr lang="en-US" smtClean="0"/>
              <a:t>5/18/2023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6539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D1B3E3-9353-464D-A11F-1D5C816B42F6}" type="datetimeFigureOut">
              <a:rPr lang="en-US" smtClean="0"/>
              <a:t>5/18/2023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849045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1B3E3-9353-464D-A11F-1D5C816B42F6}" type="datetimeFigureOut">
              <a:rPr lang="en-US" smtClean="0"/>
              <a:t>5/18/2023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4046085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45794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52428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810653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438704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769062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603351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44894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93560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69450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15989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075943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6EC9A3-B800-4028-AE02-65DD83CE9761}"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056643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6EC9A3-B800-4028-AE02-65DD83CE9761}"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799753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6EC9A3-B800-4028-AE02-65DD83CE9761}" type="datetimeFigureOut">
              <a:rPr lang="en-US" smtClean="0"/>
              <a:t>5/18/2023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3323720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D6EC9A3-B800-4028-AE02-65DD83CE9761}" type="datetimeFigureOut">
              <a:rPr lang="en-US" smtClean="0"/>
              <a:t>5/18/2023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603642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6EC9A3-B800-4028-AE02-65DD83CE9761}" type="datetimeFigureOut">
              <a:rPr lang="en-US" smtClean="0"/>
              <a:t>5/18/2023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2810984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517865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4007604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6EC9A3-B800-4028-AE02-65DD83CE9761}"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3187745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6EC9A3-B800-4028-AE02-65DD83CE9761}"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3741E52-29E1-40A5-869A-B690C2D9F185}"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709520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4181898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502142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D6EC9A3-B800-4028-AE02-65DD83CE9761}"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12423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562764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EC9A3-B800-4028-AE02-65DD83CE9761}"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3741E52-29E1-40A5-869A-B690C2D9F185}" type="slidenum">
              <a:rPr lang="en-US" smtClean="0"/>
              <a:t>‹#›</a:t>
            </a:fld>
            <a:endParaRPr lang="en-US"/>
          </a:p>
        </p:txBody>
      </p:sp>
    </p:spTree>
    <p:extLst>
      <p:ext uri="{BB962C8B-B14F-4D97-AF65-F5344CB8AC3E}">
        <p14:creationId xmlns:p14="http://schemas.microsoft.com/office/powerpoint/2010/main" val="1966822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2ED0F-3096-6108-200C-C539C4BB1B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53B65D-9526-43A8-2770-6B6CB2DA71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2F13CB-FEF2-12B4-54C9-95A4E4994928}"/>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5" name="Footer Placeholder 4">
            <a:extLst>
              <a:ext uri="{FF2B5EF4-FFF2-40B4-BE49-F238E27FC236}">
                <a16:creationId xmlns:a16="http://schemas.microsoft.com/office/drawing/2014/main" id="{4A380BF0-486A-AF60-8299-E59FFB897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54D89-5520-C50A-1891-651F4AC60091}"/>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65097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17818-2A54-81AB-D63F-45B64407F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2AAAE-8E9F-E3DB-EF51-5A6DC66CC9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C3F31-2181-9A0A-75B2-5E968FF0BF56}"/>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5" name="Footer Placeholder 4">
            <a:extLst>
              <a:ext uri="{FF2B5EF4-FFF2-40B4-BE49-F238E27FC236}">
                <a16:creationId xmlns:a16="http://schemas.microsoft.com/office/drawing/2014/main" id="{6AC4FB8C-1839-94C0-7E77-1251A88091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D5A59-3F12-D891-480F-224C8F181B98}"/>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3065783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FEE15-CC82-3303-9AB1-0B1047D556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B8FDDE-E4CF-01A5-777D-69B6C7FC37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D45024-C961-D145-42AD-4F8472BE6E86}"/>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5" name="Footer Placeholder 4">
            <a:extLst>
              <a:ext uri="{FF2B5EF4-FFF2-40B4-BE49-F238E27FC236}">
                <a16:creationId xmlns:a16="http://schemas.microsoft.com/office/drawing/2014/main" id="{531B32D6-450E-20B8-342A-E581280243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6E22A-345F-43B3-6FBB-2C5F241AED48}"/>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4222837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8A30C-4301-13A2-6EDF-12E835F0A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B74E73-73BE-43AB-B9FD-74FEF29E7A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48644F-6428-CC45-0B88-90748BA8FE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8BA29E-83DB-9896-6701-BADC8BE7C120}"/>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6" name="Footer Placeholder 5">
            <a:extLst>
              <a:ext uri="{FF2B5EF4-FFF2-40B4-BE49-F238E27FC236}">
                <a16:creationId xmlns:a16="http://schemas.microsoft.com/office/drawing/2014/main" id="{7149C598-6A4A-8060-F008-F7DBC00E9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3057F-B330-6217-34EA-7EB6692D6454}"/>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5806808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8FC0E-2A15-E5E1-0D46-489930CBA6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CA6C16-53D0-8354-7A1B-8FF741656A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1121B8-961D-521A-25E2-DD27D2F245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E9E429-2F9B-9C96-B0B0-447389965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838205-34BF-069E-D6EF-063CE97261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C482D0-CD68-D6FE-47CC-4732C899A0F8}"/>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8" name="Footer Placeholder 7">
            <a:extLst>
              <a:ext uri="{FF2B5EF4-FFF2-40B4-BE49-F238E27FC236}">
                <a16:creationId xmlns:a16="http://schemas.microsoft.com/office/drawing/2014/main" id="{C735EF6B-17FF-9010-03FC-421F4B2611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1B1AE8-1612-1D89-961B-08A2DE7D1680}"/>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1508184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9B378-CB30-8EDE-825C-DF9EF70430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747206-C4F8-6001-DF67-0310ED09B074}"/>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4" name="Footer Placeholder 3">
            <a:extLst>
              <a:ext uri="{FF2B5EF4-FFF2-40B4-BE49-F238E27FC236}">
                <a16:creationId xmlns:a16="http://schemas.microsoft.com/office/drawing/2014/main" id="{86F82BD9-CC8A-8382-ACD7-745FE28A13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9DCB2-B23A-7818-C4EE-04577BBFB03B}"/>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34360163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73FB-C7CF-3C4A-F4A9-E490BA7C74AA}"/>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3" name="Footer Placeholder 2">
            <a:extLst>
              <a:ext uri="{FF2B5EF4-FFF2-40B4-BE49-F238E27FC236}">
                <a16:creationId xmlns:a16="http://schemas.microsoft.com/office/drawing/2014/main" id="{C870744F-7F05-6CE0-DA76-26803278E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596AF7-375F-A8C5-45E3-B7A00E7B450B}"/>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1509961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1770-5F20-E51E-99A3-550625B5F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FDBFD3-ECDE-9621-C3C8-6BFFAF1A8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6140EB-DD02-5043-C28C-C65586B8E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82ADF1-6238-746A-39F1-8BD9698321F5}"/>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6" name="Footer Placeholder 5">
            <a:extLst>
              <a:ext uri="{FF2B5EF4-FFF2-40B4-BE49-F238E27FC236}">
                <a16:creationId xmlns:a16="http://schemas.microsoft.com/office/drawing/2014/main" id="{B31A6F7C-050E-B409-33E7-3A89572B5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E0AF24-2534-5539-4D96-1346B0BAA291}"/>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536252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421C9-B1C1-AF06-9A16-A6237E58A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615C96-D7C1-C202-D691-E8C95505F0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0291DE-5D2C-5ECD-BDF6-DB6F64939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CC71D2-ABD9-24EC-AF34-61C00E527F86}"/>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6" name="Footer Placeholder 5">
            <a:extLst>
              <a:ext uri="{FF2B5EF4-FFF2-40B4-BE49-F238E27FC236}">
                <a16:creationId xmlns:a16="http://schemas.microsoft.com/office/drawing/2014/main" id="{3A15FBD3-FCF2-B426-0BDB-93C3EB4D70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D7FC89-BEE8-A148-DCE1-326B130A4E06}"/>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32922912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9371-F13D-12F2-627E-EBD876DE8A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F7627E-4BA0-A318-15EB-240F5992EF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D7755-D9D8-D88D-6302-190B43E8DA27}"/>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5" name="Footer Placeholder 4">
            <a:extLst>
              <a:ext uri="{FF2B5EF4-FFF2-40B4-BE49-F238E27FC236}">
                <a16:creationId xmlns:a16="http://schemas.microsoft.com/office/drawing/2014/main" id="{3C132D72-A545-4F92-607A-C3CB3582A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9CB9A-B79A-BAF8-3A5F-A6165880221B}"/>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1584915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2AF409-7EC2-E0F9-5DBA-20E66B6DBF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DF7463-2B0F-32C7-5091-74E0340CD1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5484E-2310-C48B-FD43-EB3357EE1BF6}"/>
              </a:ext>
            </a:extLst>
          </p:cNvPr>
          <p:cNvSpPr>
            <a:spLocks noGrp="1"/>
          </p:cNvSpPr>
          <p:nvPr>
            <p:ph type="dt" sz="half" idx="10"/>
          </p:nvPr>
        </p:nvSpPr>
        <p:spPr/>
        <p:txBody>
          <a:bodyPr/>
          <a:lstStyle/>
          <a:p>
            <a:fld id="{B677508A-5F89-4434-92EA-35AFC03F21B6}" type="datetimeFigureOut">
              <a:rPr lang="en-US" smtClean="0"/>
              <a:t>5/18/2023</a:t>
            </a:fld>
            <a:endParaRPr lang="en-US"/>
          </a:p>
        </p:txBody>
      </p:sp>
      <p:sp>
        <p:nvSpPr>
          <p:cNvPr id="5" name="Footer Placeholder 4">
            <a:extLst>
              <a:ext uri="{FF2B5EF4-FFF2-40B4-BE49-F238E27FC236}">
                <a16:creationId xmlns:a16="http://schemas.microsoft.com/office/drawing/2014/main" id="{75110D17-D65C-A979-2DF2-E5F2D75A9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5AE7E3-42FE-812C-FC77-5EC843F71B14}"/>
              </a:ext>
            </a:extLst>
          </p:cNvPr>
          <p:cNvSpPr>
            <a:spLocks noGrp="1"/>
          </p:cNvSpPr>
          <p:nvPr>
            <p:ph type="sldNum" sz="quarter" idx="12"/>
          </p:nvPr>
        </p:nvSpPr>
        <p:spPr/>
        <p:txBody>
          <a:bodyPr/>
          <a:lstStyle/>
          <a:p>
            <a:fld id="{DA914056-CF6A-46F0-855D-146DDED2D24B}" type="slidenum">
              <a:rPr lang="en-US" smtClean="0"/>
              <a:t>‹#›</a:t>
            </a:fld>
            <a:endParaRPr lang="en-US"/>
          </a:p>
        </p:txBody>
      </p:sp>
    </p:spTree>
    <p:extLst>
      <p:ext uri="{BB962C8B-B14F-4D97-AF65-F5344CB8AC3E}">
        <p14:creationId xmlns:p14="http://schemas.microsoft.com/office/powerpoint/2010/main" val="156563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5/18/2023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2D1B3E3-9353-464D-A11F-1D5C816B42F6}" type="datetimeFigureOut">
              <a:rPr lang="en-US" smtClean="0"/>
              <a:t>5/18/2023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A1CA815-BECE-469A-BF49-0A6457C36839}" type="slidenum">
              <a:rPr lang="en-US" smtClean="0"/>
              <a:t>‹#›</a:t>
            </a:fld>
            <a:endParaRPr lang="en-US"/>
          </a:p>
        </p:txBody>
      </p:sp>
    </p:spTree>
    <p:extLst>
      <p:ext uri="{BB962C8B-B14F-4D97-AF65-F5344CB8AC3E}">
        <p14:creationId xmlns:p14="http://schemas.microsoft.com/office/powerpoint/2010/main" val="7483635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2D050"/>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D6EC9A3-B800-4028-AE02-65DD83CE9761}" type="datetimeFigureOut">
              <a:rPr lang="en-US" smtClean="0"/>
              <a:t>5/18/2023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3741E52-29E1-40A5-869A-B690C2D9F185}" type="slidenum">
              <a:rPr lang="en-US" smtClean="0"/>
              <a:t>‹#›</a:t>
            </a:fld>
            <a:endParaRPr lang="en-US"/>
          </a:p>
        </p:txBody>
      </p:sp>
    </p:spTree>
    <p:extLst>
      <p:ext uri="{BB962C8B-B14F-4D97-AF65-F5344CB8AC3E}">
        <p14:creationId xmlns:p14="http://schemas.microsoft.com/office/powerpoint/2010/main" val="356171162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F4A34-D00A-CD04-2DAC-3C4EF9E6F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1EC9BF-B11F-9CDC-A8AF-4428D82481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8F042C-B806-0FD4-BCEB-76A050B742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7508A-5F89-4434-92EA-35AFC03F21B6}" type="datetimeFigureOut">
              <a:rPr lang="en-US" smtClean="0"/>
              <a:t>5/18/2023</a:t>
            </a:fld>
            <a:endParaRPr lang="en-US"/>
          </a:p>
        </p:txBody>
      </p:sp>
      <p:sp>
        <p:nvSpPr>
          <p:cNvPr id="5" name="Footer Placeholder 4">
            <a:extLst>
              <a:ext uri="{FF2B5EF4-FFF2-40B4-BE49-F238E27FC236}">
                <a16:creationId xmlns:a16="http://schemas.microsoft.com/office/drawing/2014/main" id="{7BD60A11-7499-ED67-4F87-0224227C7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3EB0FB-8F43-C11D-FB50-47390A5F8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14056-CF6A-46F0-855D-146DDED2D24B}" type="slidenum">
              <a:rPr lang="en-US" smtClean="0"/>
              <a:t>‹#›</a:t>
            </a:fld>
            <a:endParaRPr lang="en-US"/>
          </a:p>
        </p:txBody>
      </p:sp>
    </p:spTree>
    <p:extLst>
      <p:ext uri="{BB962C8B-B14F-4D97-AF65-F5344CB8AC3E}">
        <p14:creationId xmlns:p14="http://schemas.microsoft.com/office/powerpoint/2010/main" val="21566387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11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2.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hyperlink" Target="https://www.amazon.com/Autonomic-Nervous-System-Table-Laminated/dp/039371280X/ref=sr_1_15?dchild=1&amp;keywords=deb+dana&amp;qid=1590326813&amp;s=books&amp;sr=1-15" TargetMode="External"/><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59.jpeg"/><Relationship Id="rId7" Type="http://schemas.openxmlformats.org/officeDocument/2006/relationships/diagramColors" Target="../diagrams/colors9.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16.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54.xml"/></Relationships>
</file>

<file path=ppt/slides/_rels/slide11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54.xml"/></Relationships>
</file>

<file path=ppt/slides/_rels/slide12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172.png"/></Relationships>
</file>

<file path=ppt/slides/_rels/slide12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2.xml"/></Relationships>
</file>

<file path=ppt/slides/_rels/slide12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hyperlink" Target="https://youtu.be/9y38gDvSko8" TargetMode="External"/><Relationship Id="rId2" Type="http://schemas.openxmlformats.org/officeDocument/2006/relationships/image" Target="../media/image175.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2.xml"/></Relationships>
</file>

<file path=ppt/slides/_rels/slide13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83.jpeg"/></Relationships>
</file>

<file path=ppt/slides/_rels/slide13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www.internetlivestats.com/" TargetMode="Externa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86.jpeg"/></Relationships>
</file>

<file path=ppt/slides/_rels/slide13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hyperlink" Target="http://www.growthclimate.com/" TargetMode="Externa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hyperlink" Target="https://www.culturereframed.org/" TargetMode="Externa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hyperlink" Target="https://www.youtube.com/watch?v=08dpnn0cd10" TargetMode="Externa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8.xml"/><Relationship Id="rId4" Type="http://schemas.openxmlformats.org/officeDocument/2006/relationships/hyperlink" Target="https://www.youtube.com/watch?v=iWjYsxaBjBI&amp;ab_channel=InsideEdi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02.jpeg"/><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2.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208.svg"/><Relationship Id="rId2" Type="http://schemas.openxmlformats.org/officeDocument/2006/relationships/image" Target="../media/image207.png"/><Relationship Id="rId1" Type="http://schemas.openxmlformats.org/officeDocument/2006/relationships/slideLayout" Target="../slideLayouts/slideLayout18.xml"/><Relationship Id="rId4" Type="http://schemas.openxmlformats.org/officeDocument/2006/relationships/image" Target="../media/image209.png"/></Relationships>
</file>

<file path=ppt/slides/_rels/slide1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10.png"/></Relationships>
</file>

<file path=ppt/slides/_rels/slide14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s://www.youtube.com/watch?v=cwqbu0slcc0&amp;ab_channel=AcademyofIdeas" TargetMode="Externa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5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23.png"/><Relationship Id="rId1" Type="http://schemas.openxmlformats.org/officeDocument/2006/relationships/slideLayout" Target="../slideLayouts/slideLayout1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225.png"/></Relationships>
</file>

<file path=ppt/slides/_rels/slide157.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hyperlink" Target="https://www.youtube.com/watch?v=647AxVPpIGU&amp;ab_channel=PoliticsandProse" TargetMode="Externa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231.svg"/><Relationship Id="rId2" Type="http://schemas.openxmlformats.org/officeDocument/2006/relationships/image" Target="../media/image230.png"/><Relationship Id="rId1" Type="http://schemas.openxmlformats.org/officeDocument/2006/relationships/slideLayout" Target="../slideLayouts/slideLayout18.xml"/><Relationship Id="rId4" Type="http://schemas.openxmlformats.org/officeDocument/2006/relationships/image" Target="../media/image232.png"/></Relationships>
</file>

<file path=ppt/slides/_rels/slide16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18.xml"/></Relationships>
</file>

<file path=ppt/slides/_rels/slide165.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8.xml"/></Relationships>
</file>

<file path=ppt/slides/_rels/slide16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44.png"/></Relationships>
</file>

<file path=ppt/slides/_rels/slide17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jpe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3" Type="http://schemas.openxmlformats.org/officeDocument/2006/relationships/hyperlink" Target="https://lifestarnetwork.com/" TargetMode="External"/><Relationship Id="rId7" Type="http://schemas.openxmlformats.org/officeDocument/2006/relationships/image" Target="../media/image250.emf"/><Relationship Id="rId2" Type="http://schemas.openxmlformats.org/officeDocument/2006/relationships/hyperlink" Target="https://nofap.com/" TargetMode="External"/><Relationship Id="rId1" Type="http://schemas.openxmlformats.org/officeDocument/2006/relationships/slideLayout" Target="../slideLayouts/slideLayout18.xml"/><Relationship Id="rId6" Type="http://schemas.openxmlformats.org/officeDocument/2006/relationships/image" Target="../media/image249.jpeg"/><Relationship Id="rId5" Type="http://schemas.openxmlformats.org/officeDocument/2006/relationships/image" Target="../media/image248.svg"/><Relationship Id="rId4" Type="http://schemas.openxmlformats.org/officeDocument/2006/relationships/image" Target="../media/image247.png"/></Relationships>
</file>

<file path=ppt/slides/_rels/slide173.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hyperlink" Target="https://www.culturereframed.org/" TargetMode="External"/><Relationship Id="rId7" Type="http://schemas.openxmlformats.org/officeDocument/2006/relationships/image" Target="../media/image252.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251.png"/><Relationship Id="rId5" Type="http://schemas.openxmlformats.org/officeDocument/2006/relationships/hyperlink" Target="http://www.realbattle.org/" TargetMode="External"/><Relationship Id="rId4" Type="http://schemas.openxmlformats.org/officeDocument/2006/relationships/hyperlink" Target="https://www.addorecovery.com/"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youtu.be/i6gk4lW1hPo" TargetMode="External"/><Relationship Id="rId7" Type="http://schemas.openxmlformats.org/officeDocument/2006/relationships/image" Target="../media/image256.png"/><Relationship Id="rId2" Type="http://schemas.openxmlformats.org/officeDocument/2006/relationships/hyperlink" Target="https://beggarsdaughter.com/" TargetMode="External"/><Relationship Id="rId1" Type="http://schemas.openxmlformats.org/officeDocument/2006/relationships/slideLayout" Target="../slideLayouts/slideLayout23.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hyperlink" Target="https://www.youtube.com/watch?v=csxGGuOVH6o&amp;ab_channel=Dr.TrishLeigh" TargetMode="External"/></Relationships>
</file>

<file path=ppt/slides/_rels/slide175.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18.xml"/><Relationship Id="rId4" Type="http://schemas.openxmlformats.org/officeDocument/2006/relationships/image" Target="../media/image263.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8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3" Type="http://schemas.openxmlformats.org/officeDocument/2006/relationships/hyperlink" Target="mailto:Jeffrey.hansenphd@comcast.net" TargetMode="External"/><Relationship Id="rId2" Type="http://schemas.openxmlformats.org/officeDocument/2006/relationships/image" Target="../media/image266.jpeg"/><Relationship Id="rId1" Type="http://schemas.openxmlformats.org/officeDocument/2006/relationships/slideLayout" Target="../slideLayouts/slideLayout18.xml"/><Relationship Id="rId5" Type="http://schemas.openxmlformats.org/officeDocument/2006/relationships/image" Target="../media/image267.jpeg"/><Relationship Id="rId4" Type="http://schemas.openxmlformats.org/officeDocument/2006/relationships/hyperlink" Target="https://www.jeffreyhansenphd.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r26Gvb8RpkU&amp;ab_channel=WafflesXP"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PEtWvjMA934&amp;ab_channel=BeaPartoftheConversation" TargetMode="Externa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2.xml"/><Relationship Id="rId7" Type="http://schemas.openxmlformats.org/officeDocument/2006/relationships/image" Target="../media/image11.jpeg"/><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4.xml"/><Relationship Id="rId5" Type="http://schemas.openxmlformats.org/officeDocument/2006/relationships/image" Target="../media/image82.jpe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KEFfThbAYnQ" TargetMode="External"/><Relationship Id="rId2" Type="http://schemas.openxmlformats.org/officeDocument/2006/relationships/image" Target="../media/image83.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KEFfThbAYnQ" TargetMode="External"/><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hyperlink" Target="http://www.neuroscientificallychallenged.com/glossary/striatu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neuroscientificallychallenged.com/glossary/substantia-nigra" TargetMode="External"/><Relationship Id="rId5" Type="http://schemas.openxmlformats.org/officeDocument/2006/relationships/hyperlink" Target="http://www.neuroscientificallychallenged.com/glossary/dopamine" TargetMode="Externa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hyperlink" Target="https://pediaa.com/difference-between-neurons-and-neuroglia/#Neurons" TargetMode="External"/><Relationship Id="rId2" Type="http://schemas.openxmlformats.org/officeDocument/2006/relationships/image" Target="../media/image99.png"/><Relationship Id="rId1" Type="http://schemas.openxmlformats.org/officeDocument/2006/relationships/slideLayout" Target="../slideLayouts/slideLayout10.xml"/><Relationship Id="rId4" Type="http://schemas.openxmlformats.org/officeDocument/2006/relationships/hyperlink" Target="https://www.youtube.com/watch?v=QmOF0crdyRU&amp;t=2s&amp;ab_channel=AndrewHuberman"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www.youtube.com/watch?v=ZLtSoWrEplM&amp;ab_channel=Reach10" TargetMode="Externa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8.jpeg"/><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2.xml"/><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5Pu82wZRZwo&amp;ab_channel=AndreaSamadi" TargetMode="External"/><Relationship Id="rId2" Type="http://schemas.openxmlformats.org/officeDocument/2006/relationships/image" Target="../media/image11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w.youtube.com/watch?v=5Pu82wZRZwo&amp;ab_channel=AndreaSamadi" TargetMode="External"/><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5Pu82wZRZwo&amp;ab_channel=AndreaSamadi" TargetMode="External"/><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hyperlink" Target="https://www.youtube.com/watch?v=5Pu82wZRZwo&amp;ab_channel=AndreaSamadi"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TjKCzYYkKN4&amp;ab_channel=Valuetainment" TargetMode="External"/><Relationship Id="rId2" Type="http://schemas.openxmlformats.org/officeDocument/2006/relationships/image" Target="../media/image122.png"/><Relationship Id="rId1" Type="http://schemas.openxmlformats.org/officeDocument/2006/relationships/slideLayout" Target="../slideLayouts/slideLayout10.xml"/><Relationship Id="rId4" Type="http://schemas.openxmlformats.org/officeDocument/2006/relationships/hyperlink" Target="https://www.youtube.com/watch?v=sPpY_nePtV8&amp;ab_channel=Instarea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44.jpeg"/><Relationship Id="rId4" Type="http://schemas.openxmlformats.org/officeDocument/2006/relationships/image" Target="../media/image14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46" name="Group 10">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7" name="Group 24">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8" name="Rectangle 38">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9"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2" name="Picture 1">
            <a:extLst>
              <a:ext uri="{FF2B5EF4-FFF2-40B4-BE49-F238E27FC236}">
                <a16:creationId xmlns:a16="http://schemas.microsoft.com/office/drawing/2014/main" id="{FB891317-26C5-959D-6FEE-B359E5DB1760}"/>
              </a:ext>
            </a:extLst>
          </p:cNvPr>
          <p:cNvPicPr>
            <a:picLocks noChangeAspect="1"/>
          </p:cNvPicPr>
          <p:nvPr/>
        </p:nvPicPr>
        <p:blipFill rotWithShape="1">
          <a:blip r:embed="rId3"/>
          <a:srcRect t="24874" r="-2" b="8261"/>
          <a:stretch/>
        </p:blipFill>
        <p:spPr>
          <a:xfrm>
            <a:off x="4485555" y="10"/>
            <a:ext cx="7706444" cy="3428990"/>
          </a:xfrm>
          <a:prstGeom prst="rect">
            <a:avLst/>
          </a:prstGeom>
        </p:spPr>
      </p:pic>
      <p:pic>
        <p:nvPicPr>
          <p:cNvPr id="4" name="Picture 3" descr="Image result for images of pronography addiction">
            <a:extLst>
              <a:ext uri="{FF2B5EF4-FFF2-40B4-BE49-F238E27FC236}">
                <a16:creationId xmlns:a16="http://schemas.microsoft.com/office/drawing/2014/main" id="{59144BD7-F455-4FB4-AD56-93FB672D5049}"/>
              </a:ext>
            </a:extLst>
          </p:cNvPr>
          <p:cNvPicPr/>
          <p:nvPr/>
        </p:nvPicPr>
        <p:blipFill rotWithShape="1">
          <a:blip r:embed="rId4">
            <a:extLst>
              <a:ext uri="{28A0092B-C50C-407E-A947-70E740481C1C}">
                <a14:useLocalDpi xmlns:a14="http://schemas.microsoft.com/office/drawing/2010/main" val="0"/>
              </a:ext>
            </a:extLst>
          </a:blip>
          <a:srcRect t="11709" b="9100"/>
          <a:stretch/>
        </p:blipFill>
        <p:spPr bwMode="auto">
          <a:xfrm>
            <a:off x="4485557" y="3429000"/>
            <a:ext cx="7706443" cy="3429000"/>
          </a:xfrm>
          <a:prstGeom prst="rect">
            <a:avLst/>
          </a:prstGeom>
          <a:noFill/>
        </p:spPr>
      </p:pic>
      <p:sp useBgFill="1">
        <p:nvSpPr>
          <p:cNvPr id="50" name="Freeform: Shape 42">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5" name="Title 4">
            <a:extLst>
              <a:ext uri="{FF2B5EF4-FFF2-40B4-BE49-F238E27FC236}">
                <a16:creationId xmlns:a16="http://schemas.microsoft.com/office/drawing/2014/main" id="{35CD0879-6D65-4AFF-9452-79BE5B362746}"/>
              </a:ext>
            </a:extLst>
          </p:cNvPr>
          <p:cNvSpPr>
            <a:spLocks noGrp="1"/>
          </p:cNvSpPr>
          <p:nvPr>
            <p:ph type="title"/>
          </p:nvPr>
        </p:nvSpPr>
        <p:spPr>
          <a:xfrm>
            <a:off x="229258" y="624109"/>
            <a:ext cx="5115628" cy="1478195"/>
          </a:xfrm>
        </p:spPr>
        <p:txBody>
          <a:bodyPr vert="horz" lIns="91440" tIns="45720" rIns="91440" bIns="45720" rtlCol="0" anchor="t">
            <a:noAutofit/>
          </a:bodyPr>
          <a:lstStyle/>
          <a:p>
            <a:pPr algn="ctr">
              <a:lnSpc>
                <a:spcPct val="90000"/>
              </a:lnSpc>
            </a:pPr>
            <a:r>
              <a:rPr lang="en-US" sz="4000" b="1" dirty="0">
                <a:latin typeface="Calibri" panose="020F0502020204030204" pitchFamily="34" charset="0"/>
                <a:ea typeface="Calibri" panose="020F0502020204030204" pitchFamily="34" charset="0"/>
                <a:cs typeface="Calibri" panose="020F0502020204030204" pitchFamily="34" charset="0"/>
              </a:rPr>
              <a:t>The Neuroscience of Process Addictions</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45" name="Rectangle 44">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 name="Rectangle 5">
            <a:extLst>
              <a:ext uri="{FF2B5EF4-FFF2-40B4-BE49-F238E27FC236}">
                <a16:creationId xmlns:a16="http://schemas.microsoft.com/office/drawing/2014/main" id="{B35F90E9-87B9-4ED2-BA42-108CF24B5F9A}"/>
              </a:ext>
            </a:extLst>
          </p:cNvPr>
          <p:cNvSpPr/>
          <p:nvPr/>
        </p:nvSpPr>
        <p:spPr>
          <a:xfrm>
            <a:off x="210095" y="1930591"/>
            <a:ext cx="6003417" cy="4134274"/>
          </a:xfrm>
          <a:prstGeom prst="rect">
            <a:avLst/>
          </a:prstGeom>
        </p:spPr>
        <p:txBody>
          <a:bodyPr vert="horz" lIns="91440" tIns="45720" rIns="91440" bIns="45720" rtlCol="0">
            <a:noAutofit/>
          </a:bodyPr>
          <a:lstStyle/>
          <a:p>
            <a:pPr>
              <a:lnSpc>
                <a:spcPct val="90000"/>
              </a:lnSpc>
              <a:spcBef>
                <a:spcPts val="1000"/>
              </a:spcBef>
              <a:buClr>
                <a:schemeClr val="accent1"/>
              </a:buClr>
            </a:pPr>
            <a:endParaRPr lang="en-US" sz="14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spcBef>
                <a:spcPts val="1000"/>
              </a:spcBef>
              <a:buClr>
                <a:schemeClr val="accent1"/>
              </a:buClr>
            </a:pPr>
            <a:r>
              <a:rPr lang="en-US" sz="20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endParaRPr lang="en-US" sz="20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Jeffrey E. Hansen, Ph.D.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Center for Connected Living, LLC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Vice is a monster of so frightful mien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As to be hated needs but to be seen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Yet seen too oft, familiar, with her face,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We first endure, then pity, then embrace.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000"/>
              </a:spcBef>
              <a:buClr>
                <a:schemeClr val="accent1"/>
              </a:buClr>
            </a:pPr>
            <a:r>
              <a:rPr lang="en-US"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“The views expressed are those of the author and do not reflect the official policy of the Department of the  Army, the Department of Defense, or the U.S. Government.”</a:t>
            </a:r>
          </a:p>
          <a:p>
            <a:pPr marL="285750" indent="-285750">
              <a:lnSpc>
                <a:spcPct val="90000"/>
              </a:lnSpc>
              <a:spcBef>
                <a:spcPts val="1000"/>
              </a:spcBef>
              <a:buClr>
                <a:schemeClr val="accent1"/>
              </a:buClr>
              <a:buFont typeface="Arial" panose="020B0604020202020204" pitchFamily="34" charset="0"/>
              <a:buChar char="•"/>
            </a:pPr>
            <a:endParaRPr lang="en-US"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endParaRPr lang="en-US"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6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03D279-5EDC-E872-3618-1C29FFD7C972}"/>
              </a:ext>
            </a:extLst>
          </p:cNvPr>
          <p:cNvSpPr>
            <a:spLocks noGrp="1"/>
          </p:cNvSpPr>
          <p:nvPr>
            <p:ph type="title"/>
          </p:nvPr>
        </p:nvSpPr>
        <p:spPr>
          <a:xfrm>
            <a:off x="467902" y="5687742"/>
            <a:ext cx="11586171" cy="842146"/>
          </a:xfrm>
        </p:spPr>
        <p:txBody>
          <a:bodyPr vert="horz" lIns="91440" tIns="45720" rIns="91440" bIns="45720" rtlCol="0" anchor="b">
            <a:normAutofit/>
          </a:bodyPr>
          <a:lstStyle/>
          <a:p>
            <a:pPr algn="ctr">
              <a:lnSpc>
                <a:spcPct val="90000"/>
              </a:lnSpc>
            </a:pP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Dr. McCauley notes that the full spectrum of addictions includes </a:t>
            </a:r>
            <a:b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b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both substance and process “intoxications.”</a:t>
            </a:r>
          </a:p>
        </p:txBody>
      </p:sp>
      <p:sp>
        <p:nvSpPr>
          <p:cNvPr id="42" name="Rectangle 41">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48"/>
            <a:ext cx="182880" cy="6858000"/>
          </a:xfrm>
          <a:prstGeom prst="rect">
            <a:avLst/>
          </a:prstGeom>
          <a:solidFill>
            <a:srgbClr val="6A5C47"/>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0C2090C3-181E-481C-51DB-F4796E322842}"/>
              </a:ext>
            </a:extLst>
          </p:cNvPr>
          <p:cNvPicPr>
            <a:picLocks noChangeAspect="1"/>
          </p:cNvPicPr>
          <p:nvPr/>
        </p:nvPicPr>
        <p:blipFill rotWithShape="1">
          <a:blip r:embed="rId2"/>
          <a:srcRect l="13795" t="13509" r="23494" b="9295"/>
          <a:stretch/>
        </p:blipFill>
        <p:spPr>
          <a:xfrm>
            <a:off x="1643678" y="150541"/>
            <a:ext cx="9353651" cy="5296517"/>
          </a:xfrm>
          <a:prstGeom prst="rect">
            <a:avLst/>
          </a:prstGeom>
        </p:spPr>
      </p:pic>
    </p:spTree>
    <p:extLst>
      <p:ext uri="{BB962C8B-B14F-4D97-AF65-F5344CB8AC3E}">
        <p14:creationId xmlns:p14="http://schemas.microsoft.com/office/powerpoint/2010/main" val="1023516347"/>
      </p:ext>
    </p:extLst>
  </p:cSld>
  <p:clrMapOvr>
    <a:overrideClrMapping bg1="dk1" tx1="lt1" bg2="dk2" tx2="lt2" accent1="accent1" accent2="accent2" accent3="accent3" accent4="accent4" accent5="accent5" accent6="accent6" hlink="hlink" folHlink="folHlink"/>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6EEE7-90D9-4DCF-9EC0-D0DF5D4D5E09}"/>
              </a:ext>
            </a:extLst>
          </p:cNvPr>
          <p:cNvSpPr>
            <a:spLocks noGrp="1"/>
          </p:cNvSpPr>
          <p:nvPr>
            <p:ph type="title"/>
          </p:nvPr>
        </p:nvSpPr>
        <p:spPr>
          <a:xfrm>
            <a:off x="4245429" y="272144"/>
            <a:ext cx="7381399" cy="972655"/>
          </a:xfrm>
        </p:spPr>
        <p:txBody>
          <a:bodyPr anchor="b">
            <a:normAutofit/>
          </a:bodyPr>
          <a:lstStyle/>
          <a:p>
            <a:r>
              <a:rPr lang="en-US" sz="2800" b="1" dirty="0"/>
              <a:t>Triune Brain Theory</a:t>
            </a:r>
            <a:br>
              <a:rPr lang="en-US" sz="2800" b="1" dirty="0"/>
            </a:br>
            <a:endParaRPr lang="en-US" sz="2800" b="1" dirty="0"/>
          </a:p>
        </p:txBody>
      </p:sp>
      <p:sp>
        <p:nvSpPr>
          <p:cNvPr id="18" name="Rectangle 10">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24257"/>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Found on Bing from drandersonweb.wordpress.com">
            <a:extLst>
              <a:ext uri="{FF2B5EF4-FFF2-40B4-BE49-F238E27FC236}">
                <a16:creationId xmlns:a16="http://schemas.microsoft.com/office/drawing/2014/main" id="{9FB2D9C3-382B-432A-9260-73CDF5E7D8E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434263" y="1811845"/>
            <a:ext cx="5247068" cy="3791006"/>
          </a:xfrm>
          <a:prstGeom prst="rect">
            <a:avLst/>
          </a:prstGeom>
          <a:noFill/>
        </p:spPr>
      </p:pic>
      <p:sp>
        <p:nvSpPr>
          <p:cNvPr id="3" name="Content Placeholder 2">
            <a:extLst>
              <a:ext uri="{FF2B5EF4-FFF2-40B4-BE49-F238E27FC236}">
                <a16:creationId xmlns:a16="http://schemas.microsoft.com/office/drawing/2014/main" id="{CB3FED0F-26BA-4693-A4C9-C09DB8B1F718}"/>
              </a:ext>
            </a:extLst>
          </p:cNvPr>
          <p:cNvSpPr>
            <a:spLocks noGrp="1"/>
          </p:cNvSpPr>
          <p:nvPr>
            <p:ph idx="1"/>
          </p:nvPr>
        </p:nvSpPr>
        <p:spPr>
          <a:xfrm>
            <a:off x="5932714" y="1516943"/>
            <a:ext cx="5954486" cy="5183708"/>
          </a:xfrm>
        </p:spPr>
        <p:txBody>
          <a:bodyPr>
            <a:normAutofit/>
          </a:bodyPr>
          <a:lstStyle/>
          <a:p>
            <a:pPr>
              <a:lnSpc>
                <a:spcPct val="90000"/>
              </a:lnSpc>
            </a:pPr>
            <a:r>
              <a:rPr lang="en-US" sz="2400" dirty="0">
                <a:latin typeface="Calibri" panose="020F0502020204030204" pitchFamily="34" charset="0"/>
                <a:cs typeface="Calibri" panose="020F0502020204030204" pitchFamily="34" charset="0"/>
              </a:rPr>
              <a:t>MacLean proposed that there are three distinct formations in our brain which are used in different situations for everyday survival purposes.  These specific structures developed sequentially on top of each other at different times during the evolution of the brain for the purposes of giving the organism the ability to survive during that period of time. Even though the brain became more advanced and adaptive, the older more primitive structures of the brain still play a very important role in thought, process, and behavior. </a:t>
            </a:r>
          </a:p>
        </p:txBody>
      </p:sp>
    </p:spTree>
    <p:extLst>
      <p:ext uri="{BB962C8B-B14F-4D97-AF65-F5344CB8AC3E}">
        <p14:creationId xmlns:p14="http://schemas.microsoft.com/office/powerpoint/2010/main" val="26575712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148"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149"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150"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C37157D-0109-4B62-B97A-5DAD54990367}"/>
              </a:ext>
            </a:extLst>
          </p:cNvPr>
          <p:cNvSpPr>
            <a:spLocks noGrp="1"/>
          </p:cNvSpPr>
          <p:nvPr>
            <p:ph type="title"/>
          </p:nvPr>
        </p:nvSpPr>
        <p:spPr>
          <a:xfrm>
            <a:off x="541867" y="787400"/>
            <a:ext cx="7145866" cy="778933"/>
          </a:xfrm>
        </p:spPr>
        <p:txBody>
          <a:bodyPr anchor="ctr">
            <a:normAutofit/>
          </a:bodyPr>
          <a:lstStyle/>
          <a:p>
            <a:r>
              <a:rPr lang="en-US" dirty="0">
                <a:solidFill>
                  <a:srgbClr val="FEFFFF"/>
                </a:solidFill>
                <a:latin typeface="Calibri" panose="020F0502020204030204" pitchFamily="34" charset="0"/>
                <a:ea typeface="Calibri" panose="020F0502020204030204" pitchFamily="34" charset="0"/>
                <a:cs typeface="Calibri" panose="020F0502020204030204" pitchFamily="34" charset="0"/>
              </a:rPr>
              <a:t>Triune Brain Theory</a:t>
            </a:r>
          </a:p>
        </p:txBody>
      </p:sp>
      <p:sp>
        <p:nvSpPr>
          <p:cNvPr id="3" name="Content Placeholder 2">
            <a:extLst>
              <a:ext uri="{FF2B5EF4-FFF2-40B4-BE49-F238E27FC236}">
                <a16:creationId xmlns:a16="http://schemas.microsoft.com/office/drawing/2014/main" id="{A5891415-FE24-462C-A5C2-F21F41305B24}"/>
              </a:ext>
            </a:extLst>
          </p:cNvPr>
          <p:cNvSpPr>
            <a:spLocks noGrp="1"/>
          </p:cNvSpPr>
          <p:nvPr>
            <p:ph idx="1"/>
          </p:nvPr>
        </p:nvSpPr>
        <p:spPr>
          <a:xfrm>
            <a:off x="259080" y="2032000"/>
            <a:ext cx="7428653" cy="4551680"/>
          </a:xfrm>
        </p:spPr>
        <p:txBody>
          <a:bodyPr>
            <a:normAutofit/>
          </a:bodyPr>
          <a:lstStyle/>
          <a:p>
            <a:r>
              <a:rPr lang="en-US" sz="2000" dirty="0">
                <a:solidFill>
                  <a:srgbClr val="FEFFFF"/>
                </a:solidFill>
                <a:latin typeface="Calibri" panose="020F0502020204030204" pitchFamily="34" charset="0"/>
              </a:rPr>
              <a:t>For my Christian friends who might worry about this model contradicting sensitivities about creationism – not to worry.</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 As explained by </a:t>
            </a:r>
            <a:r>
              <a:rPr lang="en-US" sz="2000" b="1" dirty="0">
                <a:solidFill>
                  <a:srgbClr val="FFFF00"/>
                </a:solidFill>
                <a:latin typeface="Calibri" panose="020F0502020204030204" pitchFamily="34" charset="0"/>
              </a:rPr>
              <a:t>Dr. Andy Doan, M.D. </a:t>
            </a:r>
            <a:r>
              <a:rPr lang="en-US" sz="2000" dirty="0">
                <a:solidFill>
                  <a:srgbClr val="FEFFFF"/>
                </a:solidFill>
                <a:latin typeface="Calibri" panose="020F0502020204030204" pitchFamily="34" charset="0"/>
              </a:rPr>
              <a:t>Ph.D., Christian ophthalmology surgeon and neuroscience researcher, by personal communication and paraphrased by me, “God is very efficient, and He included in our more developed brain substructures that He already designed for lower life forms/animals.”</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“No need to re-do what was already perfect and efficient”.</a:t>
            </a:r>
          </a:p>
        </p:txBody>
      </p:sp>
      <p:pic>
        <p:nvPicPr>
          <p:cNvPr id="6146" name="Picture 2" descr="Image result for image of christian worry">
            <a:extLst>
              <a:ext uri="{FF2B5EF4-FFF2-40B4-BE49-F238E27FC236}">
                <a16:creationId xmlns:a16="http://schemas.microsoft.com/office/drawing/2014/main" id="{F51B66A2-2BB3-4523-AB90-C97257434D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838973"/>
            <a:ext cx="3001931" cy="224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846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078" name="Rectangle 7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079" name="Rectangle 7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ADCE44-3BF1-40DB-8A2E-FB19248543ED}"/>
              </a:ext>
            </a:extLst>
          </p:cNvPr>
          <p:cNvSpPr>
            <a:spLocks noGrp="1"/>
          </p:cNvSpPr>
          <p:nvPr>
            <p:ph type="title"/>
          </p:nvPr>
        </p:nvSpPr>
        <p:spPr>
          <a:xfrm>
            <a:off x="276833" y="946778"/>
            <a:ext cx="7145866" cy="623855"/>
          </a:xfrm>
        </p:spPr>
        <p:txBody>
          <a:bodyPr anchor="ctr">
            <a:normAutofit fontScale="90000"/>
          </a:bodyPr>
          <a:lstStyle/>
          <a:p>
            <a:pPr>
              <a:lnSpc>
                <a:spcPct val="90000"/>
              </a:lnSpc>
            </a:pPr>
            <a:r>
              <a:rPr lang="en-US" sz="3100" b="1" dirty="0">
                <a:latin typeface="Calibri" panose="020F0502020204030204" pitchFamily="34" charset="0"/>
                <a:ea typeface="Calibri" panose="020F0502020204030204" pitchFamily="34" charset="0"/>
                <a:cs typeface="Calibri" panose="020F0502020204030204" pitchFamily="34" charset="0"/>
              </a:rPr>
              <a:t>Triune Brain Theory </a:t>
            </a:r>
            <a:br>
              <a:rPr lang="en-US" sz="2400" b="1" dirty="0">
                <a:latin typeface="Calibri" panose="020F0502020204030204" pitchFamily="34" charset="0"/>
                <a:ea typeface="Calibri" panose="020F0502020204030204" pitchFamily="34" charset="0"/>
                <a:cs typeface="Calibri" panose="020F0502020204030204" pitchFamily="34" charset="0"/>
              </a:rPr>
            </a:b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200" b="1" dirty="0">
                <a:solidFill>
                  <a:srgbClr val="FEFFFF"/>
                </a:solidFill>
                <a:latin typeface="Calibri" panose="020F0502020204030204" pitchFamily="34" charset="0"/>
                <a:ea typeface="Calibri" panose="020F0502020204030204" pitchFamily="34" charset="0"/>
                <a:cs typeface="Calibri" panose="020F0502020204030204" pitchFamily="34" charset="0"/>
              </a:rPr>
              <a:t>The Reptilian Brain (or Reptilian Complex)</a:t>
            </a:r>
            <a:br>
              <a:rPr lang="en-US" sz="2200" b="1" dirty="0">
                <a:solidFill>
                  <a:srgbClr val="FEFFFF"/>
                </a:solidFill>
                <a:latin typeface="Calibri" panose="020F0502020204030204" pitchFamily="34" charset="0"/>
                <a:ea typeface="Calibri" panose="020F0502020204030204" pitchFamily="34" charset="0"/>
                <a:cs typeface="Calibri" panose="020F0502020204030204" pitchFamily="34" charset="0"/>
              </a:rPr>
            </a:br>
            <a:endParaRPr lang="en-US" sz="2200" b="1"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F3D0E05-6817-4055-BC0E-4FFC52C371F0}"/>
              </a:ext>
            </a:extLst>
          </p:cNvPr>
          <p:cNvSpPr>
            <a:spLocks noGrp="1"/>
          </p:cNvSpPr>
          <p:nvPr>
            <p:ph idx="1"/>
          </p:nvPr>
        </p:nvSpPr>
        <p:spPr>
          <a:xfrm>
            <a:off x="541866" y="2032000"/>
            <a:ext cx="7145867" cy="4821252"/>
          </a:xfrm>
          <a:solidFill>
            <a:schemeClr val="bg1"/>
          </a:solidFill>
        </p:spPr>
        <p:txBody>
          <a:bodyPr>
            <a:normAutofit fontScale="92500"/>
          </a:bodyPr>
          <a:lstStyle/>
          <a:p>
            <a:pPr>
              <a:lnSpc>
                <a:spcPct val="90000"/>
              </a:lnSpc>
            </a:pPr>
            <a:r>
              <a:rPr lang="en-US" sz="2100" dirty="0">
                <a:solidFill>
                  <a:srgbClr val="FEFFFF"/>
                </a:solidFill>
                <a:latin typeface="Calibri" panose="020F0502020204030204" pitchFamily="34" charset="0"/>
              </a:rPr>
              <a:t>As the name suggests, this is the most primitive brain and it developed about </a:t>
            </a:r>
            <a:r>
              <a:rPr lang="en-US" sz="2100" dirty="0">
                <a:solidFill>
                  <a:srgbClr val="FFFF00"/>
                </a:solidFill>
                <a:latin typeface="Calibri" panose="020F0502020204030204" pitchFamily="34" charset="0"/>
              </a:rPr>
              <a:t>500 million years ago </a:t>
            </a:r>
            <a:r>
              <a:rPr lang="en-US" sz="2100" dirty="0">
                <a:solidFill>
                  <a:srgbClr val="FEFFFF"/>
                </a:solidFill>
                <a:latin typeface="Calibri" panose="020F0502020204030204" pitchFamily="34" charset="0"/>
              </a:rPr>
              <a:t>in fish and later reptiles. </a:t>
            </a:r>
          </a:p>
          <a:p>
            <a:pPr>
              <a:lnSpc>
                <a:spcPct val="90000"/>
              </a:lnSpc>
            </a:pPr>
            <a:r>
              <a:rPr lang="en-US" sz="2100" dirty="0">
                <a:solidFill>
                  <a:srgbClr val="FEFFFF"/>
                </a:solidFill>
                <a:latin typeface="Calibri" panose="020F0502020204030204" pitchFamily="34" charset="0"/>
              </a:rPr>
              <a:t>Its roles include sensation, instinctual reaction, breathing, temperature regulation. </a:t>
            </a:r>
          </a:p>
          <a:p>
            <a:pPr>
              <a:lnSpc>
                <a:spcPct val="90000"/>
              </a:lnSpc>
            </a:pPr>
            <a:r>
              <a:rPr lang="en-US" sz="2100" dirty="0">
                <a:solidFill>
                  <a:srgbClr val="FEFFFF"/>
                </a:solidFill>
                <a:latin typeface="Calibri" panose="020F0502020204030204" pitchFamily="34" charset="0"/>
              </a:rPr>
              <a:t>TINSA hypothesizes that the reptilian complex promotes certain survival functions as well, most specifically, </a:t>
            </a:r>
            <a:r>
              <a:rPr lang="en-US" sz="2100" dirty="0">
                <a:solidFill>
                  <a:srgbClr val="FFFF00"/>
                </a:solidFill>
                <a:latin typeface="Calibri" panose="020F0502020204030204" pitchFamily="34" charset="0"/>
              </a:rPr>
              <a:t>immobilization or freeze.</a:t>
            </a:r>
          </a:p>
          <a:p>
            <a:pPr>
              <a:lnSpc>
                <a:spcPct val="90000"/>
              </a:lnSpc>
            </a:pPr>
            <a:r>
              <a:rPr lang="en-US" sz="2100" dirty="0">
                <a:solidFill>
                  <a:srgbClr val="FEFFFF"/>
                </a:solidFill>
                <a:latin typeface="Calibri" panose="020F0502020204030204" pitchFamily="34" charset="0"/>
              </a:rPr>
              <a:t>We often see lizards, for example, freeze in the face of danger such as a lunch-starved predator in an instinctive reaction that can be life-saving (sadly for the lizard, it doesn’t always work, and he sometimes ends up being snack anyway). We also see this in humans in the face of terrifying situations.  </a:t>
            </a:r>
          </a:p>
          <a:p>
            <a:pPr>
              <a:lnSpc>
                <a:spcPct val="90000"/>
              </a:lnSpc>
            </a:pPr>
            <a:r>
              <a:rPr lang="en-US" sz="2100" dirty="0">
                <a:solidFill>
                  <a:srgbClr val="FEFFFF"/>
                </a:solidFill>
                <a:latin typeface="Calibri" panose="020F0502020204030204" pitchFamily="34" charset="0"/>
              </a:rPr>
              <a:t>Like our lizard friends, it sometimes works, and other times gets us killed.  </a:t>
            </a:r>
          </a:p>
          <a:p>
            <a:pPr marL="0" indent="0">
              <a:lnSpc>
                <a:spcPct val="90000"/>
              </a:lnSpc>
              <a:buNone/>
            </a:pPr>
            <a:r>
              <a:rPr lang="en-US" sz="2100" dirty="0">
                <a:solidFill>
                  <a:srgbClr val="FEFFFF"/>
                </a:solidFill>
                <a:latin typeface="Calibri" panose="020F0502020204030204" pitchFamily="34" charset="0"/>
              </a:rPr>
              <a:t> </a:t>
            </a:r>
          </a:p>
          <a:p>
            <a:pPr marL="0" indent="0">
              <a:lnSpc>
                <a:spcPct val="90000"/>
              </a:lnSpc>
              <a:buNone/>
            </a:pPr>
            <a:endParaRPr lang="en-US" sz="1500" dirty="0">
              <a:solidFill>
                <a:srgbClr val="FEFFFF"/>
              </a:solidFill>
            </a:endParaRPr>
          </a:p>
        </p:txBody>
      </p:sp>
      <p:pic>
        <p:nvPicPr>
          <p:cNvPr id="3076" name="Picture 4" descr="Image result for image of the lizard brain">
            <a:extLst>
              <a:ext uri="{FF2B5EF4-FFF2-40B4-BE49-F238E27FC236}">
                <a16:creationId xmlns:a16="http://schemas.microsoft.com/office/drawing/2014/main" id="{2D1AF785-E083-485C-94FB-740ED54C1D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574758"/>
            <a:ext cx="3001931" cy="197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549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6629250-4652-4151-AAC2-E6BFD147EABC}"/>
              </a:ext>
            </a:extLst>
          </p:cNvPr>
          <p:cNvSpPr>
            <a:spLocks noGrp="1"/>
          </p:cNvSpPr>
          <p:nvPr>
            <p:ph type="title"/>
          </p:nvPr>
        </p:nvSpPr>
        <p:spPr>
          <a:xfrm>
            <a:off x="541867" y="798285"/>
            <a:ext cx="7145866" cy="1035152"/>
          </a:xfrm>
        </p:spPr>
        <p:txBody>
          <a:bodyPr anchor="ctr">
            <a:noAutofit/>
          </a:bodyPr>
          <a:lstStyle/>
          <a:p>
            <a:pPr>
              <a:lnSpc>
                <a:spcPct val="90000"/>
              </a:lnSpc>
            </a:pPr>
            <a:r>
              <a:rPr lang="en-US" sz="2800" dirty="0">
                <a:solidFill>
                  <a:srgbClr val="FEFFFF"/>
                </a:solidFill>
                <a:latin typeface="Calibri" panose="020F0502020204030204" pitchFamily="34" charset="0"/>
                <a:ea typeface="Calibri" panose="020F0502020204030204" pitchFamily="34" charset="0"/>
                <a:cs typeface="Calibri" panose="020F0502020204030204" pitchFamily="34" charset="0"/>
              </a:rPr>
              <a:t>Triune Brain Theory</a:t>
            </a:r>
            <a:b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     The Mammalian Brain (or Limbic System</a:t>
            </a:r>
            <a:r>
              <a:rPr lang="en-US" sz="2400" b="1" dirty="0">
                <a:solidFill>
                  <a:srgbClr val="FEFFFF"/>
                </a:solidFill>
                <a:latin typeface="Calibri" panose="020F0502020204030204" pitchFamily="34" charset="0"/>
                <a:ea typeface="Calibri" panose="020F0502020204030204" pitchFamily="34" charset="0"/>
                <a:cs typeface="Calibri" panose="020F0502020204030204" pitchFamily="34" charset="0"/>
              </a:rPr>
              <a:t>)</a:t>
            </a:r>
            <a:br>
              <a:rPr lang="en-US" sz="2400" b="1" dirty="0">
                <a:solidFill>
                  <a:srgbClr val="FEFFFF"/>
                </a:solidFill>
                <a:latin typeface="Calibri" panose="020F0502020204030204" pitchFamily="34" charset="0"/>
                <a:ea typeface="Calibri" panose="020F0502020204030204" pitchFamily="34" charset="0"/>
                <a:cs typeface="Calibri" panose="020F0502020204030204" pitchFamily="34" charset="0"/>
              </a:rPr>
            </a:br>
            <a:endParaRPr lang="en-US" sz="2400" b="1"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92CA964-E1DE-43E8-A66B-934EDDFF83F3}"/>
              </a:ext>
            </a:extLst>
          </p:cNvPr>
          <p:cNvSpPr>
            <a:spLocks noGrp="1"/>
          </p:cNvSpPr>
          <p:nvPr>
            <p:ph idx="1"/>
          </p:nvPr>
        </p:nvSpPr>
        <p:spPr>
          <a:xfrm>
            <a:off x="344384" y="1694179"/>
            <a:ext cx="7343349" cy="5159073"/>
          </a:xfrm>
        </p:spPr>
        <p:txBody>
          <a:bodyPr>
            <a:normAutofit lnSpcReduction="10000"/>
          </a:bodyPr>
          <a:lstStyle/>
          <a:p>
            <a:pPr marL="0" indent="0">
              <a:lnSpc>
                <a:spcPct val="90000"/>
              </a:lnSpc>
              <a:buNone/>
            </a:pPr>
            <a:endParaRPr lang="en-US" sz="1500" b="1" dirty="0">
              <a:solidFill>
                <a:srgbClr val="FEFFFF"/>
              </a:solidFill>
            </a:endParaRPr>
          </a:p>
          <a:p>
            <a:pPr>
              <a:lnSpc>
                <a:spcPct val="90000"/>
              </a:lnSpc>
            </a:pPr>
            <a:r>
              <a:rPr lang="en-US" dirty="0">
                <a:solidFill>
                  <a:srgbClr val="FEFFFF"/>
                </a:solidFill>
                <a:latin typeface="Calibri" panose="020F0502020204030204" pitchFamily="34" charset="0"/>
              </a:rPr>
              <a:t>Later, about </a:t>
            </a:r>
            <a:r>
              <a:rPr lang="en-US" dirty="0">
                <a:solidFill>
                  <a:srgbClr val="FFFF00"/>
                </a:solidFill>
                <a:latin typeface="Calibri" panose="020F0502020204030204" pitchFamily="34" charset="0"/>
              </a:rPr>
              <a:t>150 million years </a:t>
            </a:r>
            <a:r>
              <a:rPr lang="en-US" dirty="0">
                <a:solidFill>
                  <a:srgbClr val="FEFFFF"/>
                </a:solidFill>
                <a:latin typeface="Calibri" panose="020F0502020204030204" pitchFamily="34" charset="0"/>
              </a:rPr>
              <a:t>ago, the limbic system first appeared in small animals.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This system developed as animals were able to move more freely about as they were now equipped with extremities.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As such, it often became necessary to either fight off or flee from would-be predators.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In addition, the capacity to have </a:t>
            </a:r>
            <a:r>
              <a:rPr lang="en-US" dirty="0">
                <a:solidFill>
                  <a:srgbClr val="FFFF00"/>
                </a:solidFill>
                <a:latin typeface="Calibri" panose="020F0502020204030204" pitchFamily="34" charset="0"/>
              </a:rPr>
              <a:t>memory and emotions</a:t>
            </a:r>
            <a:r>
              <a:rPr lang="en-US" dirty="0">
                <a:solidFill>
                  <a:srgbClr val="FEFFFF"/>
                </a:solidFill>
                <a:latin typeface="Calibri" panose="020F0502020204030204" pitchFamily="34" charset="0"/>
              </a:rPr>
              <a:t> developed. This enabled the animal to control the body’s response to danger and to remember that danger as well as the ability to be vigilant and scan the surrounding environment for potential dangers.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Like animals, we often revert to this neurological system when we act instinctively.</a:t>
            </a:r>
          </a:p>
          <a:p>
            <a:pPr>
              <a:lnSpc>
                <a:spcPct val="90000"/>
              </a:lnSpc>
            </a:pPr>
            <a:endParaRPr lang="en-US" sz="1500" dirty="0">
              <a:solidFill>
                <a:srgbClr val="FEFFFF"/>
              </a:solidFill>
            </a:endParaRPr>
          </a:p>
        </p:txBody>
      </p:sp>
      <p:pic>
        <p:nvPicPr>
          <p:cNvPr id="4" name="Picture 3" descr="Image result for funny image of the mammalian brain">
            <a:extLst>
              <a:ext uri="{FF2B5EF4-FFF2-40B4-BE49-F238E27FC236}">
                <a16:creationId xmlns:a16="http://schemas.microsoft.com/office/drawing/2014/main" id="{0122961B-88D0-4E49-AD7F-A59187F592A1}"/>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13057" y="3122707"/>
            <a:ext cx="3001931" cy="1681081"/>
          </a:xfrm>
          <a:prstGeom prst="rect">
            <a:avLst/>
          </a:prstGeom>
          <a:noFill/>
        </p:spPr>
      </p:pic>
    </p:spTree>
    <p:extLst>
      <p:ext uri="{BB962C8B-B14F-4D97-AF65-F5344CB8AC3E}">
        <p14:creationId xmlns:p14="http://schemas.microsoft.com/office/powerpoint/2010/main" val="39570969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E5C3177-54EF-45BC-8E85-9126716DC7E7}"/>
              </a:ext>
            </a:extLst>
          </p:cNvPr>
          <p:cNvSpPr>
            <a:spLocks noGrp="1"/>
          </p:cNvSpPr>
          <p:nvPr>
            <p:ph type="title"/>
          </p:nvPr>
        </p:nvSpPr>
        <p:spPr>
          <a:xfrm>
            <a:off x="948413" y="700503"/>
            <a:ext cx="7145866" cy="778933"/>
          </a:xfrm>
        </p:spPr>
        <p:txBody>
          <a:bodyPr anchor="ctr">
            <a:noAutofit/>
          </a:bodyPr>
          <a:lstStyle/>
          <a:p>
            <a:pPr>
              <a:lnSpc>
                <a:spcPct val="90000"/>
              </a:lnSpc>
            </a:pPr>
            <a:br>
              <a:rPr lang="en-US" sz="2400" b="1" dirty="0">
                <a:solidFill>
                  <a:srgbClr val="FEFFFF"/>
                </a:solidFill>
              </a:rPr>
            </a:br>
            <a:br>
              <a:rPr lang="en-US" sz="2400" b="1" dirty="0">
                <a:solidFill>
                  <a:srgbClr val="FEFFFF"/>
                </a:solidFill>
              </a:rPr>
            </a:br>
            <a:r>
              <a:rPr lang="en-US" sz="2800" dirty="0">
                <a:solidFill>
                  <a:srgbClr val="FEFFFF"/>
                </a:solidFill>
                <a:latin typeface="Calibri" panose="020F0502020204030204" pitchFamily="34" charset="0"/>
                <a:ea typeface="Calibri" panose="020F0502020204030204" pitchFamily="34" charset="0"/>
                <a:cs typeface="Calibri" panose="020F0502020204030204" pitchFamily="34" charset="0"/>
              </a:rPr>
              <a:t>Triune Brain Theory</a:t>
            </a:r>
            <a:br>
              <a:rPr lang="en-US" sz="28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2800" dirty="0">
                <a:solidFill>
                  <a:srgbClr val="FEFFFF"/>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The Frontal Lobe (or Neocortex)</a:t>
            </a:r>
            <a:b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2000" dirty="0">
                <a:solidFill>
                  <a:srgbClr val="FEFFFF"/>
                </a:solidFill>
              </a:rPr>
              <a:t> </a:t>
            </a:r>
            <a:br>
              <a:rPr lang="en-US" sz="2000" dirty="0">
                <a:solidFill>
                  <a:srgbClr val="FEFFFF"/>
                </a:solidFill>
              </a:rPr>
            </a:br>
            <a:endParaRPr lang="en-US" sz="2000" dirty="0">
              <a:solidFill>
                <a:srgbClr val="FEFFFF"/>
              </a:solidFill>
            </a:endParaRPr>
          </a:p>
        </p:txBody>
      </p:sp>
      <p:sp>
        <p:nvSpPr>
          <p:cNvPr id="3" name="Content Placeholder 2">
            <a:extLst>
              <a:ext uri="{FF2B5EF4-FFF2-40B4-BE49-F238E27FC236}">
                <a16:creationId xmlns:a16="http://schemas.microsoft.com/office/drawing/2014/main" id="{7AE37309-7D6D-49AC-826A-D17B05FA086D}"/>
              </a:ext>
            </a:extLst>
          </p:cNvPr>
          <p:cNvSpPr>
            <a:spLocks noGrp="1"/>
          </p:cNvSpPr>
          <p:nvPr>
            <p:ph idx="1"/>
          </p:nvPr>
        </p:nvSpPr>
        <p:spPr>
          <a:xfrm>
            <a:off x="156118" y="1735655"/>
            <a:ext cx="7531616" cy="4877018"/>
          </a:xfrm>
        </p:spPr>
        <p:txBody>
          <a:bodyPr>
            <a:normAutofit lnSpcReduction="10000"/>
          </a:bodyPr>
          <a:lstStyle/>
          <a:p>
            <a:pPr marL="0" indent="0">
              <a:lnSpc>
                <a:spcPct val="90000"/>
              </a:lnSpc>
              <a:buNone/>
            </a:pPr>
            <a:endParaRPr lang="en-US" sz="1500" b="1" dirty="0">
              <a:solidFill>
                <a:srgbClr val="FEFFFF"/>
              </a:solidFill>
            </a:endParaRPr>
          </a:p>
          <a:p>
            <a:pPr>
              <a:lnSpc>
                <a:spcPct val="90000"/>
              </a:lnSpc>
            </a:pPr>
            <a:r>
              <a:rPr lang="en-US" dirty="0">
                <a:solidFill>
                  <a:srgbClr val="FEFFFF"/>
                </a:solidFill>
                <a:latin typeface="Calibri" panose="020F0502020204030204" pitchFamily="34" charset="0"/>
              </a:rPr>
              <a:t>According to MacLean (1990), the frontal lobe came on board only about </a:t>
            </a:r>
            <a:r>
              <a:rPr lang="en-US" dirty="0">
                <a:solidFill>
                  <a:srgbClr val="FFFF00"/>
                </a:solidFill>
                <a:latin typeface="Calibri" panose="020F0502020204030204" pitchFamily="34" charset="0"/>
              </a:rPr>
              <a:t>2 or 3 million years ago.</a:t>
            </a:r>
          </a:p>
          <a:p>
            <a:pPr marL="0" indent="0">
              <a:lnSpc>
                <a:spcPct val="90000"/>
              </a:lnSpc>
              <a:buNone/>
            </a:pPr>
            <a:endParaRPr lang="en-US" dirty="0">
              <a:solidFill>
                <a:srgbClr val="FFFF00"/>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As in the reptilian brain and the limbic system, the purpose of this brain formation is to react to and protect us from danger.</a:t>
            </a:r>
          </a:p>
          <a:p>
            <a:pPr marL="0" indent="0">
              <a:lnSpc>
                <a:spcPct val="90000"/>
              </a:lnSpc>
              <a:buNone/>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But unlike or more primitive neighbors, this system reacts </a:t>
            </a:r>
            <a:r>
              <a:rPr lang="en-US" dirty="0">
                <a:solidFill>
                  <a:srgbClr val="FFFF00"/>
                </a:solidFill>
                <a:latin typeface="Calibri" panose="020F0502020204030204" pitchFamily="34" charset="0"/>
              </a:rPr>
              <a:t>consciously.</a:t>
            </a:r>
            <a:r>
              <a:rPr lang="en-US" dirty="0">
                <a:solidFill>
                  <a:srgbClr val="FEFFFF"/>
                </a:solidFill>
                <a:latin typeface="Calibri" panose="020F0502020204030204" pitchFamily="34" charset="0"/>
              </a:rPr>
              <a:t> Very importantly, there was a need to develop a system that made possible more </a:t>
            </a:r>
            <a:r>
              <a:rPr lang="en-US" dirty="0">
                <a:solidFill>
                  <a:srgbClr val="FFFF00"/>
                </a:solidFill>
                <a:latin typeface="Calibri" panose="020F0502020204030204" pitchFamily="34" charset="0"/>
              </a:rPr>
              <a:t>“civilized” </a:t>
            </a:r>
            <a:r>
              <a:rPr lang="en-US" dirty="0">
                <a:solidFill>
                  <a:srgbClr val="FEFFFF"/>
                </a:solidFill>
                <a:latin typeface="Calibri" panose="020F0502020204030204" pitchFamily="34" charset="0"/>
              </a:rPr>
              <a:t>responses to threats and at the same time one that offered the possibility </a:t>
            </a:r>
            <a:r>
              <a:rPr lang="en-US" dirty="0">
                <a:solidFill>
                  <a:srgbClr val="FFFF00"/>
                </a:solidFill>
                <a:latin typeface="Calibri" panose="020F0502020204030204" pitchFamily="34" charset="0"/>
              </a:rPr>
              <a:t>to </a:t>
            </a:r>
            <a:r>
              <a:rPr lang="en-US" i="1" dirty="0">
                <a:solidFill>
                  <a:srgbClr val="FFFF00"/>
                </a:solidFill>
                <a:latin typeface="Calibri" panose="020F0502020204030204" pitchFamily="34" charset="0"/>
              </a:rPr>
              <a:t>connect </a:t>
            </a:r>
            <a:r>
              <a:rPr lang="en-US" dirty="0">
                <a:solidFill>
                  <a:srgbClr val="FEFFFF"/>
                </a:solidFill>
                <a:latin typeface="Calibri" panose="020F0502020204030204" pitchFamily="34" charset="0"/>
              </a:rPr>
              <a:t>to others for safety.</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Therefore, the frontal lobe allows us to access a new way of surviving based on </a:t>
            </a:r>
            <a:r>
              <a:rPr lang="en-US" dirty="0">
                <a:solidFill>
                  <a:srgbClr val="FFFF00"/>
                </a:solidFill>
                <a:latin typeface="Calibri" panose="020F0502020204030204" pitchFamily="34" charset="0"/>
              </a:rPr>
              <a:t>socialization. </a:t>
            </a:r>
            <a:r>
              <a:rPr lang="en-US" dirty="0">
                <a:solidFill>
                  <a:srgbClr val="FEFFFF"/>
                </a:solidFill>
                <a:latin typeface="Calibri" panose="020F0502020204030204" pitchFamily="34" charset="0"/>
              </a:rPr>
              <a:t>This makes it possible for us to use analysis, logic and decision-making, and this is what specifically separates us from other lower-ordered animals that rely on instincts alone for survival. </a:t>
            </a:r>
          </a:p>
          <a:p>
            <a:pPr>
              <a:lnSpc>
                <a:spcPct val="90000"/>
              </a:lnSpc>
            </a:pPr>
            <a:endParaRPr lang="en-US" sz="1500" dirty="0">
              <a:solidFill>
                <a:srgbClr val="FEFFFF"/>
              </a:solidFill>
            </a:endParaRPr>
          </a:p>
        </p:txBody>
      </p:sp>
      <p:pic>
        <p:nvPicPr>
          <p:cNvPr id="4" name="Picture 3" descr="Image result for image of the neocortex">
            <a:extLst>
              <a:ext uri="{FF2B5EF4-FFF2-40B4-BE49-F238E27FC236}">
                <a16:creationId xmlns:a16="http://schemas.microsoft.com/office/drawing/2014/main" id="{39FC5DE1-8AFD-49C5-80F5-8AF5BC57FA4D}"/>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713057" y="2534068"/>
            <a:ext cx="3001931" cy="2858360"/>
          </a:xfrm>
          <a:prstGeom prst="rect">
            <a:avLst/>
          </a:prstGeom>
          <a:noFill/>
        </p:spPr>
      </p:pic>
    </p:spTree>
    <p:extLst>
      <p:ext uri="{BB962C8B-B14F-4D97-AF65-F5344CB8AC3E}">
        <p14:creationId xmlns:p14="http://schemas.microsoft.com/office/powerpoint/2010/main" val="14935013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BDE41F-5EDB-4D2A-89F4-779F2A14D847}"/>
              </a:ext>
            </a:extLst>
          </p:cNvPr>
          <p:cNvSpPr>
            <a:spLocks noGrp="1"/>
          </p:cNvSpPr>
          <p:nvPr>
            <p:ph type="title"/>
          </p:nvPr>
        </p:nvSpPr>
        <p:spPr>
          <a:xfrm>
            <a:off x="87086" y="816429"/>
            <a:ext cx="3842657" cy="5704114"/>
          </a:xfrm>
        </p:spPr>
        <p:txBody>
          <a:bodyPr>
            <a:normAutofit/>
          </a:bodyPr>
          <a:lstStyle/>
          <a:p>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Triune Brain Theory </a:t>
            </a:r>
            <a:b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To bring it home</a:t>
            </a:r>
            <a:r>
              <a:rPr lang="en-US" sz="3200" b="1" dirty="0">
                <a:solidFill>
                  <a:schemeClr val="bg1"/>
                </a:solidFill>
              </a:rPr>
              <a:t>:</a:t>
            </a:r>
            <a:br>
              <a:rPr lang="en-US" sz="3200" dirty="0">
                <a:solidFill>
                  <a:schemeClr val="bg1"/>
                </a:solidFill>
              </a:rPr>
            </a:br>
            <a:endParaRPr lang="en-US" sz="3200" dirty="0">
              <a:solidFill>
                <a:schemeClr val="bg1"/>
              </a:solidFill>
            </a:endParaRPr>
          </a:p>
        </p:txBody>
      </p:sp>
      <p:sp>
        <p:nvSpPr>
          <p:cNvPr id="30"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31" name="Rectangle 2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EFEAE04-CE32-4A67-9139-4546F2FCF37B}"/>
              </a:ext>
            </a:extLst>
          </p:cNvPr>
          <p:cNvGraphicFramePr>
            <a:graphicFrameLocks noGrp="1"/>
          </p:cNvGraphicFramePr>
          <p:nvPr>
            <p:ph idx="1"/>
            <p:extLst>
              <p:ext uri="{D42A27DB-BD31-4B8C-83A1-F6EECF244321}">
                <p14:modId xmlns:p14="http://schemas.microsoft.com/office/powerpoint/2010/main" val="353234401"/>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Image result for image of home">
            <a:extLst>
              <a:ext uri="{FF2B5EF4-FFF2-40B4-BE49-F238E27FC236}">
                <a16:creationId xmlns:a16="http://schemas.microsoft.com/office/drawing/2014/main" id="{18527A47-0371-4922-9622-5C2B20E0E0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7611" y="3917002"/>
            <a:ext cx="2677886" cy="267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6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7E514E-6D67-4AEA-9EED-427B4B05BC98}"/>
              </a:ext>
            </a:extLst>
          </p:cNvPr>
          <p:cNvSpPr>
            <a:spLocks noGrp="1"/>
          </p:cNvSpPr>
          <p:nvPr>
            <p:ph type="title"/>
          </p:nvPr>
        </p:nvSpPr>
        <p:spPr>
          <a:xfrm>
            <a:off x="0" y="3693967"/>
            <a:ext cx="4059079" cy="2809818"/>
          </a:xfrm>
        </p:spPr>
        <p:txBody>
          <a:bodyPr>
            <a:normAutofit/>
          </a:bodyPr>
          <a:lstStyle/>
          <a:p>
            <a:br>
              <a:rPr lang="en-US" b="1" dirty="0">
                <a:solidFill>
                  <a:schemeClr val="bg1"/>
                </a:solidFill>
              </a:rPr>
            </a:br>
            <a:b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Polyvagal Theory</a:t>
            </a:r>
            <a:br>
              <a:rPr lang="en-US" b="1" dirty="0">
                <a:solidFill>
                  <a:schemeClr val="bg1"/>
                </a:solidFill>
              </a:rPr>
            </a:br>
            <a:endParaRPr lang="en-US" b="1" dirty="0">
              <a:solidFill>
                <a:schemeClr val="bg1"/>
              </a:solidFill>
            </a:endParaRP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60A458-E028-45E5-B81E-7AEAD0379A6A}"/>
              </a:ext>
            </a:extLst>
          </p:cNvPr>
          <p:cNvSpPr>
            <a:spLocks noGrp="1"/>
          </p:cNvSpPr>
          <p:nvPr>
            <p:ph idx="1"/>
          </p:nvPr>
        </p:nvSpPr>
        <p:spPr>
          <a:xfrm>
            <a:off x="4059079" y="0"/>
            <a:ext cx="8132919" cy="6858000"/>
          </a:xfrm>
          <a:solidFill>
            <a:srgbClr val="FFFF00"/>
          </a:solidFill>
        </p:spPr>
        <p:txBody>
          <a:bodyPr anchor="ctr">
            <a:normAutofit/>
          </a:bodyPr>
          <a:lstStyle/>
          <a:p>
            <a:endParaRPr lang="en-US" sz="2200" dirty="0">
              <a:latin typeface="Calibri" panose="020F0502020204030204" pitchFamily="34" charset="0"/>
            </a:endParaRPr>
          </a:p>
          <a:p>
            <a:endParaRPr lang="en-US" sz="2200" dirty="0">
              <a:latin typeface="Calibri" panose="020F0502020204030204" pitchFamily="34" charset="0"/>
            </a:endParaRPr>
          </a:p>
          <a:p>
            <a:r>
              <a:rPr lang="en-US" sz="2200" dirty="0">
                <a:latin typeface="Calibri" panose="020F0502020204030204" pitchFamily="34" charset="0"/>
              </a:rPr>
              <a:t>In order to move forward in our understanding of what his happening to us as we progress toward addiction, we must understand </a:t>
            </a:r>
            <a:r>
              <a:rPr lang="en-US" sz="2200" b="1" dirty="0">
                <a:solidFill>
                  <a:srgbClr val="FF0000"/>
                </a:solidFill>
                <a:latin typeface="Calibri" panose="020F0502020204030204" pitchFamily="34" charset="0"/>
              </a:rPr>
              <a:t>Steven Porges’ Polyvagal Theory</a:t>
            </a:r>
            <a:r>
              <a:rPr lang="en-US" sz="2200" dirty="0">
                <a:solidFill>
                  <a:srgbClr val="FF0000"/>
                </a:solidFill>
                <a:latin typeface="Calibri" panose="020F0502020204030204" pitchFamily="34" charset="0"/>
              </a:rPr>
              <a:t> </a:t>
            </a:r>
            <a:r>
              <a:rPr lang="en-US" sz="2200" dirty="0">
                <a:latin typeface="Calibri" panose="020F0502020204030204" pitchFamily="34" charset="0"/>
              </a:rPr>
              <a:t>and then integrate this knowledge with </a:t>
            </a:r>
            <a:r>
              <a:rPr lang="en-US" sz="2200" b="1" dirty="0">
                <a:solidFill>
                  <a:srgbClr val="FF0000"/>
                </a:solidFill>
                <a:latin typeface="Calibri" panose="020F0502020204030204" pitchFamily="34" charset="0"/>
              </a:rPr>
              <a:t>Paul MacLean’s Triune Brain Theory.  </a:t>
            </a:r>
          </a:p>
          <a:p>
            <a:endParaRPr lang="en-US" sz="2200" dirty="0">
              <a:latin typeface="Calibri" panose="020F0502020204030204" pitchFamily="34" charset="0"/>
            </a:endParaRPr>
          </a:p>
          <a:p>
            <a:r>
              <a:rPr lang="en-US" sz="2200" dirty="0">
                <a:latin typeface="Calibri" panose="020F0502020204030204" pitchFamily="34" charset="0"/>
              </a:rPr>
              <a:t>So, first a little anatomy. </a:t>
            </a:r>
          </a:p>
          <a:p>
            <a:endParaRPr lang="en-US" sz="2200" dirty="0">
              <a:latin typeface="Calibri" panose="020F0502020204030204" pitchFamily="34" charset="0"/>
            </a:endParaRPr>
          </a:p>
          <a:p>
            <a:r>
              <a:rPr lang="en-US" sz="2200" dirty="0">
                <a:latin typeface="Calibri" panose="020F0502020204030204" pitchFamily="34" charset="0"/>
              </a:rPr>
              <a:t>The Autonomic Nervous System is a control system that acts largely unconsciously and regulates bodily functions such as heart rate, digestion, respiratory rate, pupillary response, urination, and even sexual arousal. It has two main subdivisions: </a:t>
            </a:r>
          </a:p>
          <a:p>
            <a:pPr marL="1257300" lvl="3" indent="0">
              <a:buNone/>
            </a:pPr>
            <a:r>
              <a:rPr lang="en-US" sz="2200" b="1" dirty="0">
                <a:solidFill>
                  <a:srgbClr val="FF0000"/>
                </a:solidFill>
                <a:latin typeface="Calibri" panose="020F0502020204030204" pitchFamily="34" charset="0"/>
              </a:rPr>
              <a:t>Sympathetic </a:t>
            </a:r>
          </a:p>
          <a:p>
            <a:pPr marL="1257300" lvl="3" indent="0">
              <a:buNone/>
            </a:pPr>
            <a:r>
              <a:rPr lang="en-US" sz="2200" b="1" dirty="0">
                <a:solidFill>
                  <a:srgbClr val="00B050"/>
                </a:solidFill>
                <a:latin typeface="Calibri" panose="020F0502020204030204" pitchFamily="34" charset="0"/>
              </a:rPr>
              <a:t>Parasympathetic</a:t>
            </a:r>
          </a:p>
          <a:p>
            <a:endParaRPr lang="en-US" sz="2200" dirty="0">
              <a:solidFill>
                <a:srgbClr val="0070C0"/>
              </a:solidFill>
              <a:latin typeface="Calibri" panose="020F0502020204030204" pitchFamily="34" charset="0"/>
            </a:endParaRPr>
          </a:p>
          <a:p>
            <a:endParaRPr lang="en-US" dirty="0"/>
          </a:p>
        </p:txBody>
      </p:sp>
      <p:pic>
        <p:nvPicPr>
          <p:cNvPr id="1026" name="Picture 2" descr="Image result for image of polyvagal theory">
            <a:extLst>
              <a:ext uri="{FF2B5EF4-FFF2-40B4-BE49-F238E27FC236}">
                <a16:creationId xmlns:a16="http://schemas.microsoft.com/office/drawing/2014/main" id="{DBC0C80E-E250-49AB-A441-4EC821AD4C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29" y="354215"/>
            <a:ext cx="2721428" cy="413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666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48045-197F-4F15-8CD0-A3DC9A8FECFA}"/>
              </a:ext>
            </a:extLst>
          </p:cNvPr>
          <p:cNvSpPr>
            <a:spLocks noGrp="1"/>
          </p:cNvSpPr>
          <p:nvPr>
            <p:ph type="title"/>
          </p:nvPr>
        </p:nvSpPr>
        <p:spPr>
          <a:xfrm>
            <a:off x="2414506" y="130628"/>
            <a:ext cx="8911687" cy="1551347"/>
          </a:xfrm>
        </p:spPr>
        <p:txBody>
          <a:bodyPr/>
          <a:lstStyle/>
          <a:p>
            <a:r>
              <a:rPr lang="en-US" dirty="0">
                <a:latin typeface="Calibri" panose="020F0502020204030204" pitchFamily="34" charset="0"/>
                <a:cs typeface="Calibri" panose="020F0502020204030204" pitchFamily="34" charset="0"/>
              </a:rPr>
              <a:t>Polyvagal Theory</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Autonomic Nervous System</a:t>
            </a:r>
          </a:p>
        </p:txBody>
      </p:sp>
      <p:pic>
        <p:nvPicPr>
          <p:cNvPr id="4" name="Content Placeholder 3" descr="Image result for autonomic nervous system">
            <a:extLst>
              <a:ext uri="{FF2B5EF4-FFF2-40B4-BE49-F238E27FC236}">
                <a16:creationId xmlns:a16="http://schemas.microsoft.com/office/drawing/2014/main" id="{2C87C972-440C-422E-B877-DF77AE13665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5077" y="1495301"/>
            <a:ext cx="10058400" cy="4688692"/>
          </a:xfrm>
          <a:prstGeom prst="rect">
            <a:avLst/>
          </a:prstGeom>
          <a:noFill/>
          <a:ln>
            <a:noFill/>
          </a:ln>
        </p:spPr>
      </p:pic>
    </p:spTree>
    <p:extLst>
      <p:ext uri="{BB962C8B-B14F-4D97-AF65-F5344CB8AC3E}">
        <p14:creationId xmlns:p14="http://schemas.microsoft.com/office/powerpoint/2010/main" val="165995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098D072-3B69-4EDE-8F5B-73738300B803}"/>
              </a:ext>
            </a:extLst>
          </p:cNvPr>
          <p:cNvSpPr>
            <a:spLocks noGrp="1"/>
          </p:cNvSpPr>
          <p:nvPr>
            <p:ph type="title"/>
          </p:nvPr>
        </p:nvSpPr>
        <p:spPr>
          <a:xfrm>
            <a:off x="541866" y="787400"/>
            <a:ext cx="7927219" cy="778933"/>
          </a:xfrm>
        </p:spPr>
        <p:txBody>
          <a:bodyPr anchor="ctr">
            <a:normAutofit fontScale="90000"/>
          </a:bodyPr>
          <a:lstStyle/>
          <a:p>
            <a:pPr>
              <a:lnSpc>
                <a:spcPct val="90000"/>
              </a:lnSpc>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Polyvagal Theory</a:t>
            </a:r>
            <a:b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Autonomic Nervous System</a:t>
            </a:r>
          </a:p>
        </p:txBody>
      </p:sp>
      <p:sp>
        <p:nvSpPr>
          <p:cNvPr id="3" name="Content Placeholder 2">
            <a:extLst>
              <a:ext uri="{FF2B5EF4-FFF2-40B4-BE49-F238E27FC236}">
                <a16:creationId xmlns:a16="http://schemas.microsoft.com/office/drawing/2014/main" id="{D026437A-B48E-4A54-B168-50A066A78E96}"/>
              </a:ext>
            </a:extLst>
          </p:cNvPr>
          <p:cNvSpPr>
            <a:spLocks noGrp="1"/>
          </p:cNvSpPr>
          <p:nvPr>
            <p:ph idx="1"/>
          </p:nvPr>
        </p:nvSpPr>
        <p:spPr>
          <a:xfrm>
            <a:off x="123924" y="2027252"/>
            <a:ext cx="8116560" cy="4826000"/>
          </a:xfrm>
        </p:spPr>
        <p:txBody>
          <a:bodyPr>
            <a:normAutofit/>
          </a:bodyPr>
          <a:lstStyle/>
          <a:p>
            <a:pPr lvl="0">
              <a:lnSpc>
                <a:spcPct val="90000"/>
              </a:lnSpc>
            </a:pPr>
            <a:r>
              <a:rPr lang="en-US" sz="2400" b="1" u="sng" dirty="0">
                <a:solidFill>
                  <a:srgbClr val="FF0000"/>
                </a:solidFill>
                <a:latin typeface="Calibri" panose="020F0502020204030204" pitchFamily="34" charset="0"/>
              </a:rPr>
              <a:t>Sympathetic Division</a:t>
            </a:r>
            <a:r>
              <a:rPr lang="en-US" sz="2400" b="1" dirty="0">
                <a:solidFill>
                  <a:srgbClr val="FF0000"/>
                </a:solidFill>
                <a:latin typeface="Calibri" panose="020F0502020204030204" pitchFamily="34" charset="0"/>
              </a:rPr>
              <a:t>: </a:t>
            </a:r>
            <a:r>
              <a:rPr lang="en-US" dirty="0">
                <a:solidFill>
                  <a:srgbClr val="FEFFFF"/>
                </a:solidFill>
                <a:latin typeface="Calibri" panose="020F0502020204030204" pitchFamily="34" charset="0"/>
              </a:rPr>
              <a:t>Prepares the body for </a:t>
            </a:r>
            <a:r>
              <a:rPr lang="en-US" dirty="0">
                <a:solidFill>
                  <a:srgbClr val="FFFF00"/>
                </a:solidFill>
                <a:latin typeface="Calibri" panose="020F0502020204030204" pitchFamily="34" charset="0"/>
              </a:rPr>
              <a:t>stressful or emergency situations – fight or flight.  </a:t>
            </a:r>
            <a:r>
              <a:rPr lang="en-US" dirty="0">
                <a:solidFill>
                  <a:srgbClr val="FEFFFF"/>
                </a:solidFill>
                <a:latin typeface="Calibri" panose="020F0502020204030204" pitchFamily="34" charset="0"/>
              </a:rPr>
              <a:t>Thus, the sympathetic division increases heart rate and the force of heart contractions and widens (dilates) the airways to make breathing easier. It causes the body to release stored energy. Muscular strength is increased. This division also causes palms to sweat, pupils to dilate, and hair to stand on end. It slows body processes that are less important in emergencies, such as digestion and urination (Merck Manual).</a:t>
            </a:r>
          </a:p>
          <a:p>
            <a:pPr marL="0" indent="0">
              <a:lnSpc>
                <a:spcPct val="90000"/>
              </a:lnSpc>
              <a:buNone/>
            </a:pPr>
            <a:endParaRPr lang="en-US" dirty="0">
              <a:solidFill>
                <a:srgbClr val="FEFFFF"/>
              </a:solidFill>
              <a:latin typeface="Calibri" panose="020F0502020204030204" pitchFamily="34" charset="0"/>
            </a:endParaRPr>
          </a:p>
          <a:p>
            <a:pPr marL="0" indent="0">
              <a:lnSpc>
                <a:spcPct val="90000"/>
              </a:lnSpc>
              <a:buNone/>
            </a:pPr>
            <a:endParaRPr lang="en-US" dirty="0">
              <a:solidFill>
                <a:srgbClr val="FEFFFF"/>
              </a:solidFill>
              <a:latin typeface="Calibri" panose="020F0502020204030204" pitchFamily="34" charset="0"/>
            </a:endParaRPr>
          </a:p>
          <a:p>
            <a:pPr lvl="0">
              <a:lnSpc>
                <a:spcPct val="90000"/>
              </a:lnSpc>
            </a:pPr>
            <a:r>
              <a:rPr lang="en-US" sz="2400" b="1" u="sng" dirty="0">
                <a:solidFill>
                  <a:srgbClr val="FFFF00"/>
                </a:solidFill>
                <a:latin typeface="Calibri" panose="020F0502020204030204" pitchFamily="34" charset="0"/>
              </a:rPr>
              <a:t>Parasympathetic Division</a:t>
            </a:r>
            <a:r>
              <a:rPr lang="en-US" sz="2400"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Generally, the parasympathetic division </a:t>
            </a:r>
            <a:r>
              <a:rPr lang="en-US" dirty="0">
                <a:solidFill>
                  <a:srgbClr val="FFFF00"/>
                </a:solidFill>
                <a:latin typeface="Calibri" panose="020F0502020204030204" pitchFamily="34" charset="0"/>
              </a:rPr>
              <a:t>conserves and restores calm/homeostasis. </a:t>
            </a:r>
            <a:r>
              <a:rPr lang="en-US" dirty="0">
                <a:solidFill>
                  <a:srgbClr val="FEFFFF"/>
                </a:solidFill>
                <a:latin typeface="Calibri" panose="020F0502020204030204" pitchFamily="34" charset="0"/>
              </a:rPr>
              <a:t>It slows the heart rate and decreases blood pressure. It stimulates the digestive tract to process food and eliminate waste. Energy from the processed food is used to restore and build tissues (Merck Manual).</a:t>
            </a:r>
          </a:p>
          <a:p>
            <a:pPr marL="0" indent="0">
              <a:lnSpc>
                <a:spcPct val="90000"/>
              </a:lnSpc>
              <a:buNone/>
            </a:pPr>
            <a:r>
              <a:rPr lang="en-US" dirty="0">
                <a:solidFill>
                  <a:srgbClr val="FEFFFF"/>
                </a:solidFill>
                <a:latin typeface="Calibri" panose="020F0502020204030204" pitchFamily="34" charset="0"/>
              </a:rPr>
              <a:t> </a:t>
            </a:r>
          </a:p>
          <a:p>
            <a:pPr>
              <a:lnSpc>
                <a:spcPct val="90000"/>
              </a:lnSpc>
            </a:pPr>
            <a:endParaRPr lang="en-US" sz="1400" dirty="0">
              <a:solidFill>
                <a:srgbClr val="FEFFFF"/>
              </a:solidFill>
            </a:endParaRPr>
          </a:p>
        </p:txBody>
      </p:sp>
      <p:pic>
        <p:nvPicPr>
          <p:cNvPr id="2050" name="Picture 2" descr="Related image">
            <a:extLst>
              <a:ext uri="{FF2B5EF4-FFF2-40B4-BE49-F238E27FC236}">
                <a16:creationId xmlns:a16="http://schemas.microsoft.com/office/drawing/2014/main" id="{F609801E-90CA-427D-9871-3053A77A18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40484" y="2353206"/>
            <a:ext cx="3940629" cy="2465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44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1689DA-7658-4C32-8DCE-43B818DDD6BF}"/>
              </a:ext>
            </a:extLst>
          </p:cNvPr>
          <p:cNvSpPr>
            <a:spLocks noGrp="1"/>
          </p:cNvSpPr>
          <p:nvPr>
            <p:ph type="title"/>
          </p:nvPr>
        </p:nvSpPr>
        <p:spPr>
          <a:xfrm>
            <a:off x="950027" y="136566"/>
            <a:ext cx="10676802" cy="694707"/>
          </a:xfrm>
        </p:spPr>
        <p:txBody>
          <a:bodyPr anchor="b">
            <a:normAutofit/>
          </a:bodyPr>
          <a:lstStyle/>
          <a:p>
            <a:pPr>
              <a:lnSpc>
                <a:spcPct val="90000"/>
              </a:lnSpc>
            </a:pPr>
            <a:r>
              <a:rPr lang="en-US" b="1" dirty="0"/>
              <a:t>Polyvagal Theory    </a:t>
            </a:r>
            <a:r>
              <a:rPr lang="en-US" sz="2800" b="1" dirty="0"/>
              <a:t>Autonomic Nervous System</a:t>
            </a:r>
            <a:endParaRPr lang="en-US" sz="2800" dirty="0"/>
          </a:p>
        </p:txBody>
      </p:sp>
      <p:sp>
        <p:nvSpPr>
          <p:cNvPr id="73" name="Rectangle 7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6176A"/>
          </a:solidFill>
          <a:ln>
            <a:noFill/>
          </a:ln>
          <a:effectLst/>
        </p:spPr>
        <p:style>
          <a:lnRef idx="1">
            <a:schemeClr val="accent1"/>
          </a:lnRef>
          <a:fillRef idx="3">
            <a:schemeClr val="accent1"/>
          </a:fillRef>
          <a:effectRef idx="2">
            <a:schemeClr val="accent1"/>
          </a:effectRef>
          <a:fontRef idx="minor">
            <a:schemeClr val="lt1"/>
          </a:fontRef>
        </p:style>
      </p:sp>
      <p:pic>
        <p:nvPicPr>
          <p:cNvPr id="3074" name="Picture 2" descr="Image result for image of the vagus nerve">
            <a:extLst>
              <a:ext uri="{FF2B5EF4-FFF2-40B4-BE49-F238E27FC236}">
                <a16:creationId xmlns:a16="http://schemas.microsoft.com/office/drawing/2014/main" id="{EB5604A3-F51B-4D56-B4B2-AA848201E4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0520" y="1828549"/>
            <a:ext cx="5013959" cy="3196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70728D8-3066-4B19-A284-D2789F5DB48A}"/>
              </a:ext>
            </a:extLst>
          </p:cNvPr>
          <p:cNvSpPr>
            <a:spLocks noGrp="1"/>
          </p:cNvSpPr>
          <p:nvPr>
            <p:ph idx="1"/>
          </p:nvPr>
        </p:nvSpPr>
        <p:spPr>
          <a:xfrm>
            <a:off x="5532120" y="1187532"/>
            <a:ext cx="6659880" cy="5533902"/>
          </a:xfrm>
        </p:spPr>
        <p:txBody>
          <a:bodyPr>
            <a:normAutofit/>
          </a:bodyPr>
          <a:lstStyle/>
          <a:p>
            <a:pPr marL="0" indent="0">
              <a:lnSpc>
                <a:spcPct val="90000"/>
              </a:lnSpc>
              <a:buNone/>
            </a:pPr>
            <a:endParaRPr lang="en-US" sz="1300" dirty="0"/>
          </a:p>
          <a:p>
            <a:pPr>
              <a:lnSpc>
                <a:spcPct val="90000"/>
              </a:lnSpc>
            </a:pPr>
            <a:r>
              <a:rPr lang="en-US" sz="2000" b="1" dirty="0">
                <a:solidFill>
                  <a:srgbClr val="FFFF00"/>
                </a:solidFill>
                <a:latin typeface="Calibri" panose="020F0502020204030204" pitchFamily="34" charset="0"/>
              </a:rPr>
              <a:t>Steven Porges </a:t>
            </a:r>
            <a:r>
              <a:rPr lang="en-US" sz="2000" dirty="0">
                <a:latin typeface="Calibri" panose="020F0502020204030204" pitchFamily="34" charset="0"/>
              </a:rPr>
              <a:t>discovered that the parasympathetic division of the Autonomic Nervous System consists of </a:t>
            </a:r>
            <a:r>
              <a:rPr lang="en-US" sz="2000" dirty="0">
                <a:solidFill>
                  <a:srgbClr val="FFFF00"/>
                </a:solidFill>
                <a:latin typeface="Calibri" panose="020F0502020204030204" pitchFamily="34" charset="0"/>
              </a:rPr>
              <a:t>two branches </a:t>
            </a:r>
            <a:r>
              <a:rPr lang="en-US" sz="2000" dirty="0">
                <a:latin typeface="Calibri" panose="020F0502020204030204" pitchFamily="34" charset="0"/>
              </a:rPr>
              <a:t>which lead to two different responses. </a:t>
            </a:r>
          </a:p>
          <a:p>
            <a:pPr>
              <a:lnSpc>
                <a:spcPct val="90000"/>
              </a:lnSpc>
            </a:pPr>
            <a:endParaRPr lang="en-US" sz="2000" dirty="0">
              <a:latin typeface="Calibri" panose="020F0502020204030204" pitchFamily="34" charset="0"/>
            </a:endParaRPr>
          </a:p>
          <a:p>
            <a:pPr>
              <a:lnSpc>
                <a:spcPct val="90000"/>
              </a:lnSpc>
            </a:pPr>
            <a:r>
              <a:rPr lang="en-US" sz="2000" dirty="0">
                <a:latin typeface="Calibri" panose="020F0502020204030204" pitchFamily="34" charset="0"/>
              </a:rPr>
              <a:t>The main nerve in the parasympathetic nervous system is the </a:t>
            </a:r>
            <a:r>
              <a:rPr lang="en-US" sz="2000" b="1" dirty="0">
                <a:solidFill>
                  <a:srgbClr val="FFFF00"/>
                </a:solidFill>
                <a:latin typeface="Calibri" panose="020F0502020204030204" pitchFamily="34" charset="0"/>
              </a:rPr>
              <a:t>10th cranial nerve, aka vagus nerve, </a:t>
            </a:r>
            <a:r>
              <a:rPr lang="en-US" sz="2000" dirty="0">
                <a:latin typeface="Calibri" panose="020F0502020204030204" pitchFamily="34" charset="0"/>
              </a:rPr>
              <a:t>which is the longest of the 12 cranial nerves and has huge implications for our well-being and health. </a:t>
            </a:r>
          </a:p>
          <a:p>
            <a:pPr>
              <a:lnSpc>
                <a:spcPct val="90000"/>
              </a:lnSpc>
            </a:pPr>
            <a:endParaRPr lang="en-US" sz="2000" dirty="0">
              <a:latin typeface="Calibri" panose="020F0502020204030204" pitchFamily="34" charset="0"/>
            </a:endParaRPr>
          </a:p>
          <a:p>
            <a:pPr>
              <a:lnSpc>
                <a:spcPct val="90000"/>
              </a:lnSpc>
            </a:pPr>
            <a:r>
              <a:rPr lang="en-US" sz="2000" dirty="0">
                <a:latin typeface="Calibri" panose="020F0502020204030204" pitchFamily="34" charset="0"/>
              </a:rPr>
              <a:t>The vagus nerve has two very distinct branches: </a:t>
            </a:r>
          </a:p>
          <a:p>
            <a:pPr marL="1371600" lvl="3" indent="0">
              <a:lnSpc>
                <a:spcPct val="90000"/>
              </a:lnSpc>
              <a:buNone/>
            </a:pPr>
            <a:r>
              <a:rPr lang="en-US" sz="2000" b="1" dirty="0">
                <a:solidFill>
                  <a:srgbClr val="FFFF00"/>
                </a:solidFill>
                <a:latin typeface="Calibri" panose="020F0502020204030204" pitchFamily="34" charset="0"/>
              </a:rPr>
              <a:t>Dorsal vagal nerve  </a:t>
            </a:r>
          </a:p>
          <a:p>
            <a:pPr marL="1371600" lvl="3" indent="0">
              <a:lnSpc>
                <a:spcPct val="90000"/>
              </a:lnSpc>
              <a:buNone/>
            </a:pPr>
            <a:r>
              <a:rPr lang="en-US" sz="2000" b="1" dirty="0">
                <a:solidFill>
                  <a:srgbClr val="FFFF00"/>
                </a:solidFill>
                <a:latin typeface="Calibri" panose="020F0502020204030204" pitchFamily="34" charset="0"/>
              </a:rPr>
              <a:t>Ventral vagal nerve</a:t>
            </a:r>
          </a:p>
          <a:p>
            <a:pPr>
              <a:lnSpc>
                <a:spcPct val="90000"/>
              </a:lnSpc>
            </a:pPr>
            <a:endParaRPr lang="en-US" sz="2000" b="1" dirty="0">
              <a:latin typeface="Calibri" panose="020F0502020204030204" pitchFamily="34" charset="0"/>
            </a:endParaRPr>
          </a:p>
          <a:p>
            <a:pPr marL="0" indent="0">
              <a:lnSpc>
                <a:spcPct val="90000"/>
              </a:lnSpc>
              <a:buNone/>
            </a:pPr>
            <a:endParaRPr lang="en-US" sz="1300" dirty="0"/>
          </a:p>
        </p:txBody>
      </p:sp>
    </p:spTree>
    <p:extLst>
      <p:ext uri="{BB962C8B-B14F-4D97-AF65-F5344CB8AC3E}">
        <p14:creationId xmlns:p14="http://schemas.microsoft.com/office/powerpoint/2010/main" val="2975692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65ACC6D-8DB0-1A92-F9C8-DCFD247C02FD}"/>
              </a:ext>
            </a:extLst>
          </p:cNvPr>
          <p:cNvSpPr>
            <a:spLocks noGrp="1"/>
          </p:cNvSpPr>
          <p:nvPr>
            <p:ph type="title"/>
          </p:nvPr>
        </p:nvSpPr>
        <p:spPr>
          <a:xfrm>
            <a:off x="426720" y="213360"/>
            <a:ext cx="7863840" cy="6278879"/>
          </a:xfrm>
        </p:spPr>
        <p:txBody>
          <a:bodyPr vert="horz" lIns="91440" tIns="45720" rIns="91440" bIns="45720" rtlCol="0" anchor="b">
            <a:normAutofit/>
          </a:bodyPr>
          <a:lstStyle/>
          <a:p>
            <a:pPr marR="0" lvl="0" algn="ctr" fontAlgn="auto">
              <a:spcAft>
                <a:spcPts val="0"/>
              </a:spcAft>
              <a:buClr>
                <a:srgbClr val="A53010"/>
              </a:buClr>
              <a:buSzTx/>
              <a:tabLst/>
              <a:defRPr/>
            </a:pPr>
            <a:r>
              <a:rPr lang="en-US" sz="5300" kern="1200" dirty="0">
                <a:solidFill>
                  <a:schemeClr val="tx1"/>
                </a:solidFill>
                <a:latin typeface="Calibri "/>
              </a:rPr>
              <a:t>Prevalence</a:t>
            </a:r>
            <a:br>
              <a:rPr lang="en-US" sz="3600" kern="1200" dirty="0">
                <a:solidFill>
                  <a:schemeClr val="tx1"/>
                </a:solidFill>
                <a:latin typeface="Calibri "/>
              </a:rPr>
            </a:br>
            <a:br>
              <a:rPr lang="en-US" sz="1800" kern="1200" dirty="0">
                <a:solidFill>
                  <a:schemeClr val="tx1"/>
                </a:solidFill>
                <a:latin typeface="Calibri "/>
              </a:rPr>
            </a:br>
            <a:r>
              <a:rPr kumimoji="0" lang="en-US" sz="2200" b="0" i="0" u="none" strike="noStrike" kern="1200" cap="none" spc="0" normalizeH="0" baseline="0" noProof="0" dirty="0">
                <a:ln>
                  <a:noFill/>
                </a:ln>
                <a:solidFill>
                  <a:schemeClr val="tx1"/>
                </a:solidFill>
                <a:effectLst/>
                <a:uLnTx/>
                <a:uFillTx/>
                <a:latin typeface="Calibri "/>
              </a:rPr>
              <a:t>A total of 94 studies with 237,657 participants from 40 different countries (mean age 25.02 years; 57.41% females). </a:t>
            </a:r>
            <a:br>
              <a:rPr kumimoji="0" lang="en-US" sz="2200" b="0" i="0" u="none" strike="noStrike" kern="1200" cap="none" spc="0" normalizeH="0" baseline="0" noProof="0" dirty="0">
                <a:ln>
                  <a:noFill/>
                </a:ln>
                <a:solidFill>
                  <a:schemeClr val="tx1"/>
                </a:solidFill>
                <a:effectLst/>
                <a:uLnTx/>
                <a:uFillTx/>
                <a:latin typeface="Calibri "/>
              </a:rPr>
            </a:br>
            <a:br>
              <a:rPr kumimoji="0" lang="en-US" sz="2200" b="0" i="0" u="none" strike="noStrike" kern="1200" cap="none" spc="0" normalizeH="0" baseline="0" noProof="0" dirty="0">
                <a:ln>
                  <a:noFill/>
                </a:ln>
                <a:solidFill>
                  <a:schemeClr val="tx1"/>
                </a:solidFill>
                <a:effectLst/>
                <a:uLnTx/>
                <a:uFillTx/>
                <a:latin typeface="Calibri "/>
              </a:rPr>
            </a:br>
            <a:r>
              <a:rPr kumimoji="0" lang="en-US" sz="2200" b="0" i="0" u="none" strike="noStrike" kern="1200" cap="none" spc="0" normalizeH="0" baseline="0" noProof="0" dirty="0">
                <a:ln>
                  <a:noFill/>
                </a:ln>
                <a:solidFill>
                  <a:schemeClr val="tx1"/>
                </a:solidFill>
                <a:effectLst/>
                <a:uLnTx/>
                <a:uFillTx/>
                <a:latin typeface="Calibri "/>
              </a:rPr>
              <a:t>The overall prevalence of behavioral addiction irrespective of addiction type (after correcting for publication bias) was 11.1% (95% </a:t>
            </a:r>
            <a:r>
              <a:rPr kumimoji="0" lang="en-US" sz="2200" b="0" i="1" u="none" strike="noStrike" kern="1200" cap="none" spc="0" normalizeH="0" baseline="0" noProof="0" dirty="0">
                <a:ln>
                  <a:noFill/>
                </a:ln>
                <a:solidFill>
                  <a:schemeClr val="tx1"/>
                </a:solidFill>
                <a:effectLst/>
                <a:uLnTx/>
                <a:uFillTx/>
                <a:latin typeface="Calibri "/>
              </a:rPr>
              <a:t>CI</a:t>
            </a:r>
            <a:r>
              <a:rPr kumimoji="0" lang="en-US" sz="2200" b="0" i="0" u="none" strike="noStrike" kern="1200" cap="none" spc="0" normalizeH="0" baseline="0" noProof="0" dirty="0">
                <a:ln>
                  <a:noFill/>
                </a:ln>
                <a:solidFill>
                  <a:schemeClr val="tx1"/>
                </a:solidFill>
                <a:effectLst/>
                <a:uLnTx/>
                <a:uFillTx/>
                <a:latin typeface="Calibri "/>
              </a:rPr>
              <a:t>: 5.4 to 16.8%). </a:t>
            </a:r>
            <a:br>
              <a:rPr kumimoji="0" lang="en-US" sz="2200" b="0" i="0" u="none" strike="noStrike" kern="1200" cap="none" spc="0" normalizeH="0" baseline="0" noProof="0" dirty="0">
                <a:ln>
                  <a:noFill/>
                </a:ln>
                <a:solidFill>
                  <a:schemeClr val="tx1"/>
                </a:solidFill>
                <a:effectLst/>
                <a:uLnTx/>
                <a:uFillTx/>
                <a:latin typeface="Calibri "/>
              </a:rPr>
            </a:br>
            <a:br>
              <a:rPr kumimoji="0" lang="en-US" sz="2200" b="0" i="0" u="none" strike="noStrike" kern="1200" cap="none" spc="0" normalizeH="0" baseline="0" noProof="0" dirty="0">
                <a:ln>
                  <a:noFill/>
                </a:ln>
                <a:solidFill>
                  <a:schemeClr val="tx1"/>
                </a:solidFill>
                <a:effectLst/>
                <a:uLnTx/>
                <a:uFillTx/>
                <a:latin typeface="Calibri "/>
              </a:rPr>
            </a:br>
            <a:r>
              <a:rPr kumimoji="0" lang="en-US" sz="2200" b="0" i="0" u="none" strike="noStrike" kern="1200" cap="none" spc="0" normalizeH="0" baseline="0" noProof="0" dirty="0">
                <a:ln>
                  <a:noFill/>
                </a:ln>
                <a:solidFill>
                  <a:schemeClr val="tx1"/>
                </a:solidFill>
                <a:effectLst/>
                <a:uLnTx/>
                <a:uFillTx/>
                <a:latin typeface="Calibri "/>
              </a:rPr>
              <a:t>10.6% for internet addiction</a:t>
            </a:r>
            <a:br>
              <a:rPr kumimoji="0" lang="en-US" sz="2200" b="0" i="0" u="none" strike="noStrike" kern="1200" cap="none" spc="0" normalizeH="0" baseline="0" noProof="0" dirty="0">
                <a:ln>
                  <a:noFill/>
                </a:ln>
                <a:solidFill>
                  <a:schemeClr val="tx1"/>
                </a:solidFill>
                <a:effectLst/>
                <a:uLnTx/>
                <a:uFillTx/>
                <a:latin typeface="Calibri "/>
              </a:rPr>
            </a:br>
            <a:r>
              <a:rPr kumimoji="0" lang="en-US" sz="2200" b="0" i="0" u="none" strike="noStrike" kern="1200" cap="none" spc="0" normalizeH="0" baseline="0" noProof="0" dirty="0">
                <a:ln>
                  <a:noFill/>
                </a:ln>
                <a:solidFill>
                  <a:schemeClr val="tx1"/>
                </a:solidFill>
                <a:effectLst/>
                <a:uLnTx/>
                <a:uFillTx/>
                <a:latin typeface="Calibri "/>
              </a:rPr>
              <a:t>30.7% for smartphone addiction</a:t>
            </a:r>
            <a:br>
              <a:rPr kumimoji="0" lang="en-US" sz="2200" b="0" i="0" u="none" strike="noStrike" kern="1200" cap="none" spc="0" normalizeH="0" baseline="0" noProof="0" dirty="0">
                <a:ln>
                  <a:noFill/>
                </a:ln>
                <a:solidFill>
                  <a:schemeClr val="tx1"/>
                </a:solidFill>
                <a:effectLst/>
                <a:uLnTx/>
                <a:uFillTx/>
                <a:latin typeface="Calibri "/>
              </a:rPr>
            </a:br>
            <a:r>
              <a:rPr kumimoji="0" lang="en-US" sz="2200" b="0" i="0" u="none" strike="noStrike" kern="1200" cap="none" spc="0" normalizeH="0" baseline="0" noProof="0" dirty="0">
                <a:ln>
                  <a:noFill/>
                </a:ln>
                <a:solidFill>
                  <a:schemeClr val="tx1"/>
                </a:solidFill>
                <a:effectLst/>
                <a:uLnTx/>
                <a:uFillTx/>
                <a:latin typeface="Calibri "/>
              </a:rPr>
              <a:t>5.3% for gaming addiction</a:t>
            </a:r>
            <a:br>
              <a:rPr kumimoji="0" lang="en-US" sz="2200" b="0" i="0" u="none" strike="noStrike" kern="1200" cap="none" spc="0" normalizeH="0" baseline="0" noProof="0" dirty="0">
                <a:ln>
                  <a:noFill/>
                </a:ln>
                <a:solidFill>
                  <a:schemeClr val="tx1"/>
                </a:solidFill>
                <a:effectLst/>
                <a:uLnTx/>
                <a:uFillTx/>
                <a:latin typeface="Calibri "/>
              </a:rPr>
            </a:br>
            <a:r>
              <a:rPr kumimoji="0" lang="en-US" sz="2200" b="0" i="0" u="none" strike="noStrike" kern="1200" cap="none" spc="0" normalizeH="0" baseline="0" noProof="0" dirty="0">
                <a:ln>
                  <a:noFill/>
                </a:ln>
                <a:solidFill>
                  <a:schemeClr val="tx1"/>
                </a:solidFill>
                <a:effectLst/>
                <a:uLnTx/>
                <a:uFillTx/>
                <a:latin typeface="Calibri "/>
              </a:rPr>
              <a:t>15.1% for social media addiction</a:t>
            </a:r>
            <a:br>
              <a:rPr kumimoji="0" lang="en-US" sz="2200" b="0" i="0" u="none" strike="noStrike" kern="1200" cap="none" spc="0" normalizeH="0" baseline="0" noProof="0" dirty="0">
                <a:ln>
                  <a:noFill/>
                </a:ln>
                <a:solidFill>
                  <a:schemeClr val="tx1"/>
                </a:solidFill>
                <a:effectLst/>
                <a:uLnTx/>
                <a:uFillTx/>
                <a:latin typeface="Calibri "/>
              </a:rPr>
            </a:br>
            <a:r>
              <a:rPr kumimoji="0" lang="en-US" sz="2200" b="0" i="0" u="none" strike="noStrike" kern="1200" cap="none" spc="0" normalizeH="0" baseline="0" noProof="0" dirty="0">
                <a:ln>
                  <a:noFill/>
                </a:ln>
                <a:solidFill>
                  <a:schemeClr val="tx1"/>
                </a:solidFill>
                <a:effectLst/>
                <a:uLnTx/>
                <a:uFillTx/>
                <a:latin typeface="Calibri "/>
              </a:rPr>
              <a:t>21% for food addiction</a:t>
            </a:r>
            <a:br>
              <a:rPr kumimoji="0" lang="en-US" sz="2200" b="0" i="0" u="none" strike="noStrike" kern="1200" cap="none" spc="0" normalizeH="0" baseline="0" noProof="0" dirty="0">
                <a:ln>
                  <a:noFill/>
                </a:ln>
                <a:solidFill>
                  <a:schemeClr val="tx1"/>
                </a:solidFill>
                <a:effectLst/>
                <a:uLnTx/>
                <a:uFillTx/>
                <a:latin typeface="Calibri "/>
              </a:rPr>
            </a:br>
            <a:r>
              <a:rPr kumimoji="0" lang="en-US" sz="2200" b="0" i="0" u="none" strike="noStrike" kern="1200" cap="none" spc="0" normalizeH="0" baseline="0" noProof="0" dirty="0">
                <a:ln>
                  <a:noFill/>
                </a:ln>
                <a:solidFill>
                  <a:schemeClr val="tx1"/>
                </a:solidFill>
                <a:effectLst/>
                <a:uLnTx/>
                <a:uFillTx/>
                <a:latin typeface="Calibri "/>
              </a:rPr>
              <a:t>9.4% for sex addiction</a:t>
            </a:r>
            <a:br>
              <a:rPr kumimoji="0" lang="en-US" sz="2200" b="0" i="0" u="none" strike="noStrike" kern="1200" cap="none" spc="0" normalizeH="0" baseline="0" noProof="0" dirty="0">
                <a:ln>
                  <a:noFill/>
                </a:ln>
                <a:solidFill>
                  <a:schemeClr val="tx1"/>
                </a:solidFill>
                <a:effectLst/>
                <a:uLnTx/>
                <a:uFillTx/>
                <a:latin typeface="Calibri "/>
              </a:rPr>
            </a:br>
            <a:r>
              <a:rPr kumimoji="0" lang="en-US" sz="2200" b="0" i="0" u="none" strike="noStrike" kern="1200" cap="none" spc="0" normalizeH="0" baseline="0" noProof="0" dirty="0">
                <a:ln>
                  <a:noFill/>
                </a:ln>
                <a:solidFill>
                  <a:schemeClr val="tx1"/>
                </a:solidFill>
                <a:effectLst/>
                <a:uLnTx/>
                <a:uFillTx/>
                <a:latin typeface="Calibri "/>
              </a:rPr>
              <a:t>7% for exercise addiction</a:t>
            </a:r>
            <a:br>
              <a:rPr kumimoji="0" lang="en-US" sz="2200" b="0" i="0" u="none" strike="noStrike" kern="1200" cap="none" spc="0" normalizeH="0" baseline="0" noProof="0" dirty="0">
                <a:ln>
                  <a:noFill/>
                </a:ln>
                <a:solidFill>
                  <a:schemeClr val="tx1"/>
                </a:solidFill>
                <a:effectLst/>
                <a:uLnTx/>
                <a:uFillTx/>
                <a:latin typeface="Calibri "/>
              </a:rPr>
            </a:br>
            <a:r>
              <a:rPr kumimoji="0" lang="en-US" sz="2200" b="0" i="0" u="none" strike="noStrike" kern="1200" cap="none" spc="0" normalizeH="0" baseline="0" noProof="0" dirty="0">
                <a:ln>
                  <a:noFill/>
                </a:ln>
                <a:solidFill>
                  <a:schemeClr val="tx1"/>
                </a:solidFill>
                <a:effectLst/>
                <a:uLnTx/>
                <a:uFillTx/>
                <a:latin typeface="Calibri "/>
              </a:rPr>
              <a:t>7.2% for gambling addiction</a:t>
            </a:r>
            <a:br>
              <a:rPr kumimoji="0" lang="en-US" sz="2200" b="0" i="0" u="none" strike="noStrike" kern="1200" cap="none" spc="0" normalizeH="0" baseline="0" noProof="0" dirty="0">
                <a:ln>
                  <a:noFill/>
                </a:ln>
                <a:solidFill>
                  <a:schemeClr val="tx1"/>
                </a:solidFill>
                <a:effectLst/>
                <a:uLnTx/>
                <a:uFillTx/>
                <a:latin typeface="Calibri "/>
              </a:rPr>
            </a:br>
            <a:r>
              <a:rPr kumimoji="0" lang="en-US" sz="2200" b="0" i="0" u="none" strike="noStrike" kern="1200" cap="none" spc="0" normalizeH="0" baseline="0" noProof="0" dirty="0">
                <a:ln>
                  <a:noFill/>
                </a:ln>
                <a:solidFill>
                  <a:schemeClr val="tx1"/>
                </a:solidFill>
                <a:effectLst/>
                <a:uLnTx/>
                <a:uFillTx/>
                <a:latin typeface="Calibri "/>
              </a:rPr>
              <a:t>7.2% for shopping addiction</a:t>
            </a:r>
            <a:endParaRPr lang="en-US" sz="2200" kern="1200" dirty="0">
              <a:solidFill>
                <a:schemeClr val="tx1"/>
              </a:solidFill>
              <a:latin typeface="Calibri "/>
            </a:endParaRPr>
          </a:p>
        </p:txBody>
      </p:sp>
      <p:pic>
        <p:nvPicPr>
          <p:cNvPr id="5" name="Picture 4">
            <a:extLst>
              <a:ext uri="{FF2B5EF4-FFF2-40B4-BE49-F238E27FC236}">
                <a16:creationId xmlns:a16="http://schemas.microsoft.com/office/drawing/2014/main" id="{E00FE607-2AE3-0C99-3826-14D16B13BD2F}"/>
              </a:ext>
            </a:extLst>
          </p:cNvPr>
          <p:cNvPicPr>
            <a:picLocks noChangeAspect="1"/>
          </p:cNvPicPr>
          <p:nvPr/>
        </p:nvPicPr>
        <p:blipFill>
          <a:blip r:embed="rId2"/>
          <a:stretch>
            <a:fillRect/>
          </a:stretch>
        </p:blipFill>
        <p:spPr>
          <a:xfrm>
            <a:off x="7058824" y="3672486"/>
            <a:ext cx="4864486" cy="2819753"/>
          </a:xfrm>
          <a:prstGeom prst="rect">
            <a:avLst/>
          </a:prstGeom>
        </p:spPr>
      </p:pic>
      <p:pic>
        <p:nvPicPr>
          <p:cNvPr id="6" name="Picture 5">
            <a:extLst>
              <a:ext uri="{FF2B5EF4-FFF2-40B4-BE49-F238E27FC236}">
                <a16:creationId xmlns:a16="http://schemas.microsoft.com/office/drawing/2014/main" id="{7DAF54B0-9AA0-8648-0906-7AE28F338939}"/>
              </a:ext>
            </a:extLst>
          </p:cNvPr>
          <p:cNvPicPr>
            <a:picLocks noChangeAspect="1"/>
          </p:cNvPicPr>
          <p:nvPr/>
        </p:nvPicPr>
        <p:blipFill>
          <a:blip r:embed="rId3"/>
          <a:stretch>
            <a:fillRect/>
          </a:stretch>
        </p:blipFill>
        <p:spPr>
          <a:xfrm>
            <a:off x="8176422" y="213360"/>
            <a:ext cx="3746888" cy="1965003"/>
          </a:xfrm>
          <a:prstGeom prst="rect">
            <a:avLst/>
          </a:prstGeom>
        </p:spPr>
      </p:pic>
    </p:spTree>
    <p:extLst>
      <p:ext uri="{BB962C8B-B14F-4D97-AF65-F5344CB8AC3E}">
        <p14:creationId xmlns:p14="http://schemas.microsoft.com/office/powerpoint/2010/main" val="28762691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6637E50-2C6D-4AF8-96D1-8D2FF38C0F39}"/>
              </a:ext>
            </a:extLst>
          </p:cNvPr>
          <p:cNvSpPr>
            <a:spLocks noGrp="1"/>
          </p:cNvSpPr>
          <p:nvPr>
            <p:ph type="title"/>
          </p:nvPr>
        </p:nvSpPr>
        <p:spPr>
          <a:xfrm>
            <a:off x="541867" y="478970"/>
            <a:ext cx="7145866" cy="1334589"/>
          </a:xfrm>
        </p:spPr>
        <p:txBody>
          <a:bodyPr anchor="ctr">
            <a:normAutofit/>
          </a:bodyPr>
          <a:lstStyle/>
          <a:p>
            <a:pPr>
              <a:lnSpc>
                <a:spcPct val="90000"/>
              </a:lnSpc>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Polyvagal Theory</a:t>
            </a:r>
            <a:b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Autonomic Nervous System</a:t>
            </a:r>
          </a:p>
        </p:txBody>
      </p:sp>
      <p:sp>
        <p:nvSpPr>
          <p:cNvPr id="3" name="Content Placeholder 2">
            <a:extLst>
              <a:ext uri="{FF2B5EF4-FFF2-40B4-BE49-F238E27FC236}">
                <a16:creationId xmlns:a16="http://schemas.microsoft.com/office/drawing/2014/main" id="{5CADC04F-9704-4E99-B235-58220832FE06}"/>
              </a:ext>
            </a:extLst>
          </p:cNvPr>
          <p:cNvSpPr>
            <a:spLocks noGrp="1"/>
          </p:cNvSpPr>
          <p:nvPr>
            <p:ph idx="1"/>
          </p:nvPr>
        </p:nvSpPr>
        <p:spPr>
          <a:xfrm>
            <a:off x="156117" y="1694179"/>
            <a:ext cx="7906215" cy="5651501"/>
          </a:xfrm>
        </p:spPr>
        <p:txBody>
          <a:bodyPr>
            <a:normAutofit/>
          </a:bodyPr>
          <a:lstStyle/>
          <a:p>
            <a:pPr lvl="0">
              <a:lnSpc>
                <a:spcPct val="90000"/>
              </a:lnSpc>
            </a:pPr>
            <a:endParaRPr lang="en-US" sz="1500" b="1" u="sng" dirty="0">
              <a:solidFill>
                <a:srgbClr val="FFFF00"/>
              </a:solidFill>
            </a:endParaRPr>
          </a:p>
          <a:p>
            <a:pPr lvl="0">
              <a:lnSpc>
                <a:spcPct val="90000"/>
              </a:lnSpc>
            </a:pPr>
            <a:r>
              <a:rPr lang="en-US" sz="1700" b="1" u="sng" dirty="0">
                <a:solidFill>
                  <a:srgbClr val="FFFF00"/>
                </a:solidFill>
                <a:latin typeface="Calibri" panose="020F0502020204030204" pitchFamily="34" charset="0"/>
              </a:rPr>
              <a:t>Dorsal Vagal Nerve</a:t>
            </a:r>
            <a:r>
              <a:rPr lang="en-US" sz="1700" dirty="0">
                <a:solidFill>
                  <a:srgbClr val="FFFF00"/>
                </a:solidFill>
                <a:latin typeface="Calibri" panose="020F0502020204030204" pitchFamily="34" charset="0"/>
              </a:rPr>
              <a:t>: </a:t>
            </a:r>
            <a:r>
              <a:rPr lang="en-US" sz="1700" dirty="0">
                <a:solidFill>
                  <a:srgbClr val="FEFFFF"/>
                </a:solidFill>
                <a:latin typeface="Calibri" panose="020F0502020204030204" pitchFamily="34" charset="0"/>
              </a:rPr>
              <a:t>Barta (2018) notes that the </a:t>
            </a:r>
            <a:r>
              <a:rPr lang="en-US" sz="1700" dirty="0">
                <a:solidFill>
                  <a:srgbClr val="FFC000"/>
                </a:solidFill>
                <a:latin typeface="Calibri" panose="020F0502020204030204" pitchFamily="34" charset="0"/>
              </a:rPr>
              <a:t>most primitive form of defense </a:t>
            </a:r>
            <a:r>
              <a:rPr lang="en-US" sz="1700" dirty="0">
                <a:solidFill>
                  <a:srgbClr val="FEFFFF"/>
                </a:solidFill>
                <a:latin typeface="Calibri" panose="020F0502020204030204" pitchFamily="34" charset="0"/>
              </a:rPr>
              <a:t>occurs when the </a:t>
            </a:r>
            <a:r>
              <a:rPr lang="en-US" sz="1700" dirty="0">
                <a:solidFill>
                  <a:srgbClr val="FFFF00"/>
                </a:solidFill>
                <a:latin typeface="Calibri" panose="020F0502020204030204" pitchFamily="34" charset="0"/>
              </a:rPr>
              <a:t>unmyelinated </a:t>
            </a:r>
            <a:r>
              <a:rPr lang="en-US" sz="1700" dirty="0">
                <a:solidFill>
                  <a:srgbClr val="FEFFFF"/>
                </a:solidFill>
                <a:latin typeface="Calibri" panose="020F0502020204030204" pitchFamily="34" charset="0"/>
              </a:rPr>
              <a:t>dorsal vagal nerve is activated. When activated, the dorsal vagal nerve promotes shutdown, freeze, and collapse. An example of this shutdown is when a gazelle, for example, is being stalked by a lion and when trapped with no possible way to flee, drops down and appears to be deader than a doornail. This not a conscious process but is, rather, a very primitive and unconscious one.</a:t>
            </a:r>
          </a:p>
          <a:p>
            <a:pPr lvl="0">
              <a:lnSpc>
                <a:spcPct val="90000"/>
              </a:lnSpc>
            </a:pPr>
            <a:r>
              <a:rPr lang="en-US" sz="1700" b="1" u="sng" dirty="0">
                <a:solidFill>
                  <a:srgbClr val="FFFF00"/>
                </a:solidFill>
                <a:latin typeface="Calibri" panose="020F0502020204030204" pitchFamily="34" charset="0"/>
              </a:rPr>
              <a:t>Ventral Vagal Nerve</a:t>
            </a:r>
            <a:r>
              <a:rPr lang="en-US" sz="1700" b="1" dirty="0">
                <a:solidFill>
                  <a:srgbClr val="FFFF00"/>
                </a:solidFill>
                <a:latin typeface="Calibri" panose="020F0502020204030204" pitchFamily="34" charset="0"/>
              </a:rPr>
              <a:t>: </a:t>
            </a:r>
            <a:r>
              <a:rPr lang="en-US" sz="1700" dirty="0">
                <a:solidFill>
                  <a:srgbClr val="FEFFFF"/>
                </a:solidFill>
                <a:latin typeface="Calibri" panose="020F0502020204030204" pitchFamily="34" charset="0"/>
              </a:rPr>
              <a:t>Barta (2018) writes that the second response of our parasympathetic nervous system (the first being freeze and collapse as noted above) is responsible for our ability to </a:t>
            </a:r>
            <a:r>
              <a:rPr lang="en-US" sz="1700" dirty="0">
                <a:solidFill>
                  <a:srgbClr val="FFC000"/>
                </a:solidFill>
                <a:latin typeface="Calibri" panose="020F0502020204030204" pitchFamily="34" charset="0"/>
              </a:rPr>
              <a:t>engage socially and to handle social relationships. </a:t>
            </a:r>
            <a:r>
              <a:rPr lang="en-US" sz="1700" dirty="0">
                <a:solidFill>
                  <a:srgbClr val="FEFFFF"/>
                </a:solidFill>
                <a:latin typeface="Calibri" panose="020F0502020204030204" pitchFamily="34" charset="0"/>
              </a:rPr>
              <a:t>According to Barta, the social engagement system is controlled by our ventral vagus nerve which is a very </a:t>
            </a:r>
            <a:r>
              <a:rPr lang="en-US" sz="1700" dirty="0">
                <a:solidFill>
                  <a:srgbClr val="FFC000"/>
                </a:solidFill>
                <a:latin typeface="Calibri" panose="020F0502020204030204" pitchFamily="34" charset="0"/>
              </a:rPr>
              <a:t>smart myelinated nerve </a:t>
            </a:r>
            <a:r>
              <a:rPr lang="en-US" sz="1700" dirty="0">
                <a:solidFill>
                  <a:srgbClr val="FEFFFF"/>
                </a:solidFill>
                <a:latin typeface="Calibri" panose="020F0502020204030204" pitchFamily="34" charset="0"/>
              </a:rPr>
              <a:t>with a rapid response time. As such, it allows us to “know” if we are safe enough so we can calm our defenses through a process of </a:t>
            </a:r>
            <a:r>
              <a:rPr lang="en-US" sz="1700" dirty="0">
                <a:solidFill>
                  <a:srgbClr val="FFFF00"/>
                </a:solidFill>
                <a:latin typeface="Calibri" panose="020F0502020204030204" pitchFamily="34" charset="0"/>
              </a:rPr>
              <a:t>“neuroception” </a:t>
            </a:r>
            <a:r>
              <a:rPr lang="en-US" sz="1700" dirty="0">
                <a:solidFill>
                  <a:srgbClr val="FEFFFF"/>
                </a:solidFill>
                <a:latin typeface="Calibri" panose="020F0502020204030204" pitchFamily="34" charset="0"/>
              </a:rPr>
              <a:t>which is roughly translated as the brain’s ability to sense safety. This serves not only bonding needs but allows us to shift out of sympathetic arousal and move into parasympathetic calm or to downshift from activation to calm.</a:t>
            </a:r>
          </a:p>
          <a:p>
            <a:pPr marL="0" indent="0">
              <a:lnSpc>
                <a:spcPct val="90000"/>
              </a:lnSpc>
              <a:buNone/>
            </a:pPr>
            <a:endParaRPr lang="en-US" sz="1400" dirty="0">
              <a:solidFill>
                <a:srgbClr val="FEFFFF"/>
              </a:solidFill>
            </a:endParaRPr>
          </a:p>
        </p:txBody>
      </p:sp>
      <p:pic>
        <p:nvPicPr>
          <p:cNvPr id="4098" name="Picture 2" descr="Image result for image of dorsal vagal and ventral vagal nerves">
            <a:extLst>
              <a:ext uri="{FF2B5EF4-FFF2-40B4-BE49-F238E27FC236}">
                <a16:creationId xmlns:a16="http://schemas.microsoft.com/office/drawing/2014/main" id="{1EC51CAC-AF03-4905-9CA5-75D5EFF249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18448" y="2505606"/>
            <a:ext cx="3905882" cy="215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764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DAE908-B7E8-479A-B379-6DCB3C0ED178}"/>
              </a:ext>
            </a:extLst>
          </p:cNvPr>
          <p:cNvSpPr>
            <a:spLocks noGrp="1"/>
          </p:cNvSpPr>
          <p:nvPr>
            <p:ph type="title"/>
          </p:nvPr>
        </p:nvSpPr>
        <p:spPr>
          <a:xfrm>
            <a:off x="1794897" y="624110"/>
            <a:ext cx="9712998" cy="1280890"/>
          </a:xfrm>
        </p:spPr>
        <p:txBody>
          <a:bodyPr>
            <a:normAutofit/>
          </a:bodyPr>
          <a:lstStyle/>
          <a:p>
            <a:r>
              <a:rPr lang="en-US" b="1" dirty="0"/>
              <a:t>The Marriage of MacLean’s Triune Brain Theory with Porges’ Polyvagal Theory</a:t>
            </a:r>
          </a:p>
        </p:txBody>
      </p:sp>
      <p:sp>
        <p:nvSpPr>
          <p:cNvPr id="12" name="Rectangle 11">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3549F83A-B7A5-4AF4-821D-E81FAE05B7A4}"/>
              </a:ext>
            </a:extLst>
          </p:cNvPr>
          <p:cNvGraphicFramePr>
            <a:graphicFrameLocks noGrp="1"/>
          </p:cNvGraphicFramePr>
          <p:nvPr>
            <p:ph idx="1"/>
            <p:extLst>
              <p:ext uri="{D42A27DB-BD31-4B8C-83A1-F6EECF244321}">
                <p14:modId xmlns:p14="http://schemas.microsoft.com/office/powerpoint/2010/main" val="3928598977"/>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4523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C3B6-6815-4F55-B859-075891D7B2B3}"/>
              </a:ext>
            </a:extLst>
          </p:cNvPr>
          <p:cNvSpPr>
            <a:spLocks noGrp="1"/>
          </p:cNvSpPr>
          <p:nvPr>
            <p:ph type="title"/>
          </p:nvPr>
        </p:nvSpPr>
        <p:spPr>
          <a:xfrm>
            <a:off x="1698171" y="624110"/>
            <a:ext cx="9806441" cy="1280890"/>
          </a:xfrm>
        </p:spPr>
        <p:txBody>
          <a:bodyPr>
            <a:norm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The Marriage of MacLean’s Triune Brain Theory with Porges’ Polyvagal Theory</a:t>
            </a:r>
          </a:p>
        </p:txBody>
      </p:sp>
      <p:pic>
        <p:nvPicPr>
          <p:cNvPr id="4" name="Content Placeholder 3">
            <a:extLst>
              <a:ext uri="{FF2B5EF4-FFF2-40B4-BE49-F238E27FC236}">
                <a16:creationId xmlns:a16="http://schemas.microsoft.com/office/drawing/2014/main" id="{BF46E9C1-E163-491B-A45E-C4B50FDD3122}"/>
              </a:ext>
            </a:extLst>
          </p:cNvPr>
          <p:cNvPicPr>
            <a:picLocks noGrp="1" noChangeAspect="1"/>
          </p:cNvPicPr>
          <p:nvPr>
            <p:ph idx="1"/>
          </p:nvPr>
        </p:nvPicPr>
        <p:blipFill>
          <a:blip r:embed="rId2"/>
          <a:stretch>
            <a:fillRect/>
          </a:stretch>
        </p:blipFill>
        <p:spPr>
          <a:xfrm>
            <a:off x="3016672" y="7081022"/>
            <a:ext cx="45719" cy="713844"/>
          </a:xfrm>
          <a:prstGeom prst="rect">
            <a:avLst/>
          </a:prstGeom>
        </p:spPr>
      </p:pic>
      <p:sp>
        <p:nvSpPr>
          <p:cNvPr id="8" name="Rectangle 7">
            <a:extLst>
              <a:ext uri="{FF2B5EF4-FFF2-40B4-BE49-F238E27FC236}">
                <a16:creationId xmlns:a16="http://schemas.microsoft.com/office/drawing/2014/main" id="{752D165A-98A6-405D-8301-C8C29FF3B678}"/>
              </a:ext>
            </a:extLst>
          </p:cNvPr>
          <p:cNvSpPr/>
          <p:nvPr/>
        </p:nvSpPr>
        <p:spPr>
          <a:xfrm>
            <a:off x="0" y="428179"/>
            <a:ext cx="12191999" cy="6709529"/>
          </a:xfrm>
          <a:prstGeom prst="rect">
            <a:avLst/>
          </a:prstGeom>
          <a:noFill/>
        </p:spPr>
        <p:txBody>
          <a:bodyPr wrap="square">
            <a:spAutoFit/>
          </a:bodyPr>
          <a:lstStyle/>
          <a:p>
            <a:pPr algn="ctr"/>
            <a:r>
              <a:rPr lang="en-US" b="1" dirty="0">
                <a:latin typeface="Calibri" panose="020F0502020204030204" pitchFamily="34" charset="0"/>
                <a:ea typeface="Calibri" panose="020F0502020204030204" pitchFamily="34" charset="0"/>
                <a:cs typeface="Times New Roman" panose="02020603050405020304" pitchFamily="18" charset="0"/>
              </a:rPr>
              <a:t> </a:t>
            </a:r>
          </a:p>
          <a:p>
            <a:pPr algn="ctr"/>
            <a:endPar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US" sz="1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Sympathetic</a:t>
            </a:r>
            <a:endParaRPr lang="en-US" sz="1900" b="1"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Limbic System (Mammalian Brain)</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Developed </a:t>
            </a:r>
            <a:r>
              <a:rPr lang="en-US" sz="1900" b="1" dirty="0">
                <a:latin typeface="Calibri" panose="020F0502020204030204" pitchFamily="34" charset="0"/>
                <a:ea typeface="Calibri" panose="020F0502020204030204" pitchFamily="34" charset="0"/>
                <a:cs typeface="Times New Roman" panose="02020603050405020304" pitchFamily="18" charset="0"/>
              </a:rPr>
              <a:t>150</a:t>
            </a:r>
            <a:r>
              <a:rPr lang="en-US" sz="1900" dirty="0">
                <a:latin typeface="Calibri" panose="020F0502020204030204" pitchFamily="34" charset="0"/>
                <a:ea typeface="Calibri" panose="020F0502020204030204" pitchFamily="34" charset="0"/>
                <a:cs typeface="Times New Roman" panose="02020603050405020304" pitchFamily="18" charset="0"/>
              </a:rPr>
              <a:t> </a:t>
            </a: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million years ago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Fight or Flight</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Unconscious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latin typeface="Calibri" panose="020F0502020204030204" pitchFamily="34" charset="0"/>
                <a:ea typeface="Calibri" panose="020F0502020204030204" pitchFamily="34" charset="0"/>
                <a:cs typeface="Times New Roman" panose="02020603050405020304" pitchFamily="18" charset="0"/>
              </a:rPr>
              <a:t> </a:t>
            </a:r>
          </a:p>
          <a:p>
            <a:pPr algn="ct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Social Engagement (Parasympathetic – Ventral Vagal)</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Frontal Lobe (Neocortex)</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Developed </a:t>
            </a:r>
            <a:r>
              <a:rPr lang="en-US" sz="1900" b="1" dirty="0">
                <a:latin typeface="Calibri" panose="020F0502020204030204" pitchFamily="34" charset="0"/>
                <a:ea typeface="Calibri" panose="020F0502020204030204" pitchFamily="34" charset="0"/>
                <a:cs typeface="Times New Roman" panose="02020603050405020304" pitchFamily="18" charset="0"/>
              </a:rPr>
              <a:t>2 to 3 </a:t>
            </a: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million years ago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Present/Safe/Aware</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Conscious</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latin typeface="Calibri" panose="020F0502020204030204" pitchFamily="34" charset="0"/>
                <a:ea typeface="Calibri" panose="020F0502020204030204" pitchFamily="34" charset="0"/>
                <a:cs typeface="Times New Roman" panose="02020603050405020304" pitchFamily="18" charset="0"/>
              </a:rPr>
              <a:t> </a:t>
            </a:r>
          </a:p>
          <a:p>
            <a:pPr algn="ct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Parasympathetic (Dorsal Vagal)</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Reptilian Brain (Reptilian Complex)</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Developed </a:t>
            </a:r>
            <a:r>
              <a:rPr lang="en-US" sz="1900" b="1" dirty="0">
                <a:latin typeface="Calibri" panose="020F0502020204030204" pitchFamily="34" charset="0"/>
                <a:ea typeface="Calibri" panose="020F0502020204030204" pitchFamily="34" charset="0"/>
                <a:cs typeface="Times New Roman" panose="02020603050405020304" pitchFamily="18" charset="0"/>
              </a:rPr>
              <a:t>500</a:t>
            </a:r>
            <a:r>
              <a:rPr lang="en-US" sz="1900" dirty="0">
                <a:latin typeface="Calibri" panose="020F0502020204030204" pitchFamily="34" charset="0"/>
                <a:ea typeface="Calibri" panose="020F0502020204030204" pitchFamily="34" charset="0"/>
                <a:cs typeface="Times New Roman" panose="02020603050405020304" pitchFamily="18" charset="0"/>
              </a:rPr>
              <a:t> </a:t>
            </a: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million years ago</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Freeze</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1900" dirty="0">
                <a:solidFill>
                  <a:srgbClr val="984806"/>
                </a:solidFill>
                <a:latin typeface="Calibri" panose="020F0502020204030204" pitchFamily="34" charset="0"/>
                <a:ea typeface="Calibri" panose="020F0502020204030204" pitchFamily="34" charset="0"/>
                <a:cs typeface="Times New Roman" panose="02020603050405020304" pitchFamily="18" charset="0"/>
              </a:rPr>
              <a:t>Unconscious</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84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00A9-A792-4FBB-9AB6-3CC44343825B}"/>
              </a:ext>
            </a:extLst>
          </p:cNvPr>
          <p:cNvSpPr>
            <a:spLocks noGrp="1"/>
          </p:cNvSpPr>
          <p:nvPr>
            <p:ph type="title"/>
          </p:nvPr>
        </p:nvSpPr>
        <p:spPr>
          <a:xfrm>
            <a:off x="3418114" y="624110"/>
            <a:ext cx="8086498" cy="1280890"/>
          </a:xfrm>
        </p:spPr>
        <p:txBody>
          <a:bodyPr/>
          <a:lstStyle/>
          <a:p>
            <a:r>
              <a:rPr lang="en-US" b="1" dirty="0"/>
              <a:t>In</a:t>
            </a:r>
          </a:p>
        </p:txBody>
      </p:sp>
      <p:sp>
        <p:nvSpPr>
          <p:cNvPr id="3" name="Content Placeholder 2">
            <a:extLst>
              <a:ext uri="{FF2B5EF4-FFF2-40B4-BE49-F238E27FC236}">
                <a16:creationId xmlns:a16="http://schemas.microsoft.com/office/drawing/2014/main" id="{C0858625-0E03-4018-84F1-64AA2EB6EBBB}"/>
              </a:ext>
            </a:extLst>
          </p:cNvPr>
          <p:cNvSpPr>
            <a:spLocks noGrp="1"/>
          </p:cNvSpPr>
          <p:nvPr>
            <p:ph idx="1"/>
          </p:nvPr>
        </p:nvSpPr>
        <p:spPr>
          <a:xfrm>
            <a:off x="1175657" y="2601686"/>
            <a:ext cx="10328955" cy="4012602"/>
          </a:xfrm>
        </p:spPr>
        <p:txBody>
          <a:bodyPr/>
          <a:lstStyle/>
          <a:p>
            <a:r>
              <a:rPr lang="en-US" b="1" dirty="0"/>
              <a:t>Process addictions, particularly porn addiction, serve to dangerously pull us out of the </a:t>
            </a:r>
            <a:r>
              <a:rPr lang="en-US" b="1" dirty="0">
                <a:solidFill>
                  <a:srgbClr val="FF0000"/>
                </a:solidFill>
              </a:rPr>
              <a:t>neocortex</a:t>
            </a:r>
            <a:r>
              <a:rPr lang="en-US" b="1" dirty="0"/>
              <a:t> (wise thinking and conscious state) and into our </a:t>
            </a:r>
            <a:r>
              <a:rPr lang="en-US" b="1" dirty="0">
                <a:solidFill>
                  <a:srgbClr val="FF0000"/>
                </a:solidFill>
              </a:rPr>
              <a:t>reptilian brain </a:t>
            </a:r>
            <a:r>
              <a:rPr lang="en-US" b="1" dirty="0"/>
              <a:t>(reflexive and unconscious state). </a:t>
            </a:r>
          </a:p>
          <a:p>
            <a:endParaRPr lang="en-US" b="1" dirty="0"/>
          </a:p>
          <a:p>
            <a:r>
              <a:rPr lang="en-US" b="1" dirty="0"/>
              <a:t>At the same, this behavioral addiction shuts down much needed </a:t>
            </a:r>
            <a:r>
              <a:rPr lang="en-US" b="1" dirty="0">
                <a:solidFill>
                  <a:srgbClr val="FF0000"/>
                </a:solidFill>
              </a:rPr>
              <a:t>parasympathetic calmness </a:t>
            </a:r>
            <a:r>
              <a:rPr lang="en-US" b="1" dirty="0"/>
              <a:t>and </a:t>
            </a:r>
            <a:r>
              <a:rPr lang="en-US" b="1" dirty="0">
                <a:solidFill>
                  <a:srgbClr val="FF0000"/>
                </a:solidFill>
              </a:rPr>
              <a:t>safety </a:t>
            </a:r>
            <a:r>
              <a:rPr lang="en-US" b="1" dirty="0"/>
              <a:t>as well as </a:t>
            </a:r>
            <a:r>
              <a:rPr lang="en-US" b="1" dirty="0">
                <a:solidFill>
                  <a:srgbClr val="FF0000"/>
                </a:solidFill>
              </a:rPr>
              <a:t>connection</a:t>
            </a:r>
            <a:r>
              <a:rPr lang="en-US" b="1" dirty="0">
                <a:solidFill>
                  <a:schemeClr val="tx1"/>
                </a:solidFill>
              </a:rPr>
              <a:t> and </a:t>
            </a:r>
            <a:r>
              <a:rPr lang="en-US" b="1" dirty="0">
                <a:solidFill>
                  <a:srgbClr val="FF0000"/>
                </a:solidFill>
              </a:rPr>
              <a:t>social engagement.</a:t>
            </a:r>
          </a:p>
          <a:p>
            <a:endParaRPr lang="en-US" b="1" dirty="0"/>
          </a:p>
          <a:p>
            <a:r>
              <a:rPr lang="en-US" b="1" dirty="0"/>
              <a:t>It artificially fires up </a:t>
            </a:r>
            <a:r>
              <a:rPr lang="en-US" b="1" dirty="0">
                <a:solidFill>
                  <a:srgbClr val="FF0000"/>
                </a:solidFill>
              </a:rPr>
              <a:t>sympathetic arousal </a:t>
            </a:r>
            <a:r>
              <a:rPr lang="en-US" b="1" dirty="0"/>
              <a:t>which impacts on our </a:t>
            </a:r>
            <a:r>
              <a:rPr lang="en-US" b="1" dirty="0">
                <a:solidFill>
                  <a:srgbClr val="FF0000"/>
                </a:solidFill>
              </a:rPr>
              <a:t>health emotionally, physically, and spiritually. </a:t>
            </a:r>
          </a:p>
          <a:p>
            <a:pPr marL="0" indent="0">
              <a:buNone/>
            </a:pPr>
            <a:br>
              <a:rPr lang="en-US" b="1" dirty="0"/>
            </a:br>
            <a:r>
              <a:rPr lang="en-US" b="1" dirty="0"/>
              <a:t> </a:t>
            </a:r>
          </a:p>
          <a:p>
            <a:endParaRPr lang="en-US" dirty="0"/>
          </a:p>
        </p:txBody>
      </p:sp>
      <p:pic>
        <p:nvPicPr>
          <p:cNvPr id="4" name="Picture 3" descr="Image result for image of summary">
            <a:extLst>
              <a:ext uri="{FF2B5EF4-FFF2-40B4-BE49-F238E27FC236}">
                <a16:creationId xmlns:a16="http://schemas.microsoft.com/office/drawing/2014/main" id="{B2F249BC-3EA6-4B65-88E3-8738AA959F0E}"/>
              </a:ext>
            </a:extLst>
          </p:cNvPr>
          <p:cNvPicPr/>
          <p:nvPr/>
        </p:nvPicPr>
        <p:blipFill rotWithShape="1">
          <a:blip r:embed="rId2">
            <a:extLst>
              <a:ext uri="{28A0092B-C50C-407E-A947-70E740481C1C}">
                <a14:useLocalDpi xmlns:a14="http://schemas.microsoft.com/office/drawing/2010/main" val="0"/>
              </a:ext>
            </a:extLst>
          </a:blip>
          <a:srcRect t="9099" b="23530"/>
          <a:stretch/>
        </p:blipFill>
        <p:spPr bwMode="auto">
          <a:xfrm>
            <a:off x="3984172" y="406997"/>
            <a:ext cx="3962400" cy="11837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63846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9191-D81C-4352-9707-7B385E4D4DEA}"/>
              </a:ext>
            </a:extLst>
          </p:cNvPr>
          <p:cNvSpPr>
            <a:spLocks noGrp="1"/>
          </p:cNvSpPr>
          <p:nvPr>
            <p:ph type="title"/>
          </p:nvPr>
        </p:nvSpPr>
        <p:spPr>
          <a:xfrm>
            <a:off x="162232" y="0"/>
            <a:ext cx="12029768" cy="1179872"/>
          </a:xfrm>
          <a:gradFill>
            <a:gsLst>
              <a:gs pos="0">
                <a:srgbClr val="FFC000"/>
              </a:gs>
              <a:gs pos="100000">
                <a:schemeClr val="bg2">
                  <a:shade val="98000"/>
                  <a:satMod val="120000"/>
                  <a:lumMod val="98000"/>
                </a:schemeClr>
              </a:gs>
            </a:gsLst>
            <a:path path="circle">
              <a:fillToRect l="50000" t="50000" r="100000" b="100000"/>
            </a:path>
          </a:gradFill>
        </p:spPr>
        <p:txBody>
          <a:bodyPr>
            <a:noAutofit/>
          </a:bodyPr>
          <a:lstStyle/>
          <a:p>
            <a:pPr marL="0" marR="0">
              <a:spcBef>
                <a:spcPts val="0"/>
              </a:spcBef>
              <a:spcAft>
                <a:spcPts val="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The chart below adapted by Dr. Rothschild nicely demonstrates the shifting in body sensations, physiological symptoms, and emotions as we move between autonomic states (Rothschild, 2017).</a:t>
            </a:r>
            <a:br>
              <a:rPr lang="en-US" sz="2000" dirty="0">
                <a:latin typeface="Calibri" panose="020F0502020204030204" pitchFamily="34" charset="0"/>
                <a:ea typeface="Times New Roman" panose="02020603050405020304" pitchFamily="18" charset="0"/>
                <a:cs typeface="Times New Roman" panose="02020603050405020304" pitchFamily="18" charset="0"/>
              </a:rPr>
            </a:br>
            <a:endParaRPr lang="en-US" sz="2000" dirty="0"/>
          </a:p>
        </p:txBody>
      </p:sp>
      <p:pic>
        <p:nvPicPr>
          <p:cNvPr id="4" name="Content Placeholder 3">
            <a:extLst>
              <a:ext uri="{FF2B5EF4-FFF2-40B4-BE49-F238E27FC236}">
                <a16:creationId xmlns:a16="http://schemas.microsoft.com/office/drawing/2014/main" id="{B493926D-F4E6-451C-B668-53330650540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6661" t="26917" r="2596" b="9216"/>
          <a:stretch/>
        </p:blipFill>
        <p:spPr bwMode="auto">
          <a:xfrm>
            <a:off x="1" y="777240"/>
            <a:ext cx="12191999" cy="5313844"/>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17B0819F-ACF4-489F-B896-61BD1663AB3D}"/>
              </a:ext>
            </a:extLst>
          </p:cNvPr>
          <p:cNvSpPr/>
          <p:nvPr/>
        </p:nvSpPr>
        <p:spPr>
          <a:xfrm>
            <a:off x="1179872" y="2413338"/>
            <a:ext cx="11474244" cy="4462760"/>
          </a:xfrm>
          <a:prstGeom prst="rect">
            <a:avLst/>
          </a:prstGeom>
        </p:spPr>
        <p:txBody>
          <a:bodyPr wrap="square">
            <a:spAutoFit/>
          </a:bodyPr>
          <a:lstStyle/>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The Autonomic Nervous System Precision Regulation Chart is Available for purchase on Amazon for $8.99 (a very high recommend):   </a:t>
            </a:r>
          </a:p>
          <a:p>
            <a:r>
              <a:rPr lang="en-US" sz="1200" dirty="0">
                <a:latin typeface="Calibri" panose="020F0502020204030204" pitchFamily="34" charset="0"/>
                <a:ea typeface="Times New Roman" panose="02020603050405020304" pitchFamily="18" charset="0"/>
                <a:cs typeface="Times New Roman" panose="02020603050405020304" pitchFamily="18" charset="0"/>
              </a:rPr>
              <a:t>Babette Rothschild (2017)  </a:t>
            </a:r>
            <a:r>
              <a:rPr lang="en-US" sz="12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3"/>
              </a:rPr>
              <a:t>https://www.amazon.com/Autonomic-Nervous-System-Table-Laminated/dp/039371280X/ref=sr_1_15?dchild=1&amp;keywords=deb+dana&amp;qid=1590326813&amp;s=books&amp;sr=1-15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394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5" name="Rectangle 72">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122" name="Picture 2" descr="How Pornography Harms">
            <a:extLst>
              <a:ext uri="{FF2B5EF4-FFF2-40B4-BE49-F238E27FC236}">
                <a16:creationId xmlns:a16="http://schemas.microsoft.com/office/drawing/2014/main" id="{A601910C-E7B7-4071-89E7-5A19E7262D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2" r="5929" b="1"/>
          <a:stretch/>
        </p:blipFill>
        <p:spPr bwMode="auto">
          <a:xfrm>
            <a:off x="8237218" y="10"/>
            <a:ext cx="3954781"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6"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FEBF824-673B-4B92-85F1-8A3E82AC7F7A}"/>
              </a:ext>
            </a:extLst>
          </p:cNvPr>
          <p:cNvSpPr>
            <a:spLocks noGrp="1"/>
          </p:cNvSpPr>
          <p:nvPr>
            <p:ph type="title"/>
          </p:nvPr>
        </p:nvSpPr>
        <p:spPr>
          <a:xfrm>
            <a:off x="541867" y="787400"/>
            <a:ext cx="7687730" cy="778933"/>
          </a:xfrm>
        </p:spPr>
        <p:txBody>
          <a:bodyPr anchor="ctr">
            <a:normAutofit fontScale="90000"/>
          </a:bodyPr>
          <a:lstStyle/>
          <a:p>
            <a:pPr>
              <a:lnSpc>
                <a:spcPct val="90000"/>
              </a:lnSpc>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Part Three – The Impact of Process Addictions</a:t>
            </a:r>
            <a:endParaRPr lang="en-US" sz="27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Content Placeholder 2">
            <a:extLst>
              <a:ext uri="{FF2B5EF4-FFF2-40B4-BE49-F238E27FC236}">
                <a16:creationId xmlns:a16="http://schemas.microsoft.com/office/drawing/2014/main" id="{C74B61D6-F3A5-4782-BE88-8B355DB55600}"/>
              </a:ext>
            </a:extLst>
          </p:cNvPr>
          <p:cNvGraphicFramePr>
            <a:graphicFrameLocks noGrp="1"/>
          </p:cNvGraphicFramePr>
          <p:nvPr>
            <p:ph idx="1"/>
            <p:extLst>
              <p:ext uri="{D42A27DB-BD31-4B8C-83A1-F6EECF244321}">
                <p14:modId xmlns:p14="http://schemas.microsoft.com/office/powerpoint/2010/main" val="3393270404"/>
              </p:ext>
            </p:extLst>
          </p:nvPr>
        </p:nvGraphicFramePr>
        <p:xfrm>
          <a:off x="234176" y="2031999"/>
          <a:ext cx="7805853" cy="4413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841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73451-502E-453D-BBF4-B4D238A32264}"/>
              </a:ext>
            </a:extLst>
          </p:cNvPr>
          <p:cNvSpPr>
            <a:spLocks noGrp="1"/>
          </p:cNvSpPr>
          <p:nvPr>
            <p:ph type="title"/>
          </p:nvPr>
        </p:nvSpPr>
        <p:spPr>
          <a:xfrm>
            <a:off x="337457" y="925287"/>
            <a:ext cx="3643529" cy="3557504"/>
          </a:xfrm>
        </p:spPr>
        <p:txBody>
          <a:bodyPr>
            <a:no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The Impact of Process Addiction on the Brain</a:t>
            </a:r>
            <a:br>
              <a:rPr lang="en-US" b="1" dirty="0">
                <a:solidFill>
                  <a:schemeClr val="bg1"/>
                </a:solidFill>
              </a:rPr>
            </a:br>
            <a:endParaRPr lang="en-US" b="1" dirty="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513C763-E826-495A-95E3-3ECB3DD19B07}"/>
              </a:ext>
            </a:extLst>
          </p:cNvPr>
          <p:cNvGraphicFramePr>
            <a:graphicFrameLocks noGrp="1"/>
          </p:cNvGraphicFramePr>
          <p:nvPr>
            <p:ph idx="1"/>
            <p:extLst>
              <p:ext uri="{D42A27DB-BD31-4B8C-83A1-F6EECF244321}">
                <p14:modId xmlns:p14="http://schemas.microsoft.com/office/powerpoint/2010/main" val="4205276572"/>
              </p:ext>
            </p:extLst>
          </p:nvPr>
        </p:nvGraphicFramePr>
        <p:xfrm>
          <a:off x="4713144" y="390293"/>
          <a:ext cx="6832212" cy="6110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 result for funny image of the brain">
            <a:extLst>
              <a:ext uri="{FF2B5EF4-FFF2-40B4-BE49-F238E27FC236}">
                <a16:creationId xmlns:a16="http://schemas.microsoft.com/office/drawing/2014/main" id="{60C53E49-0A21-42B4-A0DF-598C9C95BDD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083" t="14886" r="13224"/>
          <a:stretch/>
        </p:blipFill>
        <p:spPr bwMode="auto">
          <a:xfrm>
            <a:off x="646644" y="3958389"/>
            <a:ext cx="2710167" cy="218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61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78F1E5-76CD-44EF-D074-90C7E6C8F836}"/>
              </a:ext>
            </a:extLst>
          </p:cNvPr>
          <p:cNvSpPr>
            <a:spLocks noGrp="1"/>
          </p:cNvSpPr>
          <p:nvPr>
            <p:ph type="title"/>
          </p:nvPr>
        </p:nvSpPr>
        <p:spPr>
          <a:xfrm>
            <a:off x="699714" y="215140"/>
            <a:ext cx="10157472" cy="898581"/>
          </a:xfrm>
        </p:spPr>
        <p:txBody>
          <a:bodyPr vert="horz" lIns="91440" tIns="45720" rIns="91440" bIns="45720" rtlCol="0" anchor="ctr">
            <a:noAutofit/>
          </a:bodyPr>
          <a:lstStyle/>
          <a:p>
            <a:pPr algn="ctr"/>
            <a:r>
              <a:rPr lang="en-US" sz="2800" dirty="0">
                <a:solidFill>
                  <a:srgbClr val="FFFFFF"/>
                </a:solidFill>
              </a:rPr>
              <a:t>The infant neuron and its dendritic tree shown on the left is quite simple and you can see how its dendritic three increases in complexity across the lifespan.</a:t>
            </a:r>
          </a:p>
        </p:txBody>
      </p:sp>
      <p:pic>
        <p:nvPicPr>
          <p:cNvPr id="4" name="Picture 3">
            <a:extLst>
              <a:ext uri="{FF2B5EF4-FFF2-40B4-BE49-F238E27FC236}">
                <a16:creationId xmlns:a16="http://schemas.microsoft.com/office/drawing/2014/main" id="{CE823A97-FF10-FFBE-9F34-528E6A2C029B}"/>
              </a:ext>
            </a:extLst>
          </p:cNvPr>
          <p:cNvPicPr>
            <a:picLocks noChangeAspect="1"/>
          </p:cNvPicPr>
          <p:nvPr/>
        </p:nvPicPr>
        <p:blipFill rotWithShape="1">
          <a:blip r:embed="rId2"/>
          <a:srcRect l="25833" t="12229" r="27250" b="10966"/>
          <a:stretch/>
        </p:blipFill>
        <p:spPr>
          <a:xfrm>
            <a:off x="6096000" y="2218308"/>
            <a:ext cx="5131088" cy="3884903"/>
          </a:xfrm>
          <a:prstGeom prst="rect">
            <a:avLst/>
          </a:prstGeom>
        </p:spPr>
      </p:pic>
      <p:pic>
        <p:nvPicPr>
          <p:cNvPr id="3" name="Picture 2">
            <a:extLst>
              <a:ext uri="{FF2B5EF4-FFF2-40B4-BE49-F238E27FC236}">
                <a16:creationId xmlns:a16="http://schemas.microsoft.com/office/drawing/2014/main" id="{25C331C8-E407-5F1B-A023-8D00EBFF0BAE}"/>
              </a:ext>
            </a:extLst>
          </p:cNvPr>
          <p:cNvPicPr>
            <a:picLocks noChangeAspect="1"/>
          </p:cNvPicPr>
          <p:nvPr/>
        </p:nvPicPr>
        <p:blipFill rotWithShape="1">
          <a:blip r:embed="rId3"/>
          <a:srcRect l="38167" t="10787" r="38750" b="20881"/>
          <a:stretch/>
        </p:blipFill>
        <p:spPr>
          <a:xfrm>
            <a:off x="964912" y="2096414"/>
            <a:ext cx="3320688" cy="4546446"/>
          </a:xfrm>
          <a:prstGeom prst="rect">
            <a:avLst/>
          </a:prstGeom>
        </p:spPr>
      </p:pic>
    </p:spTree>
    <p:extLst>
      <p:ext uri="{BB962C8B-B14F-4D97-AF65-F5344CB8AC3E}">
        <p14:creationId xmlns:p14="http://schemas.microsoft.com/office/powerpoint/2010/main" val="27511207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BD8F42-51A1-2727-122B-AC5FB9D0906B}"/>
              </a:ext>
            </a:extLst>
          </p:cNvPr>
          <p:cNvSpPr>
            <a:spLocks noGrp="1"/>
          </p:cNvSpPr>
          <p:nvPr>
            <p:ph type="title"/>
          </p:nvPr>
        </p:nvSpPr>
        <p:spPr>
          <a:xfrm>
            <a:off x="432046" y="241739"/>
            <a:ext cx="4871474" cy="5168684"/>
          </a:xfrm>
        </p:spPr>
        <p:txBody>
          <a:bodyPr vert="horz" lIns="91440" tIns="45720" rIns="91440" bIns="45720" rtlCol="0" anchor="b">
            <a:normAutofit fontScale="90000"/>
          </a:bodyPr>
          <a:lstStyle/>
          <a:p>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br>
              <a:rPr lang="en-US" sz="2000" kern="1200" dirty="0">
                <a:solidFill>
                  <a:srgbClr val="FFFFFF"/>
                </a:solidFill>
                <a:latin typeface="+mj-lt"/>
                <a:ea typeface="+mj-ea"/>
                <a:cs typeface="+mj-cs"/>
              </a:rPr>
            </a:br>
            <a:r>
              <a:rPr lang="en-US" sz="4000" dirty="0">
                <a:solidFill>
                  <a:srgbClr val="FFFFFF"/>
                </a:solidFill>
              </a:rPr>
              <a:t>The Second Phase of Brain Growth</a:t>
            </a:r>
            <a:br>
              <a:rPr lang="en-US" sz="4000" dirty="0">
                <a:solidFill>
                  <a:srgbClr val="FFFFFF"/>
                </a:solidFill>
              </a:rPr>
            </a:br>
            <a:br>
              <a:rPr lang="en-US" sz="4000" dirty="0">
                <a:solidFill>
                  <a:srgbClr val="FFFFFF"/>
                </a:solidFill>
              </a:rPr>
            </a:br>
            <a:r>
              <a:rPr lang="en-US" sz="2200" dirty="0">
                <a:solidFill>
                  <a:srgbClr val="FFFFFF"/>
                </a:solidFill>
              </a:rPr>
              <a:t>The </a:t>
            </a:r>
            <a:r>
              <a:rPr lang="en-US" sz="2200" kern="1200" dirty="0">
                <a:solidFill>
                  <a:srgbClr val="FFFFFF"/>
                </a:solidFill>
                <a:latin typeface="+mj-lt"/>
                <a:ea typeface="+mj-ea"/>
                <a:cs typeface="+mj-cs"/>
              </a:rPr>
              <a:t>second phase of brain growth starts at about 12 and continues to age 25. During this time, the brain prunes out little-used/unneeded neurons and the brain thus decreases from 200 billion to 100 billion neurons. During this time, pathways that are used myelinate to increase efficiency. So, ensure that a teen is learning and doing good things during this time as this will wire into what becomes the adult brain. </a:t>
            </a:r>
          </a:p>
        </p:txBody>
      </p:sp>
      <p:pic>
        <p:nvPicPr>
          <p:cNvPr id="3" name="Picture 2" descr="A group of people working on a brain&#10;&#10;Description automatically generated with low confidence">
            <a:extLst>
              <a:ext uri="{FF2B5EF4-FFF2-40B4-BE49-F238E27FC236}">
                <a16:creationId xmlns:a16="http://schemas.microsoft.com/office/drawing/2014/main" id="{A176196D-5B45-4A6C-A9C5-DA77EBBDECF2}"/>
              </a:ext>
            </a:extLst>
          </p:cNvPr>
          <p:cNvPicPr>
            <a:picLocks noChangeAspect="1"/>
          </p:cNvPicPr>
          <p:nvPr/>
        </p:nvPicPr>
        <p:blipFill rotWithShape="1">
          <a:blip r:embed="rId2">
            <a:alphaModFix/>
          </a:blip>
          <a:srcRect l="27584" t="11762" r="27167" b="12407"/>
          <a:stretch/>
        </p:blipFill>
        <p:spPr>
          <a:xfrm>
            <a:off x="5650276" y="1012079"/>
            <a:ext cx="6194967" cy="4801627"/>
          </a:xfrm>
          <a:prstGeom prst="rect">
            <a:avLst/>
          </a:prstGeom>
        </p:spPr>
      </p:pic>
      <p:grpSp>
        <p:nvGrpSpPr>
          <p:cNvPr id="12" name="Group 11">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13"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17" name="Straight Connector 1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01428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B5F81F-EA44-B9BB-0D61-198E8037ED7D}"/>
              </a:ext>
            </a:extLst>
          </p:cNvPr>
          <p:cNvSpPr>
            <a:spLocks noGrp="1"/>
          </p:cNvSpPr>
          <p:nvPr>
            <p:ph type="title"/>
          </p:nvPr>
        </p:nvSpPr>
        <p:spPr>
          <a:xfrm>
            <a:off x="556532" y="643467"/>
            <a:ext cx="11210925" cy="744836"/>
          </a:xfrm>
        </p:spPr>
        <p:txBody>
          <a:bodyPr>
            <a:normAutofit/>
          </a:bodyPr>
          <a:lstStyle/>
          <a:p>
            <a:pPr algn="ctr"/>
            <a:r>
              <a:rPr lang="en-US" sz="1800">
                <a:solidFill>
                  <a:schemeClr val="bg1"/>
                </a:solidFill>
              </a:rPr>
              <a:t>As the brain develops gray matter or unmyelinated neurons become myelinated to become white matter. This slide nicely how much growth occurs across childhood into early adulthood. THC and other drugs arrest this growth process.</a:t>
            </a:r>
          </a:p>
        </p:txBody>
      </p:sp>
      <p:pic>
        <p:nvPicPr>
          <p:cNvPr id="9" name="Picture 8">
            <a:extLst>
              <a:ext uri="{FF2B5EF4-FFF2-40B4-BE49-F238E27FC236}">
                <a16:creationId xmlns:a16="http://schemas.microsoft.com/office/drawing/2014/main" id="{AAF74B41-9C00-2A0A-2B2E-119A7660F01B}"/>
              </a:ext>
            </a:extLst>
          </p:cNvPr>
          <p:cNvPicPr>
            <a:picLocks noChangeAspect="1"/>
          </p:cNvPicPr>
          <p:nvPr/>
        </p:nvPicPr>
        <p:blipFill rotWithShape="1">
          <a:blip r:embed="rId2"/>
          <a:srcRect l="23916" t="19079" r="27167" b="25029"/>
          <a:stretch/>
        </p:blipFill>
        <p:spPr>
          <a:xfrm>
            <a:off x="1938350" y="1675227"/>
            <a:ext cx="8315299" cy="4394199"/>
          </a:xfrm>
          <a:prstGeom prst="rect">
            <a:avLst/>
          </a:prstGeom>
        </p:spPr>
      </p:pic>
      <p:sp>
        <p:nvSpPr>
          <p:cNvPr id="6" name="AutoShape 8">
            <a:extLst>
              <a:ext uri="{FF2B5EF4-FFF2-40B4-BE49-F238E27FC236}">
                <a16:creationId xmlns:a16="http://schemas.microsoft.com/office/drawing/2014/main" id="{1D241F84-F568-1365-F2DB-1EA86479951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AutoShape 12">
            <a:extLst>
              <a:ext uri="{FF2B5EF4-FFF2-40B4-BE49-F238E27FC236}">
                <a16:creationId xmlns:a16="http://schemas.microsoft.com/office/drawing/2014/main" id="{D5645DF3-6A76-DA69-5ACD-2BF173B867C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69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4F98-53F3-4314-0CE5-42C7C668295D}"/>
              </a:ext>
            </a:extLst>
          </p:cNvPr>
          <p:cNvSpPr>
            <a:spLocks noGrp="1"/>
          </p:cNvSpPr>
          <p:nvPr>
            <p:ph type="title"/>
          </p:nvPr>
        </p:nvSpPr>
        <p:spPr>
          <a:xfrm>
            <a:off x="1597446" y="374572"/>
            <a:ext cx="10594554" cy="1530427"/>
          </a:xfrm>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Lifetime Estimates of Substance Use in Behavioral Addictions</a:t>
            </a:r>
            <a:br>
              <a:rPr lang="en-US" sz="3200" dirty="0">
                <a:latin typeface="Calibri" panose="020F0502020204030204" pitchFamily="34" charset="0"/>
                <a:ea typeface="Calibri" panose="020F0502020204030204" pitchFamily="34" charset="0"/>
                <a:cs typeface="Calibri" panose="020F0502020204030204" pitchFamily="34" charset="0"/>
              </a:rPr>
            </a:br>
            <a:r>
              <a:rPr lang="en-US" sz="1600" b="0" i="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Clinical samples of other behavioral addictions suggest that co-occurrence with substance use disorders is common. These findings suggest that behavioral addictions may share a common pathophysiology with substance use disorders</a:t>
            </a:r>
            <a:r>
              <a:rPr lang="en-US" sz="1600" b="0" i="0" dirty="0">
                <a:solidFill>
                  <a:srgbClr val="212121"/>
                </a:solidFill>
                <a:effectLst/>
                <a:latin typeface="Cambria" panose="02040503050406030204" pitchFamily="18" charset="0"/>
              </a:rPr>
              <a: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DE434AC-E197-AA49-7EC3-7C147CDE1174}"/>
              </a:ext>
            </a:extLst>
          </p:cNvPr>
          <p:cNvPicPr>
            <a:picLocks noChangeAspect="1"/>
          </p:cNvPicPr>
          <p:nvPr/>
        </p:nvPicPr>
        <p:blipFill rotWithShape="1">
          <a:blip r:embed="rId2"/>
          <a:srcRect t="20579" b="4324"/>
          <a:stretch/>
        </p:blipFill>
        <p:spPr>
          <a:xfrm>
            <a:off x="946928" y="2077178"/>
            <a:ext cx="10708608" cy="4527435"/>
          </a:xfrm>
          <a:prstGeom prst="rect">
            <a:avLst/>
          </a:prstGeom>
        </p:spPr>
      </p:pic>
      <p:pic>
        <p:nvPicPr>
          <p:cNvPr id="7" name="Picture 6">
            <a:extLst>
              <a:ext uri="{FF2B5EF4-FFF2-40B4-BE49-F238E27FC236}">
                <a16:creationId xmlns:a16="http://schemas.microsoft.com/office/drawing/2014/main" id="{EC4CBF4B-B6B2-4AD9-545C-7AF504FB289E}"/>
              </a:ext>
            </a:extLst>
          </p:cNvPr>
          <p:cNvPicPr>
            <a:picLocks noChangeAspect="1"/>
          </p:cNvPicPr>
          <p:nvPr/>
        </p:nvPicPr>
        <p:blipFill rotWithShape="1">
          <a:blip r:embed="rId3"/>
          <a:srcRect l="13202" t="36252" r="8312" b="51932"/>
          <a:stretch/>
        </p:blipFill>
        <p:spPr>
          <a:xfrm>
            <a:off x="4532852" y="1646102"/>
            <a:ext cx="3536760" cy="319489"/>
          </a:xfrm>
          <a:prstGeom prst="rect">
            <a:avLst/>
          </a:prstGeom>
        </p:spPr>
      </p:pic>
    </p:spTree>
    <p:extLst>
      <p:ext uri="{BB962C8B-B14F-4D97-AF65-F5344CB8AC3E}">
        <p14:creationId xmlns:p14="http://schemas.microsoft.com/office/powerpoint/2010/main" val="147907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15AC-B796-ABA2-B428-E8EF10249E0F}"/>
              </a:ext>
            </a:extLst>
          </p:cNvPr>
          <p:cNvSpPr>
            <a:spLocks noGrp="1"/>
          </p:cNvSpPr>
          <p:nvPr>
            <p:ph type="title"/>
          </p:nvPr>
        </p:nvSpPr>
        <p:spPr>
          <a:xfrm>
            <a:off x="638881" y="457200"/>
            <a:ext cx="10909640" cy="1368614"/>
          </a:xfrm>
        </p:spPr>
        <p:txBody>
          <a:bodyPr vert="horz" lIns="91440" tIns="45720" rIns="91440" bIns="45720" rtlCol="0" anchor="ctr">
            <a:normAutofit fontScale="90000"/>
          </a:bodyPr>
          <a:lstStyle/>
          <a:p>
            <a:pPr algn="ctr"/>
            <a:r>
              <a:rPr lang="en-US" sz="2600" dirty="0">
                <a:latin typeface="Calibri "/>
              </a:rPr>
              <a:t>Excessive dopamine flow triggered by THX addiction causes dendritic growth on the neuron which results in permanent changes in the brain. This explains why craving is an everlasting consequence that must be respected throughout the lifetime.</a:t>
            </a:r>
          </a:p>
        </p:txBody>
      </p:sp>
      <p:pic>
        <p:nvPicPr>
          <p:cNvPr id="3" name="Picture 2">
            <a:extLst>
              <a:ext uri="{FF2B5EF4-FFF2-40B4-BE49-F238E27FC236}">
                <a16:creationId xmlns:a16="http://schemas.microsoft.com/office/drawing/2014/main" id="{CC09E39A-50D7-F7CF-2E7E-4CD6779D37D3}"/>
              </a:ext>
            </a:extLst>
          </p:cNvPr>
          <p:cNvPicPr>
            <a:picLocks noChangeAspect="1"/>
          </p:cNvPicPr>
          <p:nvPr/>
        </p:nvPicPr>
        <p:blipFill rotWithShape="1">
          <a:blip r:embed="rId2"/>
          <a:srcRect l="20666" t="17277" r="24500" b="19446"/>
          <a:stretch/>
        </p:blipFill>
        <p:spPr>
          <a:xfrm>
            <a:off x="320040" y="2955364"/>
            <a:ext cx="5614416" cy="2980287"/>
          </a:xfrm>
          <a:prstGeom prst="rect">
            <a:avLst/>
          </a:prstGeom>
        </p:spPr>
      </p:pic>
      <p:pic>
        <p:nvPicPr>
          <p:cNvPr id="4" name="Picture 3">
            <a:extLst>
              <a:ext uri="{FF2B5EF4-FFF2-40B4-BE49-F238E27FC236}">
                <a16:creationId xmlns:a16="http://schemas.microsoft.com/office/drawing/2014/main" id="{0E4A453A-B929-62D4-2D81-D5E4C50F6273}"/>
              </a:ext>
            </a:extLst>
          </p:cNvPr>
          <p:cNvPicPr>
            <a:picLocks noChangeAspect="1"/>
          </p:cNvPicPr>
          <p:nvPr/>
        </p:nvPicPr>
        <p:blipFill rotWithShape="1">
          <a:blip r:embed="rId3"/>
          <a:srcRect l="19167" t="12938" r="26000" b="23786"/>
          <a:stretch/>
        </p:blipFill>
        <p:spPr>
          <a:xfrm>
            <a:off x="6254496" y="2955360"/>
            <a:ext cx="5614416" cy="2980296"/>
          </a:xfrm>
          <a:prstGeom prst="rect">
            <a:avLst/>
          </a:prstGeom>
        </p:spPr>
      </p:pic>
    </p:spTree>
    <p:extLst>
      <p:ext uri="{BB962C8B-B14F-4D97-AF65-F5344CB8AC3E}">
        <p14:creationId xmlns:p14="http://schemas.microsoft.com/office/powerpoint/2010/main" val="110435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7434-6E4A-4F0F-9D64-034E865CBDB5}"/>
              </a:ext>
            </a:extLst>
          </p:cNvPr>
          <p:cNvSpPr>
            <a:spLocks noGrp="1"/>
          </p:cNvSpPr>
          <p:nvPr>
            <p:ph type="title"/>
          </p:nvPr>
        </p:nvSpPr>
        <p:spPr>
          <a:xfrm>
            <a:off x="1906859" y="612844"/>
            <a:ext cx="9597753" cy="870153"/>
          </a:xfrm>
        </p:spPr>
        <p:txBody>
          <a:bodyPr/>
          <a:lstStyle/>
          <a:p>
            <a:r>
              <a:rPr lang="en-US" b="1" dirty="0">
                <a:solidFill>
                  <a:srgbClr val="FF0000"/>
                </a:solidFill>
              </a:rPr>
              <a:t>The Impact of Pornography on the Brain</a:t>
            </a:r>
            <a:endParaRPr lang="en-US" dirty="0">
              <a:solidFill>
                <a:srgbClr val="FF0000"/>
              </a:solidFill>
            </a:endParaRPr>
          </a:p>
        </p:txBody>
      </p:sp>
      <p:pic>
        <p:nvPicPr>
          <p:cNvPr id="4" name="Content Placeholder 3" descr="Image result for image of a stupid person">
            <a:extLst>
              <a:ext uri="{FF2B5EF4-FFF2-40B4-BE49-F238E27FC236}">
                <a16:creationId xmlns:a16="http://schemas.microsoft.com/office/drawing/2014/main" id="{0DD64133-C03A-41FA-A067-651652F3B16C}"/>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1429" y="1382486"/>
            <a:ext cx="6749142" cy="3676515"/>
          </a:xfrm>
          <a:prstGeom prst="rect">
            <a:avLst/>
          </a:prstGeom>
          <a:noFill/>
          <a:ln>
            <a:noFill/>
          </a:ln>
        </p:spPr>
      </p:pic>
      <p:sp>
        <p:nvSpPr>
          <p:cNvPr id="5" name="Rectangle 4">
            <a:extLst>
              <a:ext uri="{FF2B5EF4-FFF2-40B4-BE49-F238E27FC236}">
                <a16:creationId xmlns:a16="http://schemas.microsoft.com/office/drawing/2014/main" id="{2D98AF02-49C4-4E8F-8195-0DF145E28B33}"/>
              </a:ext>
            </a:extLst>
          </p:cNvPr>
          <p:cNvSpPr/>
          <p:nvPr/>
        </p:nvSpPr>
        <p:spPr>
          <a:xfrm>
            <a:off x="1023257" y="2828836"/>
            <a:ext cx="10707532" cy="3416320"/>
          </a:xfrm>
          <a:prstGeom prst="rect">
            <a:avLst/>
          </a:prstGeom>
        </p:spPr>
        <p:txBody>
          <a:bodyPr wrap="square">
            <a:spAutoFit/>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It is frightening that you don’t even have to be “addicted” to porn but rather merely using it begins to change the brain in fundamentally negative ways. So, if you ever thought that pornography was making you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dumber</a:t>
            </a:r>
            <a:r>
              <a:rPr lang="en-US" dirty="0">
                <a:latin typeface="Calibri" panose="020F0502020204030204" pitchFamily="34" charset="0"/>
                <a:ea typeface="Calibri" panose="020F0502020204030204" pitchFamily="34" charset="0"/>
                <a:cs typeface="Times New Roman" panose="02020603050405020304" pitchFamily="18" charset="0"/>
              </a:rPr>
              <a:t>, you were absolutely right.</a:t>
            </a:r>
          </a:p>
        </p:txBody>
      </p:sp>
    </p:spTree>
    <p:extLst>
      <p:ext uri="{BB962C8B-B14F-4D97-AF65-F5344CB8AC3E}">
        <p14:creationId xmlns:p14="http://schemas.microsoft.com/office/powerpoint/2010/main" val="1976101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9" name="Group 9">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0" name="Group 23">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1" name="Rectangle 37">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2"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3" name="Rectangle 41">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43">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E6D74AD-A5CF-0298-332B-AF13F3C77C56}"/>
              </a:ext>
            </a:extLst>
          </p:cNvPr>
          <p:cNvSpPr>
            <a:spLocks noGrp="1"/>
          </p:cNvSpPr>
          <p:nvPr>
            <p:ph type="title"/>
          </p:nvPr>
        </p:nvSpPr>
        <p:spPr>
          <a:xfrm>
            <a:off x="467903" y="956030"/>
            <a:ext cx="5352836" cy="4167665"/>
          </a:xfrm>
        </p:spPr>
        <p:txBody>
          <a:bodyPr vert="horz" lIns="91440" tIns="45720" rIns="91440" bIns="45720" rtlCol="0" anchor="b">
            <a:normAutofit fontScale="90000"/>
          </a:bodyPr>
          <a:lstStyle/>
          <a:p>
            <a:pPr algn="ctr">
              <a:lnSpc>
                <a:spcPct val="90000"/>
              </a:lnSpc>
            </a:pPr>
            <a:b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br>
            <a:b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br>
            <a:b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br>
            <a:b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4400" dirty="0">
                <a:solidFill>
                  <a:srgbClr val="FEFFFF"/>
                </a:solidFill>
                <a:latin typeface="Calibri" panose="020F0502020204030204" pitchFamily="34" charset="0"/>
                <a:ea typeface="Calibri" panose="020F0502020204030204" pitchFamily="34" charset="0"/>
                <a:cs typeface="Calibri" panose="020F0502020204030204" pitchFamily="34" charset="0"/>
              </a:rPr>
              <a:t>The Impact of Process Addiction on the Brain</a:t>
            </a:r>
            <a:b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br>
            <a:b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2200" dirty="0">
                <a:solidFill>
                  <a:srgbClr val="FEFFFF"/>
                </a:solidFill>
                <a:latin typeface="Calibri" panose="020F0502020204030204" pitchFamily="34" charset="0"/>
                <a:ea typeface="Calibri" panose="020F0502020204030204" pitchFamily="34" charset="0"/>
                <a:cs typeface="Calibri" panose="020F0502020204030204" pitchFamily="34" charset="0"/>
              </a:rPr>
              <a:t>Process and substance addiction impact certain glial cells (astrocytes and microglia) which are supportive cells in the brain.  This has tremendous impact on the health of the brain and leads to inflammation</a:t>
            </a:r>
            <a: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t>. </a:t>
            </a:r>
            <a:b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br>
            <a:endPar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5779222-743F-07E3-85B9-B7A60E586E35}"/>
              </a:ext>
            </a:extLst>
          </p:cNvPr>
          <p:cNvPicPr>
            <a:picLocks noChangeAspect="1"/>
          </p:cNvPicPr>
          <p:nvPr/>
        </p:nvPicPr>
        <p:blipFill rotWithShape="1">
          <a:blip r:embed="rId3"/>
          <a:srcRect l="8494" t="13236" r="21759" b="8143"/>
          <a:stretch/>
        </p:blipFill>
        <p:spPr>
          <a:xfrm>
            <a:off x="6096000" y="-1"/>
            <a:ext cx="6118365" cy="3405605"/>
          </a:xfrm>
          <a:prstGeom prst="rect">
            <a:avLst/>
          </a:prstGeom>
        </p:spPr>
      </p:pic>
      <p:sp>
        <p:nvSpPr>
          <p:cNvPr id="55"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48" name="Straight Connector 47">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37D7001-60CD-79CC-0958-DFBE372AD208}"/>
              </a:ext>
            </a:extLst>
          </p:cNvPr>
          <p:cNvPicPr>
            <a:picLocks noChangeAspect="1"/>
          </p:cNvPicPr>
          <p:nvPr/>
        </p:nvPicPr>
        <p:blipFill rotWithShape="1">
          <a:blip r:embed="rId4"/>
          <a:srcRect l="11165" t="11286" r="23058" b="6714"/>
          <a:stretch/>
        </p:blipFill>
        <p:spPr>
          <a:xfrm>
            <a:off x="6005348" y="3446863"/>
            <a:ext cx="6136577" cy="3405605"/>
          </a:xfrm>
          <a:prstGeom prst="rect">
            <a:avLst/>
          </a:prstGeom>
        </p:spPr>
      </p:pic>
    </p:spTree>
    <p:extLst>
      <p:ext uri="{BB962C8B-B14F-4D97-AF65-F5344CB8AC3E}">
        <p14:creationId xmlns:p14="http://schemas.microsoft.com/office/powerpoint/2010/main" val="2536851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E1976-3CF7-9197-D97C-E5A42B72B076}"/>
              </a:ext>
            </a:extLst>
          </p:cNvPr>
          <p:cNvSpPr>
            <a:spLocks noGrp="1"/>
          </p:cNvSpPr>
          <p:nvPr>
            <p:ph type="title"/>
          </p:nvPr>
        </p:nvSpPr>
        <p:spPr>
          <a:xfrm>
            <a:off x="1807029" y="326571"/>
            <a:ext cx="9697583" cy="1578429"/>
          </a:xfrm>
        </p:spPr>
        <p:txBody>
          <a:bodyPr>
            <a:normAutofit fontScale="90000"/>
          </a:bodyPr>
          <a:lstStyle/>
          <a:p>
            <a:r>
              <a:rPr lang="en-US" dirty="0">
                <a:latin typeface="Calibri" panose="020F0502020204030204" pitchFamily="34" charset="0"/>
                <a:ea typeface="Calibri" panose="020F0502020204030204" pitchFamily="34" charset="0"/>
                <a:cs typeface="Calibri" panose="020F0502020204030204" pitchFamily="34" charset="0"/>
              </a:rPr>
              <a:t>       The Impact of Process Addiction on the Brain</a:t>
            </a:r>
            <a:br>
              <a:rPr lang="en-US" dirty="0">
                <a:latin typeface="Calibri" panose="020F0502020204030204" pitchFamily="34" charset="0"/>
                <a:ea typeface="Calibri" panose="020F0502020204030204" pitchFamily="34" charset="0"/>
                <a:cs typeface="Calibri" panose="020F0502020204030204" pitchFamily="34" charset="0"/>
              </a:rPr>
            </a:br>
            <a:r>
              <a:rPr lang="en-US" sz="2000" dirty="0">
                <a:latin typeface="Calibri" panose="020F0502020204030204" pitchFamily="34" charset="0"/>
                <a:ea typeface="Calibri" panose="020F0502020204030204" pitchFamily="34" charset="0"/>
                <a:cs typeface="Calibri" panose="020F0502020204030204" pitchFamily="34" charset="0"/>
              </a:rPr>
              <a:t>In </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Reactive Microgliosis</a:t>
            </a:r>
            <a:r>
              <a:rPr lang="en-US" sz="2000" dirty="0">
                <a:latin typeface="Calibri" panose="020F0502020204030204" pitchFamily="34" charset="0"/>
                <a:ea typeface="Calibri" panose="020F0502020204030204" pitchFamily="34" charset="0"/>
                <a:cs typeface="Calibri" panose="020F0502020204030204" pitchFamily="34" charset="0"/>
              </a:rPr>
              <a:t> resting microglia become overactivated.  These supportive glial cells are like a killer cell in the body but are located in the brain. Normally, they would devour a threatening pathogen and then destroy themselves (apoptosis) but in this overactivated state, they don’t commit suicide and keep on going – similar to a rogue cop on the wrong mission. </a:t>
            </a:r>
            <a:endParaRPr lang="en-US" dirty="0"/>
          </a:p>
        </p:txBody>
      </p:sp>
      <p:pic>
        <p:nvPicPr>
          <p:cNvPr id="3" name="Picture 2">
            <a:extLst>
              <a:ext uri="{FF2B5EF4-FFF2-40B4-BE49-F238E27FC236}">
                <a16:creationId xmlns:a16="http://schemas.microsoft.com/office/drawing/2014/main" id="{48FF5F16-BA44-AB05-FE59-3CB813236C93}"/>
              </a:ext>
            </a:extLst>
          </p:cNvPr>
          <p:cNvPicPr>
            <a:picLocks noChangeAspect="1"/>
          </p:cNvPicPr>
          <p:nvPr/>
        </p:nvPicPr>
        <p:blipFill>
          <a:blip r:embed="rId2"/>
          <a:stretch>
            <a:fillRect/>
          </a:stretch>
        </p:blipFill>
        <p:spPr>
          <a:xfrm>
            <a:off x="2184357" y="2153370"/>
            <a:ext cx="8461153" cy="4584625"/>
          </a:xfrm>
          <a:prstGeom prst="rect">
            <a:avLst/>
          </a:prstGeom>
        </p:spPr>
      </p:pic>
    </p:spTree>
    <p:extLst>
      <p:ext uri="{BB962C8B-B14F-4D97-AF65-F5344CB8AC3E}">
        <p14:creationId xmlns:p14="http://schemas.microsoft.com/office/powerpoint/2010/main" val="1454231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21B6-C41E-4D83-B8EF-D3595E24DF46}"/>
              </a:ext>
            </a:extLst>
          </p:cNvPr>
          <p:cNvSpPr>
            <a:spLocks noGrp="1"/>
          </p:cNvSpPr>
          <p:nvPr>
            <p:ph type="title"/>
          </p:nvPr>
        </p:nvSpPr>
        <p:spPr>
          <a:xfrm>
            <a:off x="2438400" y="228600"/>
            <a:ext cx="9066212" cy="631371"/>
          </a:xfrm>
        </p:spPr>
        <p:txBody>
          <a:bodyPr>
            <a:normAutofit fontScale="90000"/>
          </a:bodyPr>
          <a:lstStyle/>
          <a:p>
            <a:r>
              <a:rPr kumimoji="0" lang="en-US" sz="36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The Impact of Pornography on Sleep</a:t>
            </a:r>
            <a:endParaRPr lang="en-US" dirty="0">
              <a:solidFill>
                <a:srgbClr val="FF0000"/>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B3BE27BD-05AF-4C0A-AC63-DCA62652522E}"/>
              </a:ext>
            </a:extLst>
          </p:cNvPr>
          <p:cNvSpPr>
            <a:spLocks noGrp="1"/>
          </p:cNvSpPr>
          <p:nvPr>
            <p:ph type="body" idx="1"/>
          </p:nvPr>
        </p:nvSpPr>
        <p:spPr>
          <a:xfrm>
            <a:off x="522514" y="1393371"/>
            <a:ext cx="11669486" cy="1948544"/>
          </a:xfrm>
        </p:spPr>
        <p:txBody>
          <a:bodyPr>
            <a:normAutofit/>
          </a:bodyPr>
          <a:lstStyle/>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 her excellent  video noted below, </a:t>
            </a:r>
            <a:r>
              <a:rPr lang="en-US" sz="2000" dirty="0">
                <a:solidFill>
                  <a:srgbClr val="FF0000"/>
                </a:solidFill>
                <a:latin typeface="Calibri" panose="020F0502020204030204" pitchFamily="34" charset="0"/>
                <a:cs typeface="Calibri" panose="020F0502020204030204" pitchFamily="34" charset="0"/>
              </a:rPr>
              <a:t>Dr. Trish Leigh </a:t>
            </a:r>
            <a:r>
              <a:rPr lang="en-US" sz="2000" dirty="0">
                <a:latin typeface="Calibri" panose="020F0502020204030204" pitchFamily="34" charset="0"/>
                <a:cs typeface="Calibri" panose="020F0502020204030204" pitchFamily="34" charset="0"/>
              </a:rPr>
              <a:t>states that as porn is consumed, the brain becomes overstimulated and moves us to beta wave which is a higher frequency of brain wave. Note that when we go to sleep, we must move down from beta, to alpha, to theta, then ultimately delta. Going to bed with an artificial beta wave-induced brain due to porn-seeking makes it very difficult to fall asleep.</a:t>
            </a:r>
          </a:p>
          <a:p>
            <a:pPr marL="285750" indent="-28575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4C73583-B1CA-4C54-84D5-2B192C5F6DBA}"/>
              </a:ext>
            </a:extLst>
          </p:cNvPr>
          <p:cNvPicPr>
            <a:picLocks noChangeAspect="1"/>
          </p:cNvPicPr>
          <p:nvPr/>
        </p:nvPicPr>
        <p:blipFill>
          <a:blip r:embed="rId2"/>
          <a:stretch>
            <a:fillRect/>
          </a:stretch>
        </p:blipFill>
        <p:spPr>
          <a:xfrm>
            <a:off x="2438400" y="2438399"/>
            <a:ext cx="7580937" cy="4191001"/>
          </a:xfrm>
          <a:prstGeom prst="rect">
            <a:avLst/>
          </a:prstGeom>
        </p:spPr>
      </p:pic>
    </p:spTree>
    <p:extLst>
      <p:ext uri="{BB962C8B-B14F-4D97-AF65-F5344CB8AC3E}">
        <p14:creationId xmlns:p14="http://schemas.microsoft.com/office/powerpoint/2010/main" val="11872313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3" name="Group 4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4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7" name="Group 5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5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0F58132A-EBAA-4255-927F-107A51AD5574}"/>
              </a:ext>
            </a:extLst>
          </p:cNvPr>
          <p:cNvSpPr>
            <a:spLocks noGrp="1"/>
          </p:cNvSpPr>
          <p:nvPr>
            <p:ph type="title"/>
          </p:nvPr>
        </p:nvSpPr>
        <p:spPr>
          <a:xfrm>
            <a:off x="5152284" y="97971"/>
            <a:ext cx="7332359" cy="1807029"/>
          </a:xfrm>
        </p:spPr>
        <p:txBody>
          <a:bodyPr vert="horz" lIns="91440" tIns="45720" rIns="91440" bIns="45720" rtlCol="0" anchor="t">
            <a:normAutofit/>
          </a:bodyPr>
          <a:lstStyle/>
          <a:p>
            <a:r>
              <a:rPr kumimoji="0" lang="en-US" sz="3300" b="0" i="0" u="none" strike="noStrike" cap="none" spc="0" normalizeH="0" baseline="0" noProof="0" dirty="0">
                <a:ln>
                  <a:noFill/>
                </a:ln>
                <a:effectLst/>
                <a:uLnTx/>
                <a:uFillTx/>
                <a:latin typeface="Calibri" panose="020F0502020204030204" pitchFamily="34" charset="0"/>
                <a:cs typeface="Calibri" panose="020F0502020204030204" pitchFamily="34" charset="0"/>
              </a:rPr>
              <a:t> The Impact of Pornography on Sleep</a:t>
            </a:r>
            <a:endParaRPr lang="en-US" sz="3300"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a:extLst>
              <a:ext uri="{FF2B5EF4-FFF2-40B4-BE49-F238E27FC236}">
                <a16:creationId xmlns:a16="http://schemas.microsoft.com/office/drawing/2014/main" id="{0C38E92D-E294-4823-BC1D-9519ECA7ECF9}"/>
              </a:ext>
            </a:extLst>
          </p:cNvPr>
          <p:cNvPicPr>
            <a:picLocks noChangeAspect="1"/>
          </p:cNvPicPr>
          <p:nvPr/>
        </p:nvPicPr>
        <p:blipFill rotWithShape="1">
          <a:blip r:embed="rId2"/>
          <a:srcRect l="28702" r="26004"/>
          <a:stretch/>
        </p:blipFill>
        <p:spPr>
          <a:xfrm>
            <a:off x="-1555" y="1731"/>
            <a:ext cx="4671091" cy="6858000"/>
          </a:xfrm>
          <a:prstGeom prst="rect">
            <a:avLst/>
          </a:prstGeom>
        </p:spPr>
      </p:pic>
      <p:sp>
        <p:nvSpPr>
          <p:cNvPr id="3" name="Text Placeholder 2">
            <a:extLst>
              <a:ext uri="{FF2B5EF4-FFF2-40B4-BE49-F238E27FC236}">
                <a16:creationId xmlns:a16="http://schemas.microsoft.com/office/drawing/2014/main" id="{E7834D20-0BA1-4AB8-8CEF-835308129922}"/>
              </a:ext>
            </a:extLst>
          </p:cNvPr>
          <p:cNvSpPr>
            <a:spLocks noGrp="1"/>
          </p:cNvSpPr>
          <p:nvPr>
            <p:ph type="body" idx="1"/>
          </p:nvPr>
        </p:nvSpPr>
        <p:spPr>
          <a:xfrm>
            <a:off x="4984351" y="857365"/>
            <a:ext cx="7152905" cy="5902665"/>
          </a:xfrm>
        </p:spPr>
        <p:txBody>
          <a:bodyPr vert="horz" lIns="91440" tIns="45720" rIns="91440" bIns="45720" rtlCol="0">
            <a:normAutofit/>
          </a:bodyPr>
          <a:lstStyle/>
          <a:p>
            <a:pPr marL="285750" marR="0" lvl="0" indent="-285750" fontAlgn="auto">
              <a:lnSpc>
                <a:spcPct val="90000"/>
              </a:lnSpc>
              <a:buSzTx/>
              <a:buFont typeface="Wingdings 3" charset="2"/>
              <a:buChar char=""/>
              <a:tabLst/>
              <a:defRPr/>
            </a:pPr>
            <a:r>
              <a:rPr kumimoji="0" lang="en-US"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                  </a:t>
            </a: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In addition, as we know, porn consumption drives dopamine which keeps us seeking, but after the dopamine dump, oxytocin ensues which is a bonding hormone and we bond not to a person which is the it’s purpose, but to the porn itself. Porn, in and of itself, does not have any oxytocin so it gives nothing back to us. We are hence very alone and never more so. Finally, the last in the sequence is the production of prolactin which helps us relax our muscles to go to sleep. Sadly, this is externally produced rather than internally so we are ever reliant to use porn to relax rather than learning to do this internally. </a:t>
            </a:r>
          </a:p>
          <a:p>
            <a:pPr marL="285750" marR="0" lvl="0" indent="-28575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The sequence:</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Consume porn</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Dopamine release to keep us seeking</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Oxytocin  release which bonds us to porn rather than people</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Prolactin release which promotes muscle relaxation so we can eventually sleep</a:t>
            </a:r>
          </a:p>
          <a:p>
            <a:pPr marL="914400" marR="0" lvl="1" indent="-457200" fontAlgn="auto">
              <a:lnSpc>
                <a:spcPct val="90000"/>
              </a:lnSpc>
              <a:buSzTx/>
              <a:buFont typeface="Wingdings 3" charset="2"/>
              <a:buChar char=""/>
              <a:tabLst/>
              <a:defRPr/>
            </a:pPr>
            <a:r>
              <a:rPr kumimoji="0" lang="en-US" sz="19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This is externally signaled rather than internally </a:t>
            </a:r>
            <a:endParaRPr kumimoji="0" lang="en-US" sz="15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a:p>
            <a:pPr marL="457200" marR="0" lvl="1" indent="0" fontAlgn="auto">
              <a:lnSpc>
                <a:spcPct val="90000"/>
              </a:lnSpc>
              <a:buSzTx/>
              <a:tabLst/>
              <a:defRPr/>
            </a:pPr>
            <a:r>
              <a:rPr kumimoji="0" lang="en-US" sz="15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rPr>
              <a:t>Click here to listen to listen to Dr. Trish Leigh: </a:t>
            </a:r>
            <a:r>
              <a:rPr kumimoji="0" lang="en-US" sz="1500" b="0" i="0" u="sng"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hlinkClick r:id="rId3"/>
              </a:rPr>
              <a:t>https://youtu.be/9y38gDvSko8</a:t>
            </a:r>
            <a:endParaRPr kumimoji="0" lang="en-US" sz="1500" b="0" i="0" u="none" strike="noStrike" cap="none" spc="0" normalizeH="0" baseline="0" noProof="0" dirty="0">
              <a:ln>
                <a:noFill/>
              </a:ln>
              <a:solidFill>
                <a:schemeClr val="tx1">
                  <a:lumMod val="75000"/>
                  <a:lumOff val="25000"/>
                </a:schemeClr>
              </a:solidFill>
              <a:effectLst/>
              <a:uLnTx/>
              <a:uFillTx/>
              <a:latin typeface="Calibri" panose="020F0502020204030204" pitchFamily="34" charset="0"/>
              <a:cs typeface="Calibri" panose="020F0502020204030204" pitchFamily="34" charset="0"/>
            </a:endParaRPr>
          </a:p>
          <a:p>
            <a:pPr>
              <a:lnSpc>
                <a:spcPct val="90000"/>
              </a:lnSpc>
              <a:buFont typeface="Wingdings 3" charset="2"/>
              <a:buChar char=""/>
            </a:pPr>
            <a:endParaRPr lang="en-US" sz="1000" dirty="0">
              <a:solidFill>
                <a:schemeClr val="tx1">
                  <a:lumMod val="75000"/>
                  <a:lumOff val="25000"/>
                </a:schemeClr>
              </a:solidFill>
            </a:endParaRPr>
          </a:p>
        </p:txBody>
      </p:sp>
    </p:spTree>
    <p:extLst>
      <p:ext uri="{BB962C8B-B14F-4D97-AF65-F5344CB8AC3E}">
        <p14:creationId xmlns:p14="http://schemas.microsoft.com/office/powerpoint/2010/main" val="24876358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p:cNvSpPr>
            <a:spLocks noGrp="1"/>
          </p:cNvSpPr>
          <p:nvPr>
            <p:ph type="title"/>
          </p:nvPr>
        </p:nvSpPr>
        <p:spPr>
          <a:xfrm>
            <a:off x="541867" y="787400"/>
            <a:ext cx="8048680" cy="778933"/>
          </a:xfrm>
        </p:spPr>
        <p:txBody>
          <a:bodyPr anchor="ctr">
            <a:normAutofit/>
          </a:bodyPr>
          <a:lstStyle/>
          <a:p>
            <a:pPr>
              <a:lnSpc>
                <a:spcPct val="90000"/>
              </a:lnSpc>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Impact of Excessive Addiction on the Body</a:t>
            </a:r>
          </a:p>
        </p:txBody>
      </p:sp>
      <p:sp>
        <p:nvSpPr>
          <p:cNvPr id="3" name="Content Placeholder 2"/>
          <p:cNvSpPr>
            <a:spLocks noGrp="1"/>
          </p:cNvSpPr>
          <p:nvPr>
            <p:ph idx="1"/>
          </p:nvPr>
        </p:nvSpPr>
        <p:spPr>
          <a:xfrm>
            <a:off x="541866" y="2032000"/>
            <a:ext cx="7491791" cy="4423229"/>
          </a:xfrm>
        </p:spPr>
        <p:txBody>
          <a:bodyPr>
            <a:normAutofit lnSpcReduction="10000"/>
          </a:bodyPr>
          <a:lstStyle/>
          <a:p>
            <a:pPr>
              <a:lnSpc>
                <a:spcPct val="90000"/>
              </a:lnSpc>
              <a:spcBef>
                <a:spcPts val="0"/>
              </a:spcBef>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Excessive electronic media </a:t>
            </a:r>
            <a:r>
              <a:rPr lang="en-US" sz="2000" dirty="0" err="1">
                <a:solidFill>
                  <a:srgbClr val="FEFFFF"/>
                </a:solidFill>
                <a:latin typeface="Calibri" panose="020F0502020204030204" pitchFamily="34" charset="0"/>
                <a:ea typeface="Calibri" panose="020F0502020204030204" pitchFamily="34" charset="0"/>
                <a:cs typeface="Times New Roman" panose="02020603050405020304" pitchFamily="18" charset="0"/>
              </a:rPr>
              <a:t>ause</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can trigger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Metabolic Syndrome</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Metabolic syndrome is a combination of the following (Dunckley, 2015):</a:t>
            </a:r>
          </a:p>
          <a:p>
            <a:pPr marL="400050" lvl="1" indent="0">
              <a:lnSpc>
                <a:spcPct val="90000"/>
              </a:lnSpc>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 blood pressure</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Midsection weight gain (spare tire)</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Abnormal cholesterol levels</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 fasting blood sugar</a:t>
            </a:r>
          </a:p>
          <a:p>
            <a:pPr marL="400050" lvl="1">
              <a:lnSpc>
                <a:spcPct val="90000"/>
              </a:lnSpc>
              <a:spcBef>
                <a:spcPts val="0"/>
              </a:spcBef>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Metabolic Syndrome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a serious condition and, if left unchecked,       can  promote:</a:t>
            </a:r>
          </a:p>
          <a:p>
            <a:pPr marL="0" indent="0">
              <a:lnSpc>
                <a:spcPct val="90000"/>
              </a:lnSpc>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Diabetes</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Heart disease</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Stroke</a:t>
            </a:r>
          </a:p>
          <a:p>
            <a:pPr marL="0" indent="0">
              <a:lnSpc>
                <a:spcPct val="90000"/>
              </a:lnSpc>
              <a:buNone/>
            </a:pPr>
            <a:endParaRPr lang="en-US" dirty="0">
              <a:solidFill>
                <a:srgbClr val="FEFFFF"/>
              </a:solidFill>
              <a:latin typeface="Calibri" panose="020F0502020204030204" pitchFamily="34" charset="0"/>
              <a:cs typeface="Times New Roman" panose="02020603050405020304" pitchFamily="18" charset="0"/>
            </a:endParaRPr>
          </a:p>
        </p:txBody>
      </p:sp>
      <p:pic>
        <p:nvPicPr>
          <p:cNvPr id="4100" name="Picture 4" descr="Image result for funny image of the body">
            <a:extLst>
              <a:ext uri="{FF2B5EF4-FFF2-40B4-BE49-F238E27FC236}">
                <a16:creationId xmlns:a16="http://schemas.microsoft.com/office/drawing/2014/main" id="{A3A59FF4-BA6A-4537-B587-7CA170D990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1" t="9170" r="-1651" b="-5030"/>
          <a:stretch/>
        </p:blipFill>
        <p:spPr bwMode="auto">
          <a:xfrm>
            <a:off x="8342810" y="2152999"/>
            <a:ext cx="3849189" cy="3135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792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8"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9"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0"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1"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2"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3"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4"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5"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6"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7"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8"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9"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1" name="Group 60">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2"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3"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4"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5"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6"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7"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8"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9"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0"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1"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2"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3"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5" name="Rectangle 74">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79" name="Rectangle 78">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CF099085-9187-4E78-A2FB-AC5214CFCB5A}"/>
              </a:ext>
            </a:extLst>
          </p:cNvPr>
          <p:cNvSpPr>
            <a:spLocks noGrp="1"/>
          </p:cNvSpPr>
          <p:nvPr>
            <p:ph type="title"/>
          </p:nvPr>
        </p:nvSpPr>
        <p:spPr>
          <a:xfrm>
            <a:off x="283531" y="5848713"/>
            <a:ext cx="11779862" cy="839225"/>
          </a:xfrm>
        </p:spPr>
        <p:txBody>
          <a:bodyPr vert="horz" lIns="91440" tIns="45720" rIns="91440" bIns="45720" rtlCol="0" anchor="b">
            <a:noAutofit/>
          </a:bodyPr>
          <a:lstStyle/>
          <a:p>
            <a:pPr algn="ctr">
              <a:lnSpc>
                <a:spcPct val="90000"/>
              </a:lnSpc>
            </a:pPr>
            <a:r>
              <a:rPr lang="en-US" dirty="0">
                <a:solidFill>
                  <a:srgbClr val="00B0F0"/>
                </a:solidFill>
                <a:latin typeface="Calibri" panose="020F0502020204030204" pitchFamily="34" charset="0"/>
                <a:ea typeface="Calibri" panose="020F0502020204030204" pitchFamily="34" charset="0"/>
                <a:cs typeface="Calibri" panose="020F0502020204030204" pitchFamily="34" charset="0"/>
              </a:rPr>
              <a:t>Dr. McCauley notes that stress impacts the immune system </a:t>
            </a:r>
            <a:br>
              <a:rPr lang="en-US" dirty="0">
                <a:solidFill>
                  <a:srgbClr val="00B0F0"/>
                </a:solidFill>
                <a:latin typeface="Calibri" panose="020F0502020204030204" pitchFamily="34" charset="0"/>
                <a:ea typeface="Calibri" panose="020F0502020204030204" pitchFamily="34" charset="0"/>
                <a:cs typeface="Calibri" panose="020F0502020204030204" pitchFamily="34" charset="0"/>
              </a:rPr>
            </a:br>
            <a:r>
              <a:rPr lang="en-US" dirty="0">
                <a:solidFill>
                  <a:srgbClr val="00B0F0"/>
                </a:solidFill>
                <a:latin typeface="Calibri" panose="020F0502020204030204" pitchFamily="34" charset="0"/>
                <a:ea typeface="Calibri" panose="020F0502020204030204" pitchFamily="34" charset="0"/>
                <a:cs typeface="Calibri" panose="020F0502020204030204" pitchFamily="34" charset="0"/>
              </a:rPr>
              <a:t>which is well-supported in the literature.</a:t>
            </a:r>
          </a:p>
        </p:txBody>
      </p:sp>
      <p:sp>
        <p:nvSpPr>
          <p:cNvPr id="81" name="Rectangle 80">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48"/>
            <a:ext cx="182880" cy="6858000"/>
          </a:xfrm>
          <a:prstGeom prst="rect">
            <a:avLst/>
          </a:prstGeom>
          <a:solidFill>
            <a:srgbClr val="847255"/>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A630A9A2-7CD6-C0F5-A06F-2D9047AEDC19}"/>
              </a:ext>
            </a:extLst>
          </p:cNvPr>
          <p:cNvPicPr>
            <a:picLocks noChangeAspect="1"/>
          </p:cNvPicPr>
          <p:nvPr/>
        </p:nvPicPr>
        <p:blipFill rotWithShape="1">
          <a:blip r:embed="rId2"/>
          <a:srcRect l="11991" t="14460" r="22907" b="8188"/>
          <a:stretch/>
        </p:blipFill>
        <p:spPr>
          <a:xfrm>
            <a:off x="1453728" y="277973"/>
            <a:ext cx="9470087" cy="5200769"/>
          </a:xfrm>
          <a:prstGeom prst="rect">
            <a:avLst/>
          </a:prstGeom>
        </p:spPr>
      </p:pic>
    </p:spTree>
    <p:extLst>
      <p:ext uri="{BB962C8B-B14F-4D97-AF65-F5344CB8AC3E}">
        <p14:creationId xmlns:p14="http://schemas.microsoft.com/office/powerpoint/2010/main" val="819036280"/>
      </p:ext>
    </p:extLst>
  </p:cSld>
  <p:clrMapOvr>
    <a:overrideClrMapping bg1="dk1" tx1="lt1" bg2="dk2"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E2097-8B1D-6ED1-860B-EFBEAD3B5BBD}"/>
              </a:ext>
            </a:extLst>
          </p:cNvPr>
          <p:cNvSpPr>
            <a:spLocks noGrp="1"/>
          </p:cNvSpPr>
          <p:nvPr>
            <p:ph type="title"/>
          </p:nvPr>
        </p:nvSpPr>
        <p:spPr>
          <a:xfrm>
            <a:off x="1335347" y="172266"/>
            <a:ext cx="10169265" cy="1436197"/>
          </a:xfrm>
        </p:spPr>
        <p:txBody>
          <a:bodyPr>
            <a:norm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Immunology 101: We have two immune systems that protect us.</a:t>
            </a:r>
          </a:p>
        </p:txBody>
      </p:sp>
      <p:pic>
        <p:nvPicPr>
          <p:cNvPr id="3" name="Picture 2">
            <a:extLst>
              <a:ext uri="{FF2B5EF4-FFF2-40B4-BE49-F238E27FC236}">
                <a16:creationId xmlns:a16="http://schemas.microsoft.com/office/drawing/2014/main" id="{487DE384-0EBA-CF75-D8D7-068A801FA650}"/>
              </a:ext>
            </a:extLst>
          </p:cNvPr>
          <p:cNvPicPr>
            <a:picLocks noChangeAspect="1"/>
          </p:cNvPicPr>
          <p:nvPr/>
        </p:nvPicPr>
        <p:blipFill rotWithShape="1">
          <a:blip r:embed="rId2"/>
          <a:srcRect l="11308" t="7493" r="21102" b="8211"/>
          <a:stretch/>
        </p:blipFill>
        <p:spPr>
          <a:xfrm>
            <a:off x="1335347" y="981030"/>
            <a:ext cx="9923533" cy="5704704"/>
          </a:xfrm>
          <a:prstGeom prst="rect">
            <a:avLst/>
          </a:prstGeom>
        </p:spPr>
      </p:pic>
    </p:spTree>
    <p:extLst>
      <p:ext uri="{BB962C8B-B14F-4D97-AF65-F5344CB8AC3E}">
        <p14:creationId xmlns:p14="http://schemas.microsoft.com/office/powerpoint/2010/main" val="3183057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5242910-D3FA-4AE9-B8BF-82786D7474BF}"/>
              </a:ext>
            </a:extLst>
          </p:cNvPr>
          <p:cNvSpPr>
            <a:spLocks noGrp="1"/>
          </p:cNvSpPr>
          <p:nvPr>
            <p:ph type="title"/>
          </p:nvPr>
        </p:nvSpPr>
        <p:spPr>
          <a:xfrm>
            <a:off x="391886" y="589722"/>
            <a:ext cx="3322059" cy="3464921"/>
          </a:xfrm>
        </p:spPr>
        <p:txBody>
          <a:bodyPr>
            <a:normAutofit/>
          </a:bodyPr>
          <a:lstStyle/>
          <a:p>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In the words of Dr. Andrew Doan:</a:t>
            </a:r>
          </a:p>
        </p:txBody>
      </p:sp>
      <p:sp>
        <p:nvSpPr>
          <p:cNvPr id="1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2" name="Rectangle 11">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12907472-FB54-447F-89B8-727B10AB9B81}"/>
              </a:ext>
            </a:extLst>
          </p:cNvPr>
          <p:cNvSpPr>
            <a:spLocks noGrp="1"/>
          </p:cNvSpPr>
          <p:nvPr>
            <p:ph idx="1"/>
          </p:nvPr>
        </p:nvSpPr>
        <p:spPr>
          <a:xfrm>
            <a:off x="4706578" y="589722"/>
            <a:ext cx="6798033" cy="5838510"/>
          </a:xfrm>
        </p:spPr>
        <p:txBody>
          <a:bodyPr anchor="ctr">
            <a:normAutofit/>
          </a:bodyPr>
          <a:lstStyle/>
          <a:p>
            <a:pPr marL="0">
              <a:spcBef>
                <a:spcPts val="0"/>
              </a:spcBef>
            </a:pPr>
            <a:r>
              <a:rPr lang="en-US" i="1" dirty="0">
                <a:latin typeface="Calibri" panose="020F0502020204030204" pitchFamily="34" charset="0"/>
                <a:ea typeface="Calibri" panose="020F0502020204030204" pitchFamily="34" charset="0"/>
                <a:cs typeface="Times New Roman" panose="02020603050405020304" pitchFamily="18" charset="0"/>
              </a:rPr>
              <a:t>“I had pain from my clicking finger all the way up to my forearm. And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cortisol levels </a:t>
            </a:r>
            <a:r>
              <a:rPr lang="en-US" i="1" dirty="0">
                <a:latin typeface="Calibri" panose="020F0502020204030204" pitchFamily="34" charset="0"/>
                <a:ea typeface="Calibri" panose="020F0502020204030204" pitchFamily="34" charset="0"/>
                <a:cs typeface="Times New Roman" panose="02020603050405020304" pitchFamily="18" charset="0"/>
              </a:rPr>
              <a:t>were shot - through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hypothalamic-adrenal-pituitary axis (HPA)</a:t>
            </a:r>
            <a:r>
              <a:rPr lang="en-US" i="1" dirty="0">
                <a:latin typeface="Calibri" panose="020F0502020204030204" pitchFamily="34" charset="0"/>
                <a:ea typeface="Calibri" panose="020F0502020204030204" pitchFamily="34" charset="0"/>
                <a:cs typeface="Times New Roman" panose="02020603050405020304" pitchFamily="18" charset="0"/>
              </a:rPr>
              <a:t>, so I was getting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fat</a:t>
            </a:r>
            <a:r>
              <a:rPr lang="en-US" i="1" dirty="0">
                <a:latin typeface="Calibri" panose="020F0502020204030204" pitchFamily="34" charset="0"/>
                <a:ea typeface="Calibri" panose="020F0502020204030204" pitchFamily="34" charset="0"/>
                <a:cs typeface="Times New Roman" panose="02020603050405020304" pitchFamily="18" charset="0"/>
              </a:rPr>
              <a:t> because I had all of this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cortisol </a:t>
            </a:r>
            <a:r>
              <a:rPr lang="en-US" i="1" dirty="0">
                <a:latin typeface="Calibri" panose="020F0502020204030204" pitchFamily="34" charset="0"/>
                <a:ea typeface="Calibri" panose="020F0502020204030204" pitchFamily="34" charset="0"/>
                <a:cs typeface="Times New Roman" panose="02020603050405020304" pitchFamily="18" charset="0"/>
              </a:rPr>
              <a:t>floating around. I didn’t exercise, so I was retaining more body fat. And then finally my HPA axis was all dysregulated so I was more prone to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infection</a:t>
            </a:r>
            <a:r>
              <a:rPr lang="en-US" i="1" dirty="0">
                <a:latin typeface="Calibri" panose="020F0502020204030204" pitchFamily="34" charset="0"/>
                <a:ea typeface="Calibri" panose="020F0502020204030204" pitchFamily="34" charset="0"/>
                <a:cs typeface="Times New Roman" panose="02020603050405020304" pitchFamily="18" charset="0"/>
              </a:rPr>
              <a:t> - I had pimples all over my face, I had stretch marks beginning. And then, finally, I got an infection in my armpit!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i="1" dirty="0">
                <a:latin typeface="Calibri" panose="020F0502020204030204" pitchFamily="34" charset="0"/>
                <a:ea typeface="Calibri" panose="020F0502020204030204" pitchFamily="34" charset="0"/>
                <a:cs typeface="Times New Roman" panose="02020603050405020304" pitchFamily="18" charset="0"/>
              </a:rPr>
              <a:t>So, in addition to the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carpel tunnel</a:t>
            </a:r>
            <a:r>
              <a:rPr lang="en-US" i="1" dirty="0">
                <a:latin typeface="Calibri" panose="020F0502020204030204" pitchFamily="34" charset="0"/>
                <a:ea typeface="Calibri" panose="020F0502020204030204" pitchFamily="34" charset="0"/>
                <a:cs typeface="Times New Roman" panose="02020603050405020304" pitchFamily="18" charset="0"/>
              </a:rPr>
              <a:t>, I had this armpit infection that was streaking down my arm. And on top of that, because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blood pressure </a:t>
            </a:r>
            <a:r>
              <a:rPr lang="en-US" i="1" dirty="0">
                <a:latin typeface="Calibri" panose="020F0502020204030204" pitchFamily="34" charset="0"/>
                <a:ea typeface="Calibri" panose="020F0502020204030204" pitchFamily="34" charset="0"/>
                <a:cs typeface="Times New Roman" panose="02020603050405020304" pitchFamily="18" charset="0"/>
              </a:rPr>
              <a:t>was going up because of the gaming adrenaline rush - my blood pressure was high, my </a:t>
            </a:r>
            <a:r>
              <a:rPr lang="en-US"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cholesterol</a:t>
            </a:r>
            <a:r>
              <a:rPr lang="en-US" i="1" dirty="0">
                <a:latin typeface="Calibri" panose="020F0502020204030204" pitchFamily="34" charset="0"/>
                <a:ea typeface="Calibri" panose="020F0502020204030204" pitchFamily="34" charset="0"/>
                <a:cs typeface="Times New Roman" panose="02020603050405020304" pitchFamily="18" charset="0"/>
              </a:rPr>
              <a:t> was high. And because my blood pressure was high, and I was sitting all of the time, I had hemorrhoids the size of walnuts. - I mean, literally! I was a young man - I was pissed off. Why do I have hemorrhoids like some pregnant women do? We’re talking about bloody, painful hemorrhoids…So I’m convinced that if people are addicted to this thing, </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it’s going to ruin their lives</a:t>
            </a:r>
            <a:r>
              <a:rPr lang="en-US" i="1" dirty="0">
                <a:latin typeface="Calibri" panose="020F0502020204030204" pitchFamily="34" charset="0"/>
                <a:ea typeface="Calibri" panose="020F0502020204030204" pitchFamily="34" charset="0"/>
                <a:cs typeface="Times New Roman" panose="02020603050405020304" pitchFamily="18" charset="0"/>
              </a:rPr>
              <a:t>. It almost ruined mine - and it almost ruined my son and almost destroyed his confidence and his opportunities” </a:t>
            </a:r>
            <a:r>
              <a:rPr lang="en-US" dirty="0">
                <a:latin typeface="Calibri" panose="020F0502020204030204" pitchFamily="34" charset="0"/>
                <a:ea typeface="Calibri" panose="020F0502020204030204" pitchFamily="34" charset="0"/>
                <a:cs typeface="Times New Roman" panose="02020603050405020304" pitchFamily="18" charset="0"/>
              </a:rPr>
              <a:t>(Kardaras, 2016).</a:t>
            </a:r>
          </a:p>
          <a:p>
            <a:endParaRPr lang="en-US" dirty="0"/>
          </a:p>
        </p:txBody>
      </p:sp>
      <p:pic>
        <p:nvPicPr>
          <p:cNvPr id="3074" name="Picture 2" descr="Image result for image of andy doan">
            <a:extLst>
              <a:ext uri="{FF2B5EF4-FFF2-40B4-BE49-F238E27FC236}">
                <a16:creationId xmlns:a16="http://schemas.microsoft.com/office/drawing/2014/main" id="{ABEC7143-F85E-4351-A93D-B18236778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07" y="2950062"/>
            <a:ext cx="3322059" cy="3663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699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6" name="Group 7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0" name="Rectangle 8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2"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94" name="Rectangle 93">
            <a:extLst>
              <a:ext uri="{FF2B5EF4-FFF2-40B4-BE49-F238E27FC236}">
                <a16:creationId xmlns:a16="http://schemas.microsoft.com/office/drawing/2014/main" id="{51F84177-D544-484B-840F-230FCEB94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7BC9B9BC-356F-4894-B473-21807684E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8113797-004C-4F19-8E99-155936E7920C}"/>
              </a:ext>
            </a:extLst>
          </p:cNvPr>
          <p:cNvSpPr>
            <a:spLocks noGrp="1"/>
          </p:cNvSpPr>
          <p:nvPr>
            <p:ph type="title"/>
          </p:nvPr>
        </p:nvSpPr>
        <p:spPr>
          <a:xfrm>
            <a:off x="540279" y="967417"/>
            <a:ext cx="5280460" cy="3392209"/>
          </a:xfrm>
        </p:spPr>
        <p:txBody>
          <a:bodyPr vert="horz" lIns="91440" tIns="45720" rIns="91440" bIns="45720" rtlCol="0" anchor="b">
            <a:normAutofit/>
          </a:bodyPr>
          <a:lstStyle/>
          <a:p>
            <a: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t>Sadly, many these days would go left, me thinks…</a:t>
            </a:r>
          </a:p>
        </p:txBody>
      </p:sp>
      <p:pic>
        <p:nvPicPr>
          <p:cNvPr id="7" name="Picture 2" descr="Related image">
            <a:extLst>
              <a:ext uri="{FF2B5EF4-FFF2-40B4-BE49-F238E27FC236}">
                <a16:creationId xmlns:a16="http://schemas.microsoft.com/office/drawing/2014/main" id="{4519D882-4998-4B0E-83E2-562BDC34E5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333"/>
          <a:stretch/>
        </p:blipFill>
        <p:spPr bwMode="auto">
          <a:xfrm>
            <a:off x="6111242" y="10"/>
            <a:ext cx="6080758" cy="6857990"/>
          </a:xfrm>
          <a:prstGeom prst="rect">
            <a:avLst/>
          </a:prstGeom>
          <a:noFill/>
          <a:extLst>
            <a:ext uri="{909E8E84-426E-40DD-AFC4-6F175D3DCCD1}">
              <a14:hiddenFill xmlns:a14="http://schemas.microsoft.com/office/drawing/2010/main">
                <a:solidFill>
                  <a:srgbClr val="FFFFFF"/>
                </a:solidFill>
              </a14:hiddenFill>
            </a:ext>
          </a:extLst>
        </p:spPr>
      </p:pic>
      <p:sp>
        <p:nvSpPr>
          <p:cNvPr id="98" name="Freeform 27">
            <a:extLst>
              <a:ext uri="{FF2B5EF4-FFF2-40B4-BE49-F238E27FC236}">
                <a16:creationId xmlns:a16="http://schemas.microsoft.com/office/drawing/2014/main" id="{CFD42E53-DE7E-4891-9F3A-A1E195E8E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Content Placeholder 8">
            <a:extLst>
              <a:ext uri="{FF2B5EF4-FFF2-40B4-BE49-F238E27FC236}">
                <a16:creationId xmlns:a16="http://schemas.microsoft.com/office/drawing/2014/main" id="{6AC02196-2F03-4EA9-8C85-3DFF20C5DCC8}"/>
              </a:ext>
            </a:extLst>
          </p:cNvPr>
          <p:cNvSpPr>
            <a:spLocks noGrp="1"/>
          </p:cNvSpPr>
          <p:nvPr>
            <p:ph idx="1"/>
          </p:nvPr>
        </p:nvSpPr>
        <p:spPr>
          <a:xfrm>
            <a:off x="540279" y="5189400"/>
            <a:ext cx="5280460" cy="544260"/>
          </a:xfrm>
        </p:spPr>
        <p:txBody>
          <a:bodyPr vert="horz" lIns="91440" tIns="45720" rIns="91440" bIns="45720" rtlCol="0" anchor="ctr">
            <a:normAutofit/>
          </a:bodyPr>
          <a:lstStyle/>
          <a:p>
            <a:pPr marL="0" indent="0">
              <a:buNone/>
            </a:pPr>
            <a:r>
              <a:rPr lang="en-US" sz="1600" dirty="0">
                <a:solidFill>
                  <a:srgbClr val="FEFFFF"/>
                </a:solidFill>
              </a:rPr>
              <a:t>  </a:t>
            </a:r>
          </a:p>
        </p:txBody>
      </p:sp>
    </p:spTree>
    <p:extLst>
      <p:ext uri="{BB962C8B-B14F-4D97-AF65-F5344CB8AC3E}">
        <p14:creationId xmlns:p14="http://schemas.microsoft.com/office/powerpoint/2010/main" val="2109724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AFD431-09B7-42CA-BF39-9FE5DBE5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solidFill>
            <a:schemeClr val="tx2"/>
          </a:solid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0" name="Group 9">
            <a:extLst>
              <a:ext uri="{FF2B5EF4-FFF2-40B4-BE49-F238E27FC236}">
                <a16:creationId xmlns:a16="http://schemas.microsoft.com/office/drawing/2014/main" id="{9711C96E-3D2D-48C8-AAB9-C1CB02D1D5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tx2">
              <a:lumMod val="90000"/>
            </a:schemeClr>
          </a:solidFill>
        </p:grpSpPr>
        <p:sp>
          <p:nvSpPr>
            <p:cNvPr id="11" name="Freeform 11">
              <a:extLst>
                <a:ext uri="{FF2B5EF4-FFF2-40B4-BE49-F238E27FC236}">
                  <a16:creationId xmlns:a16="http://schemas.microsoft.com/office/drawing/2014/main" id="{0D18AF42-7CD5-4754-91D4-1BE53B5D14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3" name="Freeform 12">
              <a:extLst>
                <a:ext uri="{FF2B5EF4-FFF2-40B4-BE49-F238E27FC236}">
                  <a16:creationId xmlns:a16="http://schemas.microsoft.com/office/drawing/2014/main" id="{A28C8F1A-9407-4D67-8250-D8923BC6DD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5" name="Freeform 13">
              <a:extLst>
                <a:ext uri="{FF2B5EF4-FFF2-40B4-BE49-F238E27FC236}">
                  <a16:creationId xmlns:a16="http://schemas.microsoft.com/office/drawing/2014/main" id="{5CE0A2B0-F7F1-442C-A287-CD6F729E2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6" name="Freeform 14">
              <a:extLst>
                <a:ext uri="{FF2B5EF4-FFF2-40B4-BE49-F238E27FC236}">
                  <a16:creationId xmlns:a16="http://schemas.microsoft.com/office/drawing/2014/main" id="{9E69CFA3-AE12-4EAF-A3A1-564BEEFEF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5" name="Freeform 15">
              <a:extLst>
                <a:ext uri="{FF2B5EF4-FFF2-40B4-BE49-F238E27FC236}">
                  <a16:creationId xmlns:a16="http://schemas.microsoft.com/office/drawing/2014/main" id="{ECB64037-2AE8-4CA9-AD8E-7ACC8618F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6" name="Freeform 16">
              <a:extLst>
                <a:ext uri="{FF2B5EF4-FFF2-40B4-BE49-F238E27FC236}">
                  <a16:creationId xmlns:a16="http://schemas.microsoft.com/office/drawing/2014/main" id="{8D319B10-EE8E-453F-A137-D7EEFA208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7" name="Freeform 17">
              <a:extLst>
                <a:ext uri="{FF2B5EF4-FFF2-40B4-BE49-F238E27FC236}">
                  <a16:creationId xmlns:a16="http://schemas.microsoft.com/office/drawing/2014/main" id="{3283F486-509C-4A42-8EED-794A991D2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8" name="Freeform 18">
              <a:extLst>
                <a:ext uri="{FF2B5EF4-FFF2-40B4-BE49-F238E27FC236}">
                  <a16:creationId xmlns:a16="http://schemas.microsoft.com/office/drawing/2014/main" id="{EBBFBB12-E756-4386-9C17-CA5743838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9" name="Freeform 19">
              <a:extLst>
                <a:ext uri="{FF2B5EF4-FFF2-40B4-BE49-F238E27FC236}">
                  <a16:creationId xmlns:a16="http://schemas.microsoft.com/office/drawing/2014/main" id="{7ADD0E7E-F4A6-4B3F-8A2F-BCBFAFBA23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0" name="Freeform 20">
              <a:extLst>
                <a:ext uri="{FF2B5EF4-FFF2-40B4-BE49-F238E27FC236}">
                  <a16:creationId xmlns:a16="http://schemas.microsoft.com/office/drawing/2014/main" id="{C19FCFB7-5E71-4197-8EC7-2ACB6DB02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 name="Freeform 21">
              <a:extLst>
                <a:ext uri="{FF2B5EF4-FFF2-40B4-BE49-F238E27FC236}">
                  <a16:creationId xmlns:a16="http://schemas.microsoft.com/office/drawing/2014/main" id="{EAA533FE-4903-48DD-A921-421A9C44A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2" name="Freeform 22">
              <a:extLst>
                <a:ext uri="{FF2B5EF4-FFF2-40B4-BE49-F238E27FC236}">
                  <a16:creationId xmlns:a16="http://schemas.microsoft.com/office/drawing/2014/main" id="{54CC5D8E-0D6C-4021-B84E-5D6182C0E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Title 1"/>
          <p:cNvSpPr>
            <a:spLocks noGrp="1"/>
          </p:cNvSpPr>
          <p:nvPr>
            <p:ph type="title"/>
          </p:nvPr>
        </p:nvSpPr>
        <p:spPr>
          <a:xfrm>
            <a:off x="7613741" y="-657921"/>
            <a:ext cx="4497487" cy="6400630"/>
          </a:xfrm>
        </p:spPr>
        <p:txBody>
          <a:bodyPr anchor="ctr">
            <a:normAutofit/>
          </a:bodyPr>
          <a:lstStyle/>
          <a:p>
            <a:pPr marL="0" marR="0">
              <a:spcBef>
                <a:spcPts val="0"/>
              </a:spcBef>
              <a:spcAft>
                <a:spcPts val="0"/>
              </a:spcAft>
            </a:pPr>
            <a:r>
              <a:rPr lang="en-US" sz="4000"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t>Excessive Addiction Promotes Hyperarousal </a:t>
            </a:r>
            <a:br>
              <a:rPr lang="en-US"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br>
            <a:br>
              <a:rPr lang="en-US" dirty="0">
                <a:solidFill>
                  <a:schemeClr val="bg1">
                    <a:lumMod val="95000"/>
                    <a:lumOff val="5000"/>
                  </a:schemeClr>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chemeClr val="bg1">
                  <a:lumMod val="95000"/>
                  <a:lumOff val="5000"/>
                </a:schemeClr>
              </a:solidFill>
            </a:endParaRPr>
          </a:p>
        </p:txBody>
      </p:sp>
      <p:sp>
        <p:nvSpPr>
          <p:cNvPr id="24" name="Freeform 6">
            <a:extLst>
              <a:ext uri="{FF2B5EF4-FFF2-40B4-BE49-F238E27FC236}">
                <a16:creationId xmlns:a16="http://schemas.microsoft.com/office/drawing/2014/main" id="{E7D63BAB-D0DB-4F66-92F9-4D2E0A2E5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643468"/>
            <a:ext cx="7560245" cy="5571066"/>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p>
      <p:sp>
        <p:nvSpPr>
          <p:cNvPr id="3" name="Content Placeholder 2"/>
          <p:cNvSpPr>
            <a:spLocks noGrp="1"/>
          </p:cNvSpPr>
          <p:nvPr>
            <p:ph idx="1"/>
          </p:nvPr>
        </p:nvSpPr>
        <p:spPr>
          <a:xfrm>
            <a:off x="53498" y="914399"/>
            <a:ext cx="6292826" cy="5165939"/>
          </a:xfrm>
        </p:spPr>
        <p:txBody>
          <a:bodyPr anchor="ctr">
            <a:noAutofit/>
          </a:bodyPr>
          <a:lstStyle/>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Blood Flow Shifts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When a person is under stress, blood flow to the brain is shunted away from the higher regions of the brain, i.e., the cortex, and directed to the more primitive parts of the brain, i.e., the limbic or old brain in an effort to promote survival. </a:t>
            </a:r>
          </a:p>
          <a:p>
            <a:pPr>
              <a:lnSpc>
                <a:spcPct val="90000"/>
              </a:lnSpc>
            </a:pPr>
            <a:endParaRPr lang="en-US" dirty="0">
              <a:solidFill>
                <a:srgbClr val="FFFFFF"/>
              </a:solidFill>
              <a:latin typeface="Calibri" panose="020F0502020204030204" pitchFamily="34" charset="0"/>
              <a:cs typeface="Times New Roman" panose="02020603050405020304" pitchFamily="18" charset="0"/>
            </a:endParaRPr>
          </a:p>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Elevated Cortisol</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Chronically elevated cortisol is associated with obesity, diabetes, hormone imbalance, metabolic syndrome, and high blood pressure as previously noted (</a:t>
            </a:r>
            <a:r>
              <a:rPr lang="en-US" dirty="0" err="1">
                <a:solidFill>
                  <a:srgbClr val="FFFFFF"/>
                </a:solidFill>
                <a:latin typeface="Calibri" panose="020F0502020204030204" pitchFamily="34" charset="0"/>
                <a:ea typeface="Calibri" panose="020F0502020204030204" pitchFamily="34" charset="0"/>
                <a:cs typeface="Times New Roman" panose="02020603050405020304" pitchFamily="18" charset="0"/>
              </a:rPr>
              <a:t>Pervanidou</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 et al., 2011). </a:t>
            </a:r>
          </a:p>
          <a:p>
            <a:pPr marL="114300" indent="0">
              <a:lnSpc>
                <a:spcPct val="90000"/>
              </a:lnSpc>
              <a:spcBef>
                <a:spcPts val="0"/>
              </a:spcBef>
              <a:buNone/>
            </a:pPr>
            <a:endPar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b="1" u="sng" dirty="0">
                <a:solidFill>
                  <a:srgbClr val="FFFF00"/>
                </a:solidFill>
                <a:latin typeface="Calibri" panose="020F0502020204030204" pitchFamily="34" charset="0"/>
                <a:ea typeface="Calibri" panose="020F0502020204030204" pitchFamily="34" charset="0"/>
                <a:cs typeface="Times New Roman" panose="02020603050405020304" pitchFamily="18" charset="0"/>
              </a:rPr>
              <a:t>Oxidative Stress</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When the cell’s natural defenses are overwhelmed due to excessive stress, the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antioxidants</a:t>
            </a:r>
            <a:r>
              <a:rPr lang="en-US" dirty="0">
                <a:solidFill>
                  <a:srgbClr val="FFFFFF"/>
                </a:solidFill>
                <a:latin typeface="Calibri" panose="020F0502020204030204" pitchFamily="34" charset="0"/>
                <a:ea typeface="Calibri" panose="020F0502020204030204" pitchFamily="34" charset="0"/>
                <a:cs typeface="Times New Roman" panose="02020603050405020304" pitchFamily="18" charset="0"/>
              </a:rPr>
              <a:t> or scavengers are depleted, and oxidative stress or excessive free radicals develop. Free radicals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cause inflammation, tissue damage, and decreased efficiency.</a:t>
            </a:r>
          </a:p>
        </p:txBody>
      </p:sp>
      <p:pic>
        <p:nvPicPr>
          <p:cNvPr id="2050" name="Picture 2" descr="Image result for picture of overloaded brain">
            <a:extLst>
              <a:ext uri="{FF2B5EF4-FFF2-40B4-BE49-F238E27FC236}">
                <a16:creationId xmlns:a16="http://schemas.microsoft.com/office/drawing/2014/main" id="{5AC31904-4B80-494A-819B-D2CD13952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8925" y="3768534"/>
            <a:ext cx="3669037" cy="278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637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42"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3C5067"/>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5A541B6-4F26-7FDD-17C3-B74851B67773}"/>
              </a:ext>
            </a:extLst>
          </p:cNvPr>
          <p:cNvSpPr>
            <a:spLocks noGrp="1"/>
          </p:cNvSpPr>
          <p:nvPr>
            <p:ph type="title"/>
          </p:nvPr>
        </p:nvSpPr>
        <p:spPr>
          <a:xfrm>
            <a:off x="321851" y="1850570"/>
            <a:ext cx="4005000" cy="3805331"/>
          </a:xfrm>
        </p:spPr>
        <p:txBody>
          <a:bodyPr vert="horz" lIns="91440" tIns="45720" rIns="91440" bIns="45720" rtlCol="0" anchor="b">
            <a:normAutofit fontScale="90000"/>
          </a:bodyPr>
          <a:lstStyle/>
          <a:p>
            <a:pPr>
              <a:lnSpc>
                <a:spcPct val="90000"/>
              </a:lnSpc>
            </a:pPr>
            <a:r>
              <a:rPr lang="en-US" sz="4400" dirty="0">
                <a:solidFill>
                  <a:srgbClr val="FEFFFF"/>
                </a:solidFill>
                <a:latin typeface="Calibri" panose="020F0502020204030204" pitchFamily="34" charset="0"/>
                <a:ea typeface="Calibri" panose="020F0502020204030204" pitchFamily="34" charset="0"/>
                <a:cs typeface="Calibri" panose="020F0502020204030204" pitchFamily="34" charset="0"/>
              </a:rPr>
              <a:t>Dopamine correlates with cortisol</a:t>
            </a:r>
            <a:br>
              <a:rPr lang="en-US" sz="2200" dirty="0">
                <a:solidFill>
                  <a:srgbClr val="FEFFFF"/>
                </a:solidFill>
                <a:latin typeface="Calibri" panose="020F0502020204030204" pitchFamily="34" charset="0"/>
                <a:ea typeface="Calibri" panose="020F0502020204030204" pitchFamily="34" charset="0"/>
                <a:cs typeface="Calibri" panose="020F0502020204030204" pitchFamily="34" charset="0"/>
              </a:rPr>
            </a:br>
            <a:br>
              <a:rPr lang="en-US" sz="22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t>Dr. McCauley notes that as dopamine is excessively elevated, so is the stress hormone cortisol. Left unchecked, this will cause inflammation in the body and brain. </a:t>
            </a:r>
          </a:p>
        </p:txBody>
      </p:sp>
      <p:pic>
        <p:nvPicPr>
          <p:cNvPr id="3" name="Picture 2">
            <a:extLst>
              <a:ext uri="{FF2B5EF4-FFF2-40B4-BE49-F238E27FC236}">
                <a16:creationId xmlns:a16="http://schemas.microsoft.com/office/drawing/2014/main" id="{80F1412E-2F9E-C9CF-2D37-BC79A52DFF0C}"/>
              </a:ext>
            </a:extLst>
          </p:cNvPr>
          <p:cNvPicPr>
            <a:picLocks noChangeAspect="1"/>
          </p:cNvPicPr>
          <p:nvPr/>
        </p:nvPicPr>
        <p:blipFill rotWithShape="1">
          <a:blip r:embed="rId2"/>
          <a:srcRect l="14772" t="20923" r="36109" b="22163"/>
          <a:stretch/>
        </p:blipFill>
        <p:spPr>
          <a:xfrm>
            <a:off x="4740384" y="1515810"/>
            <a:ext cx="7323008" cy="3903288"/>
          </a:xfrm>
          <a:prstGeom prst="rect">
            <a:avLst/>
          </a:prstGeom>
        </p:spPr>
      </p:pic>
    </p:spTree>
    <p:extLst>
      <p:ext uri="{BB962C8B-B14F-4D97-AF65-F5344CB8AC3E}">
        <p14:creationId xmlns:p14="http://schemas.microsoft.com/office/powerpoint/2010/main" val="1584724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E1C8-5AA7-4174-8424-94C6CF00F672}"/>
              </a:ext>
            </a:extLst>
          </p:cNvPr>
          <p:cNvSpPr>
            <a:spLocks noGrp="1"/>
          </p:cNvSpPr>
          <p:nvPr>
            <p:ph type="title"/>
          </p:nvPr>
        </p:nvSpPr>
        <p:spPr>
          <a:xfrm>
            <a:off x="1962617" y="352251"/>
            <a:ext cx="9944768" cy="1280890"/>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The Impact of Electronic Media and Porn on Mood</a:t>
            </a:r>
          </a:p>
        </p:txBody>
      </p:sp>
      <p:pic>
        <p:nvPicPr>
          <p:cNvPr id="1026" name="Picture 2" descr="Image result for an turner beaking the feedback loop">
            <a:extLst>
              <a:ext uri="{FF2B5EF4-FFF2-40B4-BE49-F238E27FC236}">
                <a16:creationId xmlns:a16="http://schemas.microsoft.com/office/drawing/2014/main" id="{60F03D61-980A-4699-A00D-566999798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28" y="3010828"/>
            <a:ext cx="1260088" cy="2327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n turner beaking the feedback loop">
            <a:extLst>
              <a:ext uri="{FF2B5EF4-FFF2-40B4-BE49-F238E27FC236}">
                <a16:creationId xmlns:a16="http://schemas.microsoft.com/office/drawing/2014/main" id="{915C5F8B-802A-408C-A115-DB74C7734D2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0295477" y="3010828"/>
            <a:ext cx="1495949" cy="23272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FB9401-54CF-4428-BCB1-0B3DFC83374F}"/>
              </a:ext>
            </a:extLst>
          </p:cNvPr>
          <p:cNvSpPr/>
          <p:nvPr/>
        </p:nvSpPr>
        <p:spPr>
          <a:xfrm>
            <a:off x="2296887" y="1633141"/>
            <a:ext cx="7585838" cy="60631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A.N. Turner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(2017) writes of his own struggle with depression secondary to media/porn overconsumption,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“My relationship with the Internet was not alleviating feelings of loneliness; it was amplifying my </a:t>
            </a:r>
            <a:r>
              <a:rPr kumimoji="0" lang="en-US" sz="22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loneliness,</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bringing me to a state of </a:t>
            </a:r>
            <a:r>
              <a:rPr kumimoji="0" lang="en-US" sz="22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frustrated depression. </a:t>
            </a:r>
            <a:r>
              <a:rPr kumimoji="0" lang="en-US" sz="2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I felt boxed in, unable to breathe, trapped in an inescapable thought bubble of my own f*ed up, addictive desires. I conditioned myself to need constant stimulation. I couldn’t read, talk, study, or play the piano – all things that I love – because it all seemed too slow, too one-note…I was always tired, yet always racing in a mad frenzy.  I couldn’t focus. I was anxious. I was unable to engage in solitude. My thoughts were a jumble.”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91751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4738D29-052B-497D-BD32-DF9F5DCD9F32}"/>
              </a:ext>
            </a:extLst>
          </p:cNvPr>
          <p:cNvSpPr>
            <a:spLocks noGrp="1"/>
          </p:cNvSpPr>
          <p:nvPr>
            <p:ph type="title"/>
          </p:nvPr>
        </p:nvSpPr>
        <p:spPr>
          <a:xfrm>
            <a:off x="729343" y="787400"/>
            <a:ext cx="7315200" cy="778933"/>
          </a:xfrm>
        </p:spPr>
        <p:txBody>
          <a:bodyPr anchor="ctr">
            <a:normAutofit/>
          </a:bodyPr>
          <a:lstStyle/>
          <a:p>
            <a:pPr>
              <a:lnSpc>
                <a:spcPct val="90000"/>
              </a:lnSpc>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Excessive Pornography and Mood</a:t>
            </a:r>
          </a:p>
        </p:txBody>
      </p:sp>
      <p:sp>
        <p:nvSpPr>
          <p:cNvPr id="3" name="Content Placeholder 2">
            <a:extLst>
              <a:ext uri="{FF2B5EF4-FFF2-40B4-BE49-F238E27FC236}">
                <a16:creationId xmlns:a16="http://schemas.microsoft.com/office/drawing/2014/main" id="{C3C69EC4-CAF6-44C4-8951-8882A493298F}"/>
              </a:ext>
            </a:extLst>
          </p:cNvPr>
          <p:cNvSpPr>
            <a:spLocks noGrp="1"/>
          </p:cNvSpPr>
          <p:nvPr>
            <p:ph idx="1"/>
          </p:nvPr>
        </p:nvSpPr>
        <p:spPr>
          <a:xfrm>
            <a:off x="541866" y="2031999"/>
            <a:ext cx="7145867" cy="4575629"/>
          </a:xfrm>
        </p:spPr>
        <p:txBody>
          <a:bodyPr>
            <a:normAutofit/>
          </a:bodyPr>
          <a:lstStyle/>
          <a:p>
            <a:r>
              <a:rPr lang="en-US" sz="2000" dirty="0">
                <a:solidFill>
                  <a:srgbClr val="FEFFFF"/>
                </a:solidFill>
                <a:latin typeface="Calibri" panose="020F0502020204030204" pitchFamily="34" charset="0"/>
              </a:rPr>
              <a:t>We are, on a surface level, the most connected society that has ever walked the planet. </a:t>
            </a:r>
          </a:p>
          <a:p>
            <a:r>
              <a:rPr lang="en-US" sz="2000" dirty="0">
                <a:solidFill>
                  <a:srgbClr val="FEFFFF"/>
                </a:solidFill>
                <a:latin typeface="Calibri" panose="020F0502020204030204" pitchFamily="34" charset="0"/>
              </a:rPr>
              <a:t>Each second, we send over </a:t>
            </a:r>
            <a:r>
              <a:rPr lang="en-US" sz="2000" b="1" dirty="0">
                <a:solidFill>
                  <a:srgbClr val="FFFF00"/>
                </a:solidFill>
                <a:latin typeface="Calibri" panose="020F0502020204030204" pitchFamily="34" charset="0"/>
              </a:rPr>
              <a:t>7,500 tweets, 1,394 Instagram photos, and over two million emails </a:t>
            </a:r>
            <a:r>
              <a:rPr lang="en-US" sz="2000" dirty="0">
                <a:solidFill>
                  <a:srgbClr val="FEFFFF"/>
                </a:solidFill>
                <a:latin typeface="Calibri" panose="020F0502020204030204" pitchFamily="34" charset="0"/>
              </a:rPr>
              <a:t>and view over </a:t>
            </a:r>
            <a:r>
              <a:rPr lang="en-US" sz="2000" b="1" dirty="0">
                <a:solidFill>
                  <a:srgbClr val="FFFF00"/>
                </a:solidFill>
                <a:latin typeface="Calibri" panose="020F0502020204030204" pitchFamily="34" charset="0"/>
              </a:rPr>
              <a:t>119,000 YouTube videos </a:t>
            </a:r>
            <a:r>
              <a:rPr lang="en-US" sz="2000" dirty="0">
                <a:solidFill>
                  <a:srgbClr val="FEFFFF"/>
                </a:solidFill>
                <a:latin typeface="Calibri" panose="020F0502020204030204" pitchFamily="34" charset="0"/>
              </a:rPr>
              <a:t>(Internet Live Stats, website, </a:t>
            </a:r>
            <a:r>
              <a:rPr lang="en-US" sz="2000" u="sng" dirty="0">
                <a:solidFill>
                  <a:schemeClr val="tx1"/>
                </a:solidFill>
                <a:latin typeface="Calibri" panose="020F0502020204030204" pitchFamily="34" charset="0"/>
                <a:hlinkClick r:id="rId2">
                  <a:extLst>
                    <a:ext uri="{A12FA001-AC4F-418D-AE19-62706E023703}">
                      <ahyp:hlinkClr xmlns:ahyp="http://schemas.microsoft.com/office/drawing/2018/hyperlinkcolor" val="tx"/>
                    </a:ext>
                  </a:extLst>
                </a:hlinkClick>
              </a:rPr>
              <a:t>www.internetlivestats.com</a:t>
            </a:r>
            <a:r>
              <a:rPr lang="en-US" sz="2000" dirty="0">
                <a:solidFill>
                  <a:schemeClr val="tx1"/>
                </a:solidFill>
                <a:latin typeface="Calibri" panose="020F0502020204030204" pitchFamily="34" charset="0"/>
              </a:rPr>
              <a:t>). </a:t>
            </a:r>
          </a:p>
          <a:p>
            <a:r>
              <a:rPr lang="en-US" sz="2000" dirty="0">
                <a:solidFill>
                  <a:srgbClr val="FEFFFF"/>
                </a:solidFill>
                <a:latin typeface="Calibri" panose="020F0502020204030204" pitchFamily="34" charset="0"/>
              </a:rPr>
              <a:t>Americans send </a:t>
            </a:r>
            <a:r>
              <a:rPr lang="en-US" sz="2000" b="1" dirty="0">
                <a:solidFill>
                  <a:srgbClr val="FFFF00"/>
                </a:solidFill>
                <a:latin typeface="Calibri" panose="020F0502020204030204" pitchFamily="34" charset="0"/>
              </a:rPr>
              <a:t>69,000 texts a second, </a:t>
            </a:r>
            <a:r>
              <a:rPr lang="en-US" sz="2000" dirty="0">
                <a:solidFill>
                  <a:srgbClr val="FEFFFF"/>
                </a:solidFill>
                <a:latin typeface="Calibri" panose="020F0502020204030204" pitchFamily="34" charset="0"/>
              </a:rPr>
              <a:t>which translates to over six billion texts sent out in the US daily. Paradoxically, the more </a:t>
            </a:r>
            <a:r>
              <a:rPr lang="en-US" sz="2000" b="1" dirty="0">
                <a:solidFill>
                  <a:srgbClr val="FFFF00"/>
                </a:solidFill>
                <a:latin typeface="Calibri" panose="020F0502020204030204" pitchFamily="34" charset="0"/>
              </a:rPr>
              <a:t>connected</a:t>
            </a:r>
            <a:r>
              <a:rPr lang="en-US" sz="2000" dirty="0">
                <a:solidFill>
                  <a:srgbClr val="FF0000"/>
                </a:solidFill>
                <a:latin typeface="Calibri" panose="020F0502020204030204" pitchFamily="34" charset="0"/>
              </a:rPr>
              <a:t> </a:t>
            </a:r>
            <a:r>
              <a:rPr lang="en-US" sz="2000" dirty="0">
                <a:solidFill>
                  <a:srgbClr val="FEFFFF"/>
                </a:solidFill>
                <a:latin typeface="Calibri" panose="020F0502020204030204" pitchFamily="34" charset="0"/>
              </a:rPr>
              <a:t>we think we are with the façade of the Internet, the more </a:t>
            </a:r>
            <a:r>
              <a:rPr lang="en-US" sz="2000" b="1" dirty="0">
                <a:solidFill>
                  <a:srgbClr val="FFFF00"/>
                </a:solidFill>
                <a:latin typeface="Calibri" panose="020F0502020204030204" pitchFamily="34" charset="0"/>
              </a:rPr>
              <a:t>disconnected</a:t>
            </a:r>
            <a:r>
              <a:rPr lang="en-US" sz="2000" dirty="0">
                <a:solidFill>
                  <a:srgbClr val="FFFF00"/>
                </a:solidFill>
                <a:latin typeface="Calibri" panose="020F0502020204030204" pitchFamily="34" charset="0"/>
              </a:rPr>
              <a:t> </a:t>
            </a:r>
            <a:r>
              <a:rPr lang="en-US" sz="2000" dirty="0">
                <a:solidFill>
                  <a:srgbClr val="FEFFFF"/>
                </a:solidFill>
                <a:latin typeface="Calibri" panose="020F0502020204030204" pitchFamily="34" charset="0"/>
              </a:rPr>
              <a:t>and depressed we actually become. </a:t>
            </a:r>
          </a:p>
          <a:p>
            <a:r>
              <a:rPr lang="en-US" sz="2000" dirty="0">
                <a:solidFill>
                  <a:srgbClr val="FEFFFF"/>
                </a:solidFill>
                <a:latin typeface="Calibri" panose="020F0502020204030204" pitchFamily="34" charset="0"/>
              </a:rPr>
              <a:t>As Johann Hari (2015) said in a Ted Talk, “We are the most disconnected society that has ever been, </a:t>
            </a:r>
            <a:r>
              <a:rPr lang="en-US" dirty="0">
                <a:solidFill>
                  <a:srgbClr val="FEFFFF"/>
                </a:solidFill>
                <a:latin typeface="Calibri" panose="020F0502020204030204" pitchFamily="34" charset="0"/>
              </a:rPr>
              <a:t>surely.”</a:t>
            </a:r>
          </a:p>
        </p:txBody>
      </p:sp>
      <p:pic>
        <p:nvPicPr>
          <p:cNvPr id="5122" name="Picture 2" descr="Image result for image of depressed porn user">
            <a:extLst>
              <a:ext uri="{FF2B5EF4-FFF2-40B4-BE49-F238E27FC236}">
                <a16:creationId xmlns:a16="http://schemas.microsoft.com/office/drawing/2014/main" id="{2C556A6E-CBD0-417A-A3D3-097CF3CD54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13057" y="3212765"/>
            <a:ext cx="3001931" cy="150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7701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275124-3787-4263-8D98-B749A16AAF79}"/>
              </a:ext>
            </a:extLst>
          </p:cNvPr>
          <p:cNvSpPr>
            <a:spLocks noGrp="1"/>
          </p:cNvSpPr>
          <p:nvPr>
            <p:ph type="title"/>
          </p:nvPr>
        </p:nvSpPr>
        <p:spPr>
          <a:xfrm>
            <a:off x="457200" y="645106"/>
            <a:ext cx="3842303" cy="1259894"/>
          </a:xfrm>
        </p:spPr>
        <p:txBody>
          <a:bodyPr>
            <a:normAutofit/>
          </a:bodyPr>
          <a:lstStyle/>
          <a:p>
            <a:pPr>
              <a:lnSpc>
                <a:spcPct val="90000"/>
              </a:lnSpc>
            </a:pPr>
            <a:r>
              <a:rPr lang="en-US" sz="3200" dirty="0">
                <a:latin typeface="Calibri" panose="020F0502020204030204" pitchFamily="34" charset="0"/>
                <a:ea typeface="Calibri" panose="020F0502020204030204" pitchFamily="34" charset="0"/>
                <a:cs typeface="Calibri" panose="020F0502020204030204" pitchFamily="34" charset="0"/>
              </a:rPr>
              <a:t>Excessive Media and Mood</a:t>
            </a:r>
          </a:p>
        </p:txBody>
      </p:sp>
      <p:sp>
        <p:nvSpPr>
          <p:cNvPr id="3" name="Content Placeholder 2">
            <a:extLst>
              <a:ext uri="{FF2B5EF4-FFF2-40B4-BE49-F238E27FC236}">
                <a16:creationId xmlns:a16="http://schemas.microsoft.com/office/drawing/2014/main" id="{16607F41-8CFB-452B-A32A-FA1D0C805C5D}"/>
              </a:ext>
            </a:extLst>
          </p:cNvPr>
          <p:cNvSpPr>
            <a:spLocks noGrp="1"/>
          </p:cNvSpPr>
          <p:nvPr>
            <p:ph idx="1"/>
          </p:nvPr>
        </p:nvSpPr>
        <p:spPr>
          <a:xfrm>
            <a:off x="649225" y="2133600"/>
            <a:ext cx="3650278" cy="3759253"/>
          </a:xfrm>
        </p:spPr>
        <p:txBody>
          <a:bodyPr>
            <a:normAutofit/>
          </a:bodyPr>
          <a:lstStyle/>
          <a:p>
            <a:r>
              <a:rPr lang="en-US" dirty="0">
                <a:latin typeface="Calibri" panose="020F0502020204030204" pitchFamily="34" charset="0"/>
              </a:rPr>
              <a:t>A 2018 study conducted by </a:t>
            </a:r>
            <a:r>
              <a:rPr lang="en-US" b="1" dirty="0">
                <a:solidFill>
                  <a:srgbClr val="FFFF00"/>
                </a:solidFill>
                <a:latin typeface="Calibri" panose="020F0502020204030204" pitchFamily="34" charset="0"/>
              </a:rPr>
              <a:t>Blue Cross and Blue Shield </a:t>
            </a:r>
            <a:r>
              <a:rPr lang="en-US" dirty="0">
                <a:latin typeface="Calibri" panose="020F0502020204030204" pitchFamily="34" charset="0"/>
              </a:rPr>
              <a:t>revealed that that the highest rate of growth in depression has occurred in the youngest and the most digitally connected age bracket (see chart below). </a:t>
            </a:r>
            <a:endParaRPr lang="en-US" dirty="0"/>
          </a:p>
        </p:txBody>
      </p:sp>
      <p:pic>
        <p:nvPicPr>
          <p:cNvPr id="4" name="Content Placeholder 3" descr="Image result for cdc U&gt;S. Suicide rates % change: comparison of most digitally connected generation vs less connected 2000 - 2006">
            <a:extLst>
              <a:ext uri="{FF2B5EF4-FFF2-40B4-BE49-F238E27FC236}">
                <a16:creationId xmlns:a16="http://schemas.microsoft.com/office/drawing/2014/main" id="{4121B56C-446C-4C4C-89E0-6A06FF49A59D}"/>
              </a:ext>
            </a:extLst>
          </p:cNvPr>
          <p:cNvPicPr>
            <a:picLocks/>
          </p:cNvPicPr>
          <p:nvPr/>
        </p:nvPicPr>
        <p:blipFill rotWithShape="1">
          <a:blip r:embed="rId3">
            <a:extLst>
              <a:ext uri="{28A0092B-C50C-407E-A947-70E740481C1C}">
                <a14:useLocalDpi xmlns:a14="http://schemas.microsoft.com/office/drawing/2010/main" val="0"/>
              </a:ext>
            </a:extLst>
          </a:blip>
          <a:srcRect t="503" r="-1" b="3406"/>
          <a:stretch/>
        </p:blipFill>
        <p:spPr bwMode="auto">
          <a:xfrm>
            <a:off x="4619543" y="-785"/>
            <a:ext cx="7747493" cy="6858786"/>
          </a:xfrm>
          <a:prstGeom prst="rect">
            <a:avLst/>
          </a:prstGeom>
          <a:noFill/>
        </p:spPr>
      </p:pic>
      <p:pic>
        <p:nvPicPr>
          <p:cNvPr id="7" name="Picture 6" descr="C:\Users\Jeff Hansen\AppData\Local\Microsoft\Windows\Temporary Internet Files\Content.MSO\BF3CA430.tmp">
            <a:extLst>
              <a:ext uri="{FF2B5EF4-FFF2-40B4-BE49-F238E27FC236}">
                <a16:creationId xmlns:a16="http://schemas.microsoft.com/office/drawing/2014/main" id="{2883F278-67B9-4814-A4DC-5C5C6CF3C8B5}"/>
              </a:ext>
            </a:extLst>
          </p:cNvPr>
          <p:cNvPicPr/>
          <p:nvPr/>
        </p:nvPicPr>
        <p:blipFill rotWithShape="1">
          <a:blip r:embed="rId4">
            <a:extLst>
              <a:ext uri="{28A0092B-C50C-407E-A947-70E740481C1C}">
                <a14:useLocalDpi xmlns:a14="http://schemas.microsoft.com/office/drawing/2010/main" val="0"/>
              </a:ext>
            </a:extLst>
          </a:blip>
          <a:srcRect b="10237"/>
          <a:stretch/>
        </p:blipFill>
        <p:spPr bwMode="auto">
          <a:xfrm>
            <a:off x="1197720" y="4728411"/>
            <a:ext cx="2255343" cy="15218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27673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4" name="Rectangle 8">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5" name="Group 10">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12"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6"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4"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5"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6"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7"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8"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9"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0"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1"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2"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3"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p:cNvSpPr>
            <a:spLocks noGrp="1"/>
          </p:cNvSpPr>
          <p:nvPr>
            <p:ph type="title"/>
          </p:nvPr>
        </p:nvSpPr>
        <p:spPr>
          <a:xfrm>
            <a:off x="337457" y="176270"/>
            <a:ext cx="3947781" cy="3423716"/>
          </a:xfrm>
        </p:spPr>
        <p:txBody>
          <a:bodyPr anchor="ctr">
            <a:normAutofit/>
          </a:bodyPr>
          <a:lstStyle/>
          <a:p>
            <a:r>
              <a:rPr lang="en-US" dirty="0">
                <a:solidFill>
                  <a:srgbClr val="FEFFFF"/>
                </a:solidFill>
                <a:latin typeface="Calibri" panose="020F0502020204030204" pitchFamily="34" charset="0"/>
                <a:ea typeface="Calibri" panose="020F0502020204030204" pitchFamily="34" charset="0"/>
                <a:cs typeface="Calibri" panose="020F0502020204030204" pitchFamily="34" charset="0"/>
              </a:rPr>
              <a:t>Excessive Pornography and Mood</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25"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67" name="Rectangle 26">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p:cNvSpPr>
            <a:spLocks noGrp="1"/>
          </p:cNvSpPr>
          <p:nvPr>
            <p:ph idx="1"/>
          </p:nvPr>
        </p:nvSpPr>
        <p:spPr>
          <a:xfrm>
            <a:off x="4980743" y="475888"/>
            <a:ext cx="6743354" cy="6458311"/>
          </a:xfrm>
        </p:spPr>
        <p:txBody>
          <a:bodyPr anchor="ctr">
            <a:normAutofit lnSpcReduction="10000"/>
          </a:bodyPr>
          <a:lstStyle/>
          <a:p>
            <a:pPr marL="0" indent="0">
              <a:buNone/>
            </a:pPr>
            <a:r>
              <a:rPr lang="en-US" sz="1900" dirty="0">
                <a:latin typeface="Calibri" panose="020F0502020204030204" pitchFamily="34" charset="0"/>
              </a:rPr>
              <a:t>The connection between general media consumption to include gaming and social media and depression is well-established by </a:t>
            </a:r>
            <a:r>
              <a:rPr lang="en-US" sz="1900" dirty="0">
                <a:latin typeface="Calibri" panose="020F0502020204030204" pitchFamily="34" charset="0"/>
                <a:ea typeface="Calibri" panose="020F0502020204030204" pitchFamily="34" charset="0"/>
                <a:cs typeface="Times New Roman" panose="02020603050405020304" pitchFamily="18" charset="0"/>
              </a:rPr>
              <a:t>Kardaras (2016)</a:t>
            </a:r>
          </a:p>
          <a:p>
            <a:pPr marL="0" indent="0">
              <a:buNone/>
            </a:pPr>
            <a:endParaRPr lang="en-US" sz="1900" dirty="0">
              <a:latin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2012 Missouri State University study </a:t>
            </a:r>
            <a:r>
              <a:rPr lang="en-US" dirty="0">
                <a:latin typeface="Calibri" panose="020F0502020204030204" pitchFamily="34" charset="0"/>
                <a:ea typeface="Calibri" panose="020F0502020204030204" pitchFamily="34" charset="0"/>
                <a:cs typeface="Times New Roman" panose="02020603050405020304" pitchFamily="18" charset="0"/>
              </a:rPr>
              <a:t>of 216 students revealed that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30 percent </a:t>
            </a:r>
            <a:r>
              <a:rPr lang="en-US" dirty="0">
                <a:latin typeface="Calibri" panose="020F0502020204030204" pitchFamily="34" charset="0"/>
                <a:ea typeface="Calibri" panose="020F0502020204030204" pitchFamily="34" charset="0"/>
                <a:cs typeface="Times New Roman" panose="02020603050405020304" pitchFamily="18" charset="0"/>
              </a:rPr>
              <a:t>of Internet users showed signs of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depression</a:t>
            </a:r>
            <a:r>
              <a:rPr lang="en-US" dirty="0">
                <a:latin typeface="Calibri" panose="020F0502020204030204" pitchFamily="34" charset="0"/>
                <a:ea typeface="Calibri" panose="020F0502020204030204" pitchFamily="34" charset="0"/>
                <a:cs typeface="Times New Roman" panose="02020603050405020304" pitchFamily="18" charset="0"/>
              </a:rPr>
              <a:t> and that the depressed kids were more intense web users.</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2014 study looked at 2,293 seventh-graders and found that Internet addiction led to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increased depression, hostility, and anxiety.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2014 study conducted in Pakistan with 300 graduate students found a positive correlation between Internet addiction and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depression and anxiety</a:t>
            </a:r>
            <a:r>
              <a:rPr lang="en-US" dirty="0">
                <a:latin typeface="Calibri" panose="020F0502020204030204" pitchFamily="34" charset="0"/>
                <a:ea typeface="Calibri" panose="020F0502020204030204" pitchFamily="34" charset="0"/>
                <a:cs typeface="Times New Roman" panose="02020603050405020304" pitchFamily="18" charset="0"/>
              </a:rPr>
              <a:t>.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2006 Korean study involving 1,573 high school students found a correlation between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Internet addiction, depression, and thoughts of suicide. </a:t>
            </a: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Recently, the term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Facebook Depression </a:t>
            </a:r>
            <a:r>
              <a:rPr lang="en-US" dirty="0">
                <a:latin typeface="Calibri" panose="020F0502020204030204" pitchFamily="34" charset="0"/>
                <a:ea typeface="Calibri" panose="020F0502020204030204" pitchFamily="34" charset="0"/>
                <a:cs typeface="Times New Roman" panose="02020603050405020304" pitchFamily="18" charset="0"/>
              </a:rPr>
              <a:t>has emerged – namely, the more “friends” one has on Facebook, the higher the likelihood of depressive symptoms (Kardaras, 2016). </a:t>
            </a:r>
          </a:p>
          <a:p>
            <a:pPr marL="0" indent="0">
              <a:lnSpc>
                <a:spcPct val="90000"/>
              </a:lnSpc>
              <a:buNone/>
            </a:pPr>
            <a:endParaRPr lang="en-US" dirty="0"/>
          </a:p>
        </p:txBody>
      </p:sp>
      <p:sp>
        <p:nvSpPr>
          <p:cNvPr id="4" name="Rectangle 3"/>
          <p:cNvSpPr/>
          <p:nvPr/>
        </p:nvSpPr>
        <p:spPr>
          <a:xfrm>
            <a:off x="3048000" y="2828836"/>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4EBC44C0-C307-009D-5DCE-80CEAA2F82AC}"/>
              </a:ext>
            </a:extLst>
          </p:cNvPr>
          <p:cNvPicPr>
            <a:picLocks noChangeAspect="1"/>
          </p:cNvPicPr>
          <p:nvPr/>
        </p:nvPicPr>
        <p:blipFill>
          <a:blip r:embed="rId2"/>
          <a:stretch>
            <a:fillRect/>
          </a:stretch>
        </p:blipFill>
        <p:spPr>
          <a:xfrm>
            <a:off x="58595" y="4269671"/>
            <a:ext cx="4696793" cy="2297185"/>
          </a:xfrm>
          <a:prstGeom prst="rect">
            <a:avLst/>
          </a:prstGeom>
        </p:spPr>
      </p:pic>
    </p:spTree>
    <p:extLst>
      <p:ext uri="{BB962C8B-B14F-4D97-AF65-F5344CB8AC3E}">
        <p14:creationId xmlns:p14="http://schemas.microsoft.com/office/powerpoint/2010/main" val="1263454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A2C8635-33D3-4054-95B3-865F8D4CCA0A}"/>
              </a:ext>
            </a:extLst>
          </p:cNvPr>
          <p:cNvSpPr>
            <a:spLocks noGrp="1"/>
          </p:cNvSpPr>
          <p:nvPr>
            <p:ph type="title"/>
          </p:nvPr>
        </p:nvSpPr>
        <p:spPr>
          <a:xfrm>
            <a:off x="541867" y="787400"/>
            <a:ext cx="7145866" cy="778933"/>
          </a:xfrm>
        </p:spPr>
        <p:txBody>
          <a:bodyPr anchor="ctr">
            <a:normAutofit/>
          </a:bodyPr>
          <a:lstStyle/>
          <a:p>
            <a:pPr>
              <a:lnSpc>
                <a:spcPct val="90000"/>
              </a:lnSpc>
            </a:pPr>
            <a:r>
              <a:rPr lang="en-US" sz="3200" b="1" dirty="0">
                <a:solidFill>
                  <a:srgbClr val="FEFFFF"/>
                </a:solidFill>
                <a:latin typeface="Calibri" panose="020F0502020204030204" pitchFamily="34" charset="0"/>
                <a:ea typeface="Calibri" panose="020F0502020204030204" pitchFamily="34" charset="0"/>
                <a:cs typeface="Calibri" panose="020F0502020204030204" pitchFamily="34" charset="0"/>
              </a:rPr>
              <a:t>Excessive Pornography and Depression</a:t>
            </a:r>
            <a:endPar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BD632993-5369-414B-BE0F-70FFFCD84F15}"/>
              </a:ext>
            </a:extLst>
          </p:cNvPr>
          <p:cNvSpPr>
            <a:spLocks noGrp="1"/>
          </p:cNvSpPr>
          <p:nvPr>
            <p:ph idx="1"/>
          </p:nvPr>
        </p:nvSpPr>
        <p:spPr>
          <a:xfrm>
            <a:off x="541866" y="2032000"/>
            <a:ext cx="7145867" cy="4821252"/>
          </a:xfrm>
        </p:spPr>
        <p:txBody>
          <a:bodyPr>
            <a:normAutofit/>
          </a:bodyPr>
          <a:lstStyle/>
          <a:p>
            <a:pPr marL="0" indent="0">
              <a:buNone/>
            </a:pPr>
            <a:r>
              <a:rPr lang="en-US" sz="2000" b="1" dirty="0">
                <a:solidFill>
                  <a:srgbClr val="FFFF00"/>
                </a:solidFill>
                <a:latin typeface="Calibri" panose="020F0502020204030204" pitchFamily="34" charset="0"/>
                <a:cs typeface="Calibri" panose="020F0502020204030204" pitchFamily="34" charset="0"/>
              </a:rPr>
              <a:t>Dr. David Skinner</a:t>
            </a:r>
            <a:r>
              <a:rPr lang="en-US" sz="2000" dirty="0">
                <a:solidFill>
                  <a:srgbClr val="FFFF00"/>
                </a:solidFill>
                <a:latin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cs typeface="Calibri" panose="020F0502020204030204" pitchFamily="34" charset="0"/>
              </a:rPr>
              <a:t>a sexual addiction expert, wrote about a non-peer-reviewed online study in his blog comprised of 450 subjects, mostly men.</a:t>
            </a:r>
          </a:p>
          <a:p>
            <a:pPr marL="0" indent="0">
              <a:buNone/>
            </a:pPr>
            <a:endParaRPr lang="en-US" sz="2000" dirty="0">
              <a:solidFill>
                <a:srgbClr val="FEFFFF"/>
              </a:solidFill>
              <a:latin typeface="Calibri" panose="020F0502020204030204" pitchFamily="34" charset="0"/>
              <a:cs typeface="Calibri" panose="020F0502020204030204" pitchFamily="34" charset="0"/>
            </a:endParaRPr>
          </a:p>
          <a:p>
            <a:r>
              <a:rPr lang="en-US" sz="2000" dirty="0">
                <a:solidFill>
                  <a:srgbClr val="FEFFFF"/>
                </a:solidFill>
                <a:latin typeface="Calibri" panose="020F0502020204030204" pitchFamily="34" charset="0"/>
                <a:cs typeface="Calibri" panose="020F0502020204030204" pitchFamily="34" charset="0"/>
              </a:rPr>
              <a:t>He found that individuals who viewed pornography three to five times per week and/or daily scored much higher on a standard measurement for depression and included it as a part of a free online survey found at </a:t>
            </a:r>
            <a:r>
              <a:rPr lang="en-US" sz="2000" u="sng" dirty="0">
                <a:solidFill>
                  <a:srgbClr val="FB4A18"/>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growthclimate.</a:t>
            </a:r>
            <a:r>
              <a:rPr lang="en-US" sz="2000" u="sng" dirty="0">
                <a:solidFill>
                  <a:srgbClr val="FF000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com</a:t>
            </a:r>
            <a:r>
              <a:rPr lang="en-US" sz="2000" dirty="0">
                <a:solidFill>
                  <a:srgbClr val="FF0000"/>
                </a:solidFill>
                <a:latin typeface="Calibri" panose="020F0502020204030204" pitchFamily="34" charset="0"/>
                <a:cs typeface="Calibri" panose="020F0502020204030204" pitchFamily="34" charset="0"/>
              </a:rPr>
              <a:t>. </a:t>
            </a:r>
          </a:p>
          <a:p>
            <a:endParaRPr lang="en-US" sz="2000" dirty="0">
              <a:solidFill>
                <a:srgbClr val="FEFFFF"/>
              </a:solidFill>
              <a:latin typeface="Calibri" panose="020F0502020204030204" pitchFamily="34" charset="0"/>
              <a:cs typeface="Calibri" panose="020F0502020204030204" pitchFamily="34" charset="0"/>
            </a:endParaRPr>
          </a:p>
          <a:p>
            <a:r>
              <a:rPr lang="en-US" sz="2000" dirty="0">
                <a:solidFill>
                  <a:srgbClr val="FEFFFF"/>
                </a:solidFill>
                <a:latin typeface="Calibri" panose="020F0502020204030204" pitchFamily="34" charset="0"/>
                <a:cs typeface="Calibri" panose="020F0502020204030204" pitchFamily="34" charset="0"/>
              </a:rPr>
              <a:t>The individuals who viewed pornography </a:t>
            </a:r>
            <a:r>
              <a:rPr lang="en-US" sz="2000" dirty="0">
                <a:solidFill>
                  <a:srgbClr val="FFFF00"/>
                </a:solidFill>
                <a:latin typeface="Calibri" panose="020F0502020204030204" pitchFamily="34" charset="0"/>
                <a:cs typeface="Calibri" panose="020F0502020204030204" pitchFamily="34" charset="0"/>
              </a:rPr>
              <a:t>three to five times </a:t>
            </a:r>
            <a:r>
              <a:rPr lang="en-US" sz="2000" dirty="0">
                <a:solidFill>
                  <a:srgbClr val="FEFFFF"/>
                </a:solidFill>
                <a:latin typeface="Calibri" panose="020F0502020204030204" pitchFamily="34" charset="0"/>
                <a:cs typeface="Calibri" panose="020F0502020204030204" pitchFamily="34" charset="0"/>
              </a:rPr>
              <a:t>per week scored on average nearly </a:t>
            </a:r>
            <a:r>
              <a:rPr lang="en-US" sz="2000" dirty="0">
                <a:solidFill>
                  <a:srgbClr val="FFFF00"/>
                </a:solidFill>
                <a:latin typeface="Calibri" panose="020F0502020204030204" pitchFamily="34" charset="0"/>
                <a:cs typeface="Calibri" panose="020F0502020204030204" pitchFamily="34" charset="0"/>
              </a:rPr>
              <a:t>15 on the depression survey </a:t>
            </a:r>
            <a:r>
              <a:rPr lang="en-US" sz="2000" dirty="0">
                <a:solidFill>
                  <a:srgbClr val="FEFFFF"/>
                </a:solidFill>
                <a:latin typeface="Calibri" panose="020F0502020204030204" pitchFamily="34" charset="0"/>
                <a:cs typeface="Calibri" panose="020F0502020204030204" pitchFamily="34" charset="0"/>
              </a:rPr>
              <a:t>and those who viewed it daily scored on average </a:t>
            </a:r>
            <a:r>
              <a:rPr lang="en-US" sz="2000" dirty="0">
                <a:solidFill>
                  <a:srgbClr val="FFFF00"/>
                </a:solidFill>
                <a:latin typeface="Calibri" panose="020F0502020204030204" pitchFamily="34" charset="0"/>
                <a:cs typeface="Calibri" panose="020F0502020204030204" pitchFamily="34" charset="0"/>
              </a:rPr>
              <a:t>21 compared </a:t>
            </a:r>
            <a:r>
              <a:rPr lang="en-US" sz="2000" dirty="0">
                <a:solidFill>
                  <a:srgbClr val="FEFFFF"/>
                </a:solidFill>
                <a:latin typeface="Calibri" panose="020F0502020204030204" pitchFamily="34" charset="0"/>
                <a:cs typeface="Calibri" panose="020F0502020204030204" pitchFamily="34" charset="0"/>
              </a:rPr>
              <a:t>to the general population score of 6.5. </a:t>
            </a:r>
          </a:p>
          <a:p>
            <a:pPr marL="0" indent="0">
              <a:buNone/>
            </a:pPr>
            <a:endParaRPr lang="en-US" sz="2000" dirty="0">
              <a:solidFill>
                <a:srgbClr val="FEFFFF"/>
              </a:solidFill>
              <a:latin typeface="Calibri" panose="020F0502020204030204" pitchFamily="34" charset="0"/>
              <a:cs typeface="Calibri" panose="020F0502020204030204" pitchFamily="34" charset="0"/>
            </a:endParaRPr>
          </a:p>
          <a:p>
            <a:endParaRPr lang="en-US" dirty="0">
              <a:solidFill>
                <a:srgbClr val="FEFFFF"/>
              </a:solidFill>
            </a:endParaRPr>
          </a:p>
        </p:txBody>
      </p:sp>
      <p:pic>
        <p:nvPicPr>
          <p:cNvPr id="6146" name="Picture 2" descr="Treating Pornography Addiction: The Essential Tools for Recovery">
            <a:extLst>
              <a:ext uri="{FF2B5EF4-FFF2-40B4-BE49-F238E27FC236}">
                <a16:creationId xmlns:a16="http://schemas.microsoft.com/office/drawing/2014/main" id="{3E73176A-1FD0-4AF1-AA45-9C67AE6E5A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00348" y="2032000"/>
            <a:ext cx="2427348"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978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16AC6C2-5FC0-4B1F-A20D-9117C6557FA5}"/>
              </a:ext>
            </a:extLst>
          </p:cNvPr>
          <p:cNvSpPr>
            <a:spLocks noGrp="1"/>
          </p:cNvSpPr>
          <p:nvPr>
            <p:ph type="title"/>
          </p:nvPr>
        </p:nvSpPr>
        <p:spPr>
          <a:xfrm>
            <a:off x="541867" y="787400"/>
            <a:ext cx="7145866" cy="778933"/>
          </a:xfrm>
        </p:spPr>
        <p:txBody>
          <a:bodyPr anchor="ctr">
            <a:normAutofit/>
          </a:bodyPr>
          <a:lstStyle/>
          <a:p>
            <a:pPr>
              <a:lnSpc>
                <a:spcPct val="90000"/>
              </a:lnSpc>
            </a:pPr>
            <a:r>
              <a:rPr lang="en-US" sz="2700" b="1" dirty="0">
                <a:solidFill>
                  <a:srgbClr val="FEFFFF"/>
                </a:solidFill>
              </a:rPr>
              <a:t>Excessive Pornography and Depression</a:t>
            </a:r>
            <a:endParaRPr lang="en-US" sz="2700" dirty="0">
              <a:solidFill>
                <a:srgbClr val="FEFFFF"/>
              </a:solidFill>
            </a:endParaRPr>
          </a:p>
        </p:txBody>
      </p:sp>
      <p:sp>
        <p:nvSpPr>
          <p:cNvPr id="3" name="Content Placeholder 2">
            <a:extLst>
              <a:ext uri="{FF2B5EF4-FFF2-40B4-BE49-F238E27FC236}">
                <a16:creationId xmlns:a16="http://schemas.microsoft.com/office/drawing/2014/main" id="{7998C1A9-5BD5-45E1-9DB7-43840FD133B7}"/>
              </a:ext>
            </a:extLst>
          </p:cNvPr>
          <p:cNvSpPr>
            <a:spLocks noGrp="1"/>
          </p:cNvSpPr>
          <p:nvPr>
            <p:ph idx="1"/>
          </p:nvPr>
        </p:nvSpPr>
        <p:spPr>
          <a:xfrm>
            <a:off x="268704" y="2032000"/>
            <a:ext cx="7419029" cy="4038600"/>
          </a:xfrm>
        </p:spPr>
        <p:txBody>
          <a:bodyPr>
            <a:normAutofit/>
          </a:bodyPr>
          <a:lstStyle/>
          <a:p>
            <a:pPr marL="0" indent="0">
              <a:buNone/>
            </a:pPr>
            <a:endParaRPr lang="en-US" b="1" dirty="0">
              <a:solidFill>
                <a:srgbClr val="FFFF00"/>
              </a:solidFill>
              <a:latin typeface="cathic (Body)"/>
            </a:endParaRPr>
          </a:p>
          <a:p>
            <a:pPr marL="0" indent="0">
              <a:buNone/>
            </a:pPr>
            <a:r>
              <a:rPr lang="en-US" b="1" dirty="0">
                <a:solidFill>
                  <a:srgbClr val="FFFF00"/>
                </a:solidFill>
                <a:latin typeface="cathic (Body)"/>
              </a:rPr>
              <a:t>Dr. Gail Dines</a:t>
            </a:r>
            <a:r>
              <a:rPr lang="en-US" b="1" dirty="0">
                <a:solidFill>
                  <a:srgbClr val="FEFFFF"/>
                </a:solidFill>
                <a:latin typeface="cathic (Body)"/>
              </a:rPr>
              <a:t> </a:t>
            </a:r>
            <a:r>
              <a:rPr lang="en-US" dirty="0">
                <a:solidFill>
                  <a:srgbClr val="FEFFFF"/>
                </a:solidFill>
                <a:latin typeface="cathic (Body)"/>
              </a:rPr>
              <a:t>concluded that studies indicate that porn users experience:  </a:t>
            </a:r>
          </a:p>
          <a:p>
            <a:pPr marL="400050" lvl="1" indent="0">
              <a:buNone/>
            </a:pPr>
            <a:r>
              <a:rPr lang="en-US" dirty="0">
                <a:solidFill>
                  <a:srgbClr val="FEFFFF"/>
                </a:solidFill>
                <a:latin typeface="cathic (Body)"/>
              </a:rPr>
              <a:t>• </a:t>
            </a:r>
            <a:r>
              <a:rPr lang="en-US" sz="1800" dirty="0">
                <a:solidFill>
                  <a:srgbClr val="FEFFFF"/>
                </a:solidFill>
                <a:latin typeface="Calibri" panose="020F0502020204030204" pitchFamily="34" charset="0"/>
              </a:rPr>
              <a:t>higher incidence of depressive symptoms</a:t>
            </a:r>
          </a:p>
          <a:p>
            <a:pPr marL="400050" lvl="1" indent="0">
              <a:buNone/>
            </a:pPr>
            <a:r>
              <a:rPr lang="en-US" sz="1800" dirty="0">
                <a:solidFill>
                  <a:srgbClr val="FEFFFF"/>
                </a:solidFill>
                <a:latin typeface="Calibri" panose="020F0502020204030204" pitchFamily="34" charset="0"/>
              </a:rPr>
              <a:t>• lower degrees of social integration </a:t>
            </a:r>
          </a:p>
          <a:p>
            <a:pPr marL="400050" lvl="1" indent="0">
              <a:buNone/>
            </a:pPr>
            <a:r>
              <a:rPr lang="en-US" sz="1800" dirty="0">
                <a:solidFill>
                  <a:srgbClr val="FEFFFF"/>
                </a:solidFill>
                <a:latin typeface="Calibri" panose="020F0502020204030204" pitchFamily="34" charset="0"/>
              </a:rPr>
              <a:t>• decreased emotional bonding with caregivers </a:t>
            </a:r>
          </a:p>
          <a:p>
            <a:pPr marL="400050" lvl="1" indent="0">
              <a:buNone/>
            </a:pPr>
            <a:r>
              <a:rPr lang="en-US" sz="1800" dirty="0">
                <a:solidFill>
                  <a:srgbClr val="FEFFFF"/>
                </a:solidFill>
                <a:latin typeface="Calibri" panose="020F0502020204030204" pitchFamily="34" charset="0"/>
              </a:rPr>
              <a:t>• increased conduct problems </a:t>
            </a:r>
          </a:p>
          <a:p>
            <a:pPr marL="400050" lvl="1" indent="0">
              <a:buNone/>
            </a:pPr>
            <a:r>
              <a:rPr lang="en-US" sz="1800" dirty="0">
                <a:solidFill>
                  <a:srgbClr val="FEFFFF"/>
                </a:solidFill>
                <a:latin typeface="Calibri" panose="020F0502020204030204" pitchFamily="34" charset="0"/>
              </a:rPr>
              <a:t>• higher levels of delinquent behavior </a:t>
            </a:r>
          </a:p>
          <a:p>
            <a:pPr marL="400050" lvl="1" indent="0">
              <a:buNone/>
            </a:pPr>
            <a:r>
              <a:rPr lang="en-US" sz="1800" dirty="0">
                <a:solidFill>
                  <a:srgbClr val="FEFFFF"/>
                </a:solidFill>
                <a:latin typeface="Calibri" panose="020F0502020204030204" pitchFamily="34" charset="0"/>
              </a:rPr>
              <a:t> </a:t>
            </a:r>
          </a:p>
          <a:p>
            <a:pPr marL="0" indent="0">
              <a:buNone/>
            </a:pPr>
            <a:r>
              <a:rPr lang="en-US" u="sng" dirty="0">
                <a:solidFill>
                  <a:srgbClr val="FEFFFF"/>
                </a:solidFill>
                <a:latin typeface="Calibri" panose="020F0502020204030204" pitchFamily="34" charset="0"/>
                <a:hlinkClick r:id="rId2"/>
              </a:rPr>
              <a:t>https://www.culturer</a:t>
            </a:r>
            <a:r>
              <a:rPr lang="en-US" u="sng" dirty="0">
                <a:solidFill>
                  <a:srgbClr val="FEFFFF"/>
                </a:solidFill>
                <a:latin typeface="cathic (Body)"/>
                <a:hlinkClick r:id="rId2"/>
              </a:rPr>
              <a:t>eframed.org/</a:t>
            </a:r>
            <a:endParaRPr lang="en-US" dirty="0">
              <a:solidFill>
                <a:srgbClr val="FEFFFF"/>
              </a:solidFill>
              <a:latin typeface="cathic (Body)"/>
            </a:endParaRPr>
          </a:p>
          <a:p>
            <a:r>
              <a:rPr lang="en-US" sz="1000" dirty="0"/>
              <a:t>Dr. Dines is professor emerita of sociology and women’s studies at Wheelock College in Boston.</a:t>
            </a:r>
            <a:endParaRPr lang="en-US" sz="1000" dirty="0">
              <a:solidFill>
                <a:srgbClr val="FEFFFF"/>
              </a:solidFill>
            </a:endParaRPr>
          </a:p>
        </p:txBody>
      </p:sp>
      <p:pic>
        <p:nvPicPr>
          <p:cNvPr id="7172" name="Picture 4" descr="Image result for image of dr. gail dines">
            <a:extLst>
              <a:ext uri="{FF2B5EF4-FFF2-40B4-BE49-F238E27FC236}">
                <a16:creationId xmlns:a16="http://schemas.microsoft.com/office/drawing/2014/main" id="{E7A8D057-88D7-42F5-B5C7-F96B08E2F7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98303" y="2709746"/>
            <a:ext cx="3556165" cy="208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386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809E68B-7411-4D3A-92D6-4F5F5AEC106E}"/>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dirty="0">
                <a:solidFill>
                  <a:srgbClr val="FEFFFF"/>
                </a:solidFill>
                <a:latin typeface="Calibri" panose="020F0502020204030204" pitchFamily="34" charset="0"/>
                <a:ea typeface="Calibri" panose="020F0502020204030204" pitchFamily="34" charset="0"/>
                <a:cs typeface="Calibri" panose="020F0502020204030204" pitchFamily="34" charset="0"/>
              </a:rPr>
              <a:t>The Impact of Pornography on Sexual Aggression and Violence</a:t>
            </a:r>
            <a:endPar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EFAA422-A319-432F-939F-3730D30C7A00}"/>
              </a:ext>
            </a:extLst>
          </p:cNvPr>
          <p:cNvSpPr>
            <a:spLocks noGrp="1"/>
          </p:cNvSpPr>
          <p:nvPr>
            <p:ph idx="1"/>
          </p:nvPr>
        </p:nvSpPr>
        <p:spPr>
          <a:xfrm>
            <a:off x="293914" y="2042886"/>
            <a:ext cx="7620000" cy="4575628"/>
          </a:xfrm>
        </p:spPr>
        <p:txBody>
          <a:bodyPr>
            <a:normAutofit fontScale="92500" lnSpcReduction="10000"/>
          </a:bodyPr>
          <a:lstStyle/>
          <a:p>
            <a:pPr marL="114300" indent="0">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the chilling  words of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Ted Bundy,</a:t>
            </a: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serial murderer:</a:t>
            </a:r>
          </a:p>
          <a:p>
            <a:pPr marL="114300" indent="0">
              <a:spcBef>
                <a:spcPts val="0"/>
              </a:spcBef>
              <a:buNone/>
            </a:pPr>
            <a:endPar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"I think people need to recognize that those of us who have been influenced by … pornographic violence are not some kind of inherent monsters. We are your sons and we are your husbands … Any pornography can reach out and snatch a kid out of any house today."</a:t>
            </a: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"I've lived in prison for a long time … and I've met a lot of men who were motivated to commit violence just like me. And without exception every one of them was deeply involved in </a:t>
            </a:r>
            <a:r>
              <a:rPr lang="en-US" sz="2000" i="1" dirty="0">
                <a:solidFill>
                  <a:srgbClr val="00B0F0"/>
                </a:solidFill>
                <a:latin typeface="Calibri" panose="020F0502020204030204" pitchFamily="34" charset="0"/>
                <a:ea typeface="Calibri" panose="020F0502020204030204" pitchFamily="34" charset="0"/>
                <a:cs typeface="Times New Roman" panose="02020603050405020304" pitchFamily="18" charset="0"/>
              </a:rPr>
              <a:t>pornography -- deeply influenced by an addiction. </a:t>
            </a: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There is no question about it. The FBI's own study shows that the most common interest among serial killers is pornography." (Dobson interview, 1989). </a:t>
            </a:r>
          </a:p>
          <a:p>
            <a:pPr marL="114300" indent="0">
              <a:spcBef>
                <a:spcPts val="0"/>
              </a:spcBef>
              <a:buNone/>
            </a:pPr>
            <a:endPar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Click here to view the terrifying Dr. Dobson – Ted Bundy interview:</a:t>
            </a:r>
          </a:p>
          <a:p>
            <a:pPr marL="114300" indent="0">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https://www.youtube.com/watch?v=08dpnn0cd10</a:t>
            </a: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11430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FEFFFF"/>
              </a:solidFill>
            </a:endParaRPr>
          </a:p>
        </p:txBody>
      </p:sp>
      <p:pic>
        <p:nvPicPr>
          <p:cNvPr id="15362" name="Picture 2" descr="Image result for image of ted bundy">
            <a:extLst>
              <a:ext uri="{FF2B5EF4-FFF2-40B4-BE49-F238E27FC236}">
                <a16:creationId xmlns:a16="http://schemas.microsoft.com/office/drawing/2014/main" id="{86241C2A-417A-4A4D-9039-652394FBDF1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97229" y="2620537"/>
            <a:ext cx="3479181" cy="218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1095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48" name="Rectangle 11">
            <a:extLst>
              <a:ext uri="{FF2B5EF4-FFF2-40B4-BE49-F238E27FC236}">
                <a16:creationId xmlns:a16="http://schemas.microsoft.com/office/drawing/2014/main" id="{D9851E3A-A987-4859-9987-B13096D975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9" name="Group 13">
            <a:extLst>
              <a:ext uri="{FF2B5EF4-FFF2-40B4-BE49-F238E27FC236}">
                <a16:creationId xmlns:a16="http://schemas.microsoft.com/office/drawing/2014/main" id="{BB12D296-A22C-4E21-9C75-3E67301E74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06785" y="228600"/>
            <a:ext cx="2851523" cy="6638625"/>
            <a:chOff x="2487613" y="285750"/>
            <a:chExt cx="2428875" cy="5654676"/>
          </a:xfrm>
        </p:grpSpPr>
        <p:sp>
          <p:nvSpPr>
            <p:cNvPr id="15" name="Freeform 11">
              <a:extLst>
                <a:ext uri="{FF2B5EF4-FFF2-40B4-BE49-F238E27FC236}">
                  <a16:creationId xmlns:a16="http://schemas.microsoft.com/office/drawing/2014/main" id="{1A1238F3-0B39-40D0-8C3F-BDBAAE1E3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6" name="Freeform 12">
              <a:extLst>
                <a:ext uri="{FF2B5EF4-FFF2-40B4-BE49-F238E27FC236}">
                  <a16:creationId xmlns:a16="http://schemas.microsoft.com/office/drawing/2014/main" id="{604D379A-6934-4295-9EF2-BDD404CB5C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7" name="Freeform 13">
              <a:extLst>
                <a:ext uri="{FF2B5EF4-FFF2-40B4-BE49-F238E27FC236}">
                  <a16:creationId xmlns:a16="http://schemas.microsoft.com/office/drawing/2014/main" id="{3C1E9A55-61F7-4040-8274-782A429D8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8" name="Freeform 14">
              <a:extLst>
                <a:ext uri="{FF2B5EF4-FFF2-40B4-BE49-F238E27FC236}">
                  <a16:creationId xmlns:a16="http://schemas.microsoft.com/office/drawing/2014/main" id="{6DBD7D8E-F59B-4CA6-93DC-2D936BC79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 name="Freeform 15">
              <a:extLst>
                <a:ext uri="{FF2B5EF4-FFF2-40B4-BE49-F238E27FC236}">
                  <a16:creationId xmlns:a16="http://schemas.microsoft.com/office/drawing/2014/main" id="{5A2E5C3E-887D-4D86-8D20-C306EEA89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0" name="Freeform 16">
              <a:extLst>
                <a:ext uri="{FF2B5EF4-FFF2-40B4-BE49-F238E27FC236}">
                  <a16:creationId xmlns:a16="http://schemas.microsoft.com/office/drawing/2014/main" id="{983E4218-35DF-4531-9FFB-196FE4A70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1" name="Freeform 17">
              <a:extLst>
                <a:ext uri="{FF2B5EF4-FFF2-40B4-BE49-F238E27FC236}">
                  <a16:creationId xmlns:a16="http://schemas.microsoft.com/office/drawing/2014/main" id="{8D0B9266-FB4F-4A11-9906-D88930267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2" name="Freeform 18">
              <a:extLst>
                <a:ext uri="{FF2B5EF4-FFF2-40B4-BE49-F238E27FC236}">
                  <a16:creationId xmlns:a16="http://schemas.microsoft.com/office/drawing/2014/main" id="{4D68D567-E1FF-4421-A5A7-0FB5B6CCF3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3" name="Freeform 19">
              <a:extLst>
                <a:ext uri="{FF2B5EF4-FFF2-40B4-BE49-F238E27FC236}">
                  <a16:creationId xmlns:a16="http://schemas.microsoft.com/office/drawing/2014/main" id="{162E82F3-E7FB-46D6-A67C-19F349F67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4" name="Freeform 20">
              <a:extLst>
                <a:ext uri="{FF2B5EF4-FFF2-40B4-BE49-F238E27FC236}">
                  <a16:creationId xmlns:a16="http://schemas.microsoft.com/office/drawing/2014/main" id="{29237D49-4974-49A3-ADFD-719D2A3775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5" name="Freeform 21">
              <a:extLst>
                <a:ext uri="{FF2B5EF4-FFF2-40B4-BE49-F238E27FC236}">
                  <a16:creationId xmlns:a16="http://schemas.microsoft.com/office/drawing/2014/main" id="{15684C6D-1CAF-400F-AFB5-24C18BE66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6" name="Freeform 22">
              <a:extLst>
                <a:ext uri="{FF2B5EF4-FFF2-40B4-BE49-F238E27FC236}">
                  <a16:creationId xmlns:a16="http://schemas.microsoft.com/office/drawing/2014/main" id="{D71E86AF-F2C2-497D-8C63-1A633C056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0" name="Group 27">
            <a:extLst>
              <a:ext uri="{FF2B5EF4-FFF2-40B4-BE49-F238E27FC236}">
                <a16:creationId xmlns:a16="http://schemas.microsoft.com/office/drawing/2014/main" id="{8FCB706A-A0EA-484D-93DC-B2CED03BD2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7733" y="-786"/>
            <a:ext cx="2356675" cy="6854040"/>
            <a:chOff x="6627813" y="194833"/>
            <a:chExt cx="1952625" cy="5678918"/>
          </a:xfrm>
        </p:grpSpPr>
        <p:sp>
          <p:nvSpPr>
            <p:cNvPr id="29" name="Freeform 27">
              <a:extLst>
                <a:ext uri="{FF2B5EF4-FFF2-40B4-BE49-F238E27FC236}">
                  <a16:creationId xmlns:a16="http://schemas.microsoft.com/office/drawing/2014/main" id="{A78D4A50-94B5-4EAE-B4AF-79D6DE9A2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0" name="Freeform 28">
              <a:extLst>
                <a:ext uri="{FF2B5EF4-FFF2-40B4-BE49-F238E27FC236}">
                  <a16:creationId xmlns:a16="http://schemas.microsoft.com/office/drawing/2014/main" id="{F465FEEF-4A9D-48D0-AD78-3F03C5153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1" name="Freeform 29">
              <a:extLst>
                <a:ext uri="{FF2B5EF4-FFF2-40B4-BE49-F238E27FC236}">
                  <a16:creationId xmlns:a16="http://schemas.microsoft.com/office/drawing/2014/main" id="{0B9FF3DB-CBEC-4D4E-B28F-CABCB9980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2" name="Freeform 30">
              <a:extLst>
                <a:ext uri="{FF2B5EF4-FFF2-40B4-BE49-F238E27FC236}">
                  <a16:creationId xmlns:a16="http://schemas.microsoft.com/office/drawing/2014/main" id="{45BC3B0B-20C8-4F1E-8120-9E6C5BA8D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3" name="Freeform 31">
              <a:extLst>
                <a:ext uri="{FF2B5EF4-FFF2-40B4-BE49-F238E27FC236}">
                  <a16:creationId xmlns:a16="http://schemas.microsoft.com/office/drawing/2014/main" id="{C2D0EEAB-704C-4DBC-A730-7F8FFBEFC7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4" name="Freeform 32">
              <a:extLst>
                <a:ext uri="{FF2B5EF4-FFF2-40B4-BE49-F238E27FC236}">
                  <a16:creationId xmlns:a16="http://schemas.microsoft.com/office/drawing/2014/main" id="{8ADC598E-AAD3-4049-A1F7-D6BA27876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5" name="Freeform 33">
              <a:extLst>
                <a:ext uri="{FF2B5EF4-FFF2-40B4-BE49-F238E27FC236}">
                  <a16:creationId xmlns:a16="http://schemas.microsoft.com/office/drawing/2014/main" id="{080514FC-72C0-4BBE-8376-E2DD52C79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6" name="Freeform 34">
              <a:extLst>
                <a:ext uri="{FF2B5EF4-FFF2-40B4-BE49-F238E27FC236}">
                  <a16:creationId xmlns:a16="http://schemas.microsoft.com/office/drawing/2014/main" id="{B76B3E91-F388-454F-8306-D64D088958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7" name="Freeform 35">
              <a:extLst>
                <a:ext uri="{FF2B5EF4-FFF2-40B4-BE49-F238E27FC236}">
                  <a16:creationId xmlns:a16="http://schemas.microsoft.com/office/drawing/2014/main" id="{A24F85CC-2609-497D-A3BE-D128CE9E2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8" name="Freeform 36">
              <a:extLst>
                <a:ext uri="{FF2B5EF4-FFF2-40B4-BE49-F238E27FC236}">
                  <a16:creationId xmlns:a16="http://schemas.microsoft.com/office/drawing/2014/main" id="{026D0D91-F7BF-49FB-90D4-56B7B0FF8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 name="Freeform 37">
              <a:extLst>
                <a:ext uri="{FF2B5EF4-FFF2-40B4-BE49-F238E27FC236}">
                  <a16:creationId xmlns:a16="http://schemas.microsoft.com/office/drawing/2014/main" id="{E3F29555-7107-4106-81BD-CA8763BD6F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0" name="Freeform 38">
              <a:extLst>
                <a:ext uri="{FF2B5EF4-FFF2-40B4-BE49-F238E27FC236}">
                  <a16:creationId xmlns:a16="http://schemas.microsoft.com/office/drawing/2014/main" id="{68AF4D70-6597-4A7A-ABDD-30A8178BB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p:cNvSpPr>
            <a:spLocks noGrp="1"/>
          </p:cNvSpPr>
          <p:nvPr>
            <p:ph type="title"/>
          </p:nvPr>
        </p:nvSpPr>
        <p:spPr>
          <a:xfrm>
            <a:off x="4304847" y="624110"/>
            <a:ext cx="7199765" cy="1280890"/>
          </a:xfrm>
        </p:spPr>
        <p:txBody>
          <a:bodyPr>
            <a:normAutofit/>
          </a:bodyPr>
          <a:lstStyle/>
          <a:p>
            <a:r>
              <a:rPr lang="en-US" sz="3300" b="1" dirty="0"/>
              <a:t>The Impact of Pornography on Sexual Aggression and Violence</a:t>
            </a:r>
            <a:endParaRPr lang="en-US" sz="3300" dirty="0"/>
          </a:p>
        </p:txBody>
      </p:sp>
      <p:sp>
        <p:nvSpPr>
          <p:cNvPr id="51" name="Rectangle 41">
            <a:extLst>
              <a:ext uri="{FF2B5EF4-FFF2-40B4-BE49-F238E27FC236}">
                <a16:creationId xmlns:a16="http://schemas.microsoft.com/office/drawing/2014/main" id="{771D8553-2EA7-406A-A46F-8B3986C25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1632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2" name="Freeform 11">
            <a:extLst>
              <a:ext uri="{FF2B5EF4-FFF2-40B4-BE49-F238E27FC236}">
                <a16:creationId xmlns:a16="http://schemas.microsoft.com/office/drawing/2014/main" id="{5DE9A097-EFD3-4BA8-A9ED-6A278D3C8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716320"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6" name="Picture 5"/>
          <p:cNvPicPr>
            <a:picLocks noChangeAspect="1"/>
          </p:cNvPicPr>
          <p:nvPr/>
        </p:nvPicPr>
        <p:blipFill rotWithShape="1">
          <a:blip r:embed="rId2"/>
          <a:srcRect l="17200" r="3323" b="-6"/>
          <a:stretch/>
        </p:blipFill>
        <p:spPr>
          <a:xfrm>
            <a:off x="20" y="10"/>
            <a:ext cx="2725091" cy="3428990"/>
          </a:xfrm>
          <a:prstGeom prst="rect">
            <a:avLst/>
          </a:prstGeom>
        </p:spPr>
      </p:pic>
      <p:pic>
        <p:nvPicPr>
          <p:cNvPr id="7" name="Picture 6"/>
          <p:cNvPicPr>
            <a:picLocks noChangeAspect="1"/>
          </p:cNvPicPr>
          <p:nvPr/>
        </p:nvPicPr>
        <p:blipFill rotWithShape="1">
          <a:blip r:embed="rId3"/>
          <a:srcRect l="24995" r="17745"/>
          <a:stretch/>
        </p:blipFill>
        <p:spPr>
          <a:xfrm>
            <a:off x="20" y="3429000"/>
            <a:ext cx="2717581" cy="3429000"/>
          </a:xfrm>
          <a:prstGeom prst="rect">
            <a:avLst/>
          </a:prstGeom>
        </p:spPr>
      </p:pic>
      <p:cxnSp>
        <p:nvCxnSpPr>
          <p:cNvPr id="53" name="Straight Connector 45">
            <a:extLst>
              <a:ext uri="{FF2B5EF4-FFF2-40B4-BE49-F238E27FC236}">
                <a16:creationId xmlns:a16="http://schemas.microsoft.com/office/drawing/2014/main" id="{8ED4CAA9-D1DB-4EAE-88BD-A149B54FE4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2733254" cy="0"/>
          </a:xfrm>
          <a:prstGeom prst="line">
            <a:avLst/>
          </a:prstGeom>
          <a:ln w="50800" cap="flat">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242060" y="1960459"/>
            <a:ext cx="8573638" cy="4514596"/>
          </a:xfrm>
        </p:spPr>
        <p:txBody>
          <a:bodyPr>
            <a:normAutofit fontScale="85000" lnSpcReduction="10000"/>
          </a:bodyPr>
          <a:lstStyle/>
          <a:p>
            <a:pPr marL="0" indent="0">
              <a:buNone/>
            </a:pPr>
            <a:endParaRPr lang="en-US" sz="2000" dirty="0">
              <a:latin typeface="Calibri" panose="020F0502020204030204" pitchFamily="34" charset="0"/>
              <a:cs typeface="Calibri" panose="020F0502020204030204" pitchFamily="34" charset="0"/>
            </a:endParaRPr>
          </a:p>
          <a:p>
            <a:pPr marL="0" indent="0">
              <a:buNone/>
            </a:pPr>
            <a:r>
              <a:rPr lang="en-US" sz="2800" dirty="0">
                <a:latin typeface="Calibri" panose="020F0502020204030204" pitchFamily="34" charset="0"/>
                <a:cs typeface="Calibri" panose="020F0502020204030204" pitchFamily="34" charset="0"/>
              </a:rPr>
              <a:t>In the words of </a:t>
            </a:r>
            <a:r>
              <a:rPr lang="en-US" sz="2800" b="1" dirty="0">
                <a:latin typeface="Calibri" panose="020F0502020204030204" pitchFamily="34" charset="0"/>
                <a:cs typeface="Calibri" panose="020F0502020204030204" pitchFamily="34" charset="0"/>
              </a:rPr>
              <a:t>Jeffrey Dahmer, serial killer </a:t>
            </a:r>
            <a:r>
              <a:rPr lang="en-US" sz="2800" dirty="0">
                <a:latin typeface="Calibri" panose="020F0502020204030204" pitchFamily="34" charset="0"/>
                <a:cs typeface="Calibri" panose="020F0502020204030204" pitchFamily="34" charset="0"/>
              </a:rPr>
              <a:t>who drugged and killed 17 men and boys as related in a confession to the FBI in 1992: </a:t>
            </a:r>
          </a:p>
          <a:p>
            <a:pPr marL="0" indent="0">
              <a:buNone/>
            </a:pPr>
            <a:endParaRPr lang="en-US" sz="2800" dirty="0">
              <a:latin typeface="Calibri" panose="020F0502020204030204" pitchFamily="34" charset="0"/>
              <a:cs typeface="Calibri" panose="020F0502020204030204" pitchFamily="34" charset="0"/>
            </a:endParaRPr>
          </a:p>
          <a:p>
            <a:pPr algn="l"/>
            <a:r>
              <a:rPr lang="en-US" sz="2800" i="1" dirty="0">
                <a:latin typeface="Calibri" panose="020F0502020204030204" pitchFamily="34" charset="0"/>
                <a:cs typeface="Calibri" panose="020F0502020204030204" pitchFamily="34" charset="0"/>
              </a:rPr>
              <a:t>"heavy drinking, </a:t>
            </a:r>
            <a:r>
              <a:rPr lang="en-US" sz="2800" i="1" dirty="0">
                <a:solidFill>
                  <a:srgbClr val="FF0000"/>
                </a:solidFill>
                <a:latin typeface="Calibri" panose="020F0502020204030204" pitchFamily="34" charset="0"/>
                <a:cs typeface="Calibri" panose="020F0502020204030204" pitchFamily="34" charset="0"/>
              </a:rPr>
              <a:t>pornography, </a:t>
            </a:r>
            <a:r>
              <a:rPr lang="en-US" sz="2800" i="1" dirty="0">
                <a:latin typeface="Calibri" panose="020F0502020204030204" pitchFamily="34" charset="0"/>
                <a:cs typeface="Calibri" panose="020F0502020204030204" pitchFamily="34" charset="0"/>
              </a:rPr>
              <a:t>and masturbation"</a:t>
            </a:r>
            <a:r>
              <a:rPr lang="en-US" sz="2800" dirty="0">
                <a:latin typeface="Calibri" panose="020F0502020204030204" pitchFamily="34" charset="0"/>
                <a:cs typeface="Calibri" panose="020F0502020204030204" pitchFamily="34" charset="0"/>
              </a:rPr>
              <a:t> -- admitting while in the U.S. Army he found </a:t>
            </a:r>
            <a:r>
              <a:rPr lang="en-US" sz="2800" dirty="0">
                <a:solidFill>
                  <a:srgbClr val="FF0000"/>
                </a:solidFill>
                <a:latin typeface="Calibri" panose="020F0502020204030204" pitchFamily="34" charset="0"/>
                <a:cs typeface="Calibri" panose="020F0502020204030204" pitchFamily="34" charset="0"/>
              </a:rPr>
              <a:t>graphic porn </a:t>
            </a:r>
            <a:r>
              <a:rPr lang="en-US" sz="2800" dirty="0">
                <a:latin typeface="Calibri" panose="020F0502020204030204" pitchFamily="34" charset="0"/>
                <a:cs typeface="Calibri" panose="020F0502020204030204" pitchFamily="34" charset="0"/>
              </a:rPr>
              <a:t>in Germany and spent thousands of dollars on it. He admitted to killing as often as once a week. (APB News, 2000). </a:t>
            </a:r>
          </a:p>
          <a:p>
            <a:pPr marL="0" indent="0" algn="l">
              <a:buNone/>
            </a:pPr>
            <a:endParaRPr lang="en-US" sz="2400" dirty="0">
              <a:latin typeface="Calibri" panose="020F0502020204030204" pitchFamily="34" charset="0"/>
              <a:cs typeface="Calibri" panose="020F0502020204030204" pitchFamily="34" charset="0"/>
            </a:endParaRPr>
          </a:p>
          <a:p>
            <a:pPr marL="0" indent="0" algn="l">
              <a:buNone/>
            </a:pPr>
            <a:r>
              <a:rPr lang="en-US" sz="2100" b="0" i="0" dirty="0">
                <a:effectLst/>
                <a:latin typeface="Calibri" panose="020F0502020204030204" pitchFamily="34" charset="0"/>
                <a:cs typeface="Calibri" panose="020F0502020204030204" pitchFamily="34" charset="0"/>
              </a:rPr>
              <a:t>Click here to view the “Inside the Mind of Jeffrey Dahmer: Serial Killer’s Chilling Jailhouse Interview by Leslie Stahl:</a:t>
            </a:r>
          </a:p>
          <a:p>
            <a:pPr marL="0" indent="0">
              <a:buNone/>
            </a:pPr>
            <a:r>
              <a:rPr lang="en-US" sz="2100" dirty="0">
                <a:latin typeface="Calibri" panose="020F0502020204030204" pitchFamily="34" charset="0"/>
                <a:cs typeface="Calibri" panose="020F0502020204030204" pitchFamily="34" charset="0"/>
                <a:hlinkClick r:id="rId4"/>
              </a:rPr>
              <a:t>https://www.youtube.com/watch?v=iWjYsxaBjBI&amp;ab_channel=InsideEdition</a:t>
            </a:r>
            <a:endParaRPr lang="en-US" sz="21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4" name="AutoShape 2" descr="Image result for image of jeffrey dahm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image of jeffrey dahm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21570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B7961235-F42C-4C83-B51B-7416382FB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54A09A1-AE33-4C84-B62F-DC061FD5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3000D9F-56CB-84F1-827E-606FD2753D3A}"/>
              </a:ext>
            </a:extLst>
          </p:cNvPr>
          <p:cNvSpPr>
            <a:spLocks noGrp="1"/>
          </p:cNvSpPr>
          <p:nvPr>
            <p:ph type="title"/>
          </p:nvPr>
        </p:nvSpPr>
        <p:spPr>
          <a:xfrm>
            <a:off x="283531" y="967417"/>
            <a:ext cx="5537208" cy="2980050"/>
          </a:xfrm>
        </p:spPr>
        <p:txBody>
          <a:bodyPr vert="horz" lIns="91440" tIns="45720" rIns="91440" bIns="45720" rtlCol="0" anchor="b">
            <a:normAutofit/>
          </a:bodyPr>
          <a:lstStyle/>
          <a:p>
            <a:r>
              <a:rPr lang="en-US" sz="3700" dirty="0">
                <a:solidFill>
                  <a:srgbClr val="FEFFFF"/>
                </a:solidFill>
                <a:latin typeface="Calibri" panose="020F0502020204030204" pitchFamily="34" charset="0"/>
                <a:ea typeface="Calibri" panose="020F0502020204030204" pitchFamily="34" charset="0"/>
                <a:cs typeface="Calibri" panose="020F0502020204030204" pitchFamily="34" charset="0"/>
              </a:rPr>
              <a:t>Similarities between Chemical/Substance Addictions and Behavioral Addictions</a:t>
            </a:r>
          </a:p>
        </p:txBody>
      </p:sp>
      <p:sp>
        <p:nvSpPr>
          <p:cNvPr id="46" name="Freeform 27">
            <a:extLst>
              <a:ext uri="{FF2B5EF4-FFF2-40B4-BE49-F238E27FC236}">
                <a16:creationId xmlns:a16="http://schemas.microsoft.com/office/drawing/2014/main" id="{D62F2749-B982-4ADE-B1EF-679002587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pic>
        <p:nvPicPr>
          <p:cNvPr id="5" name="Picture 4">
            <a:extLst>
              <a:ext uri="{FF2B5EF4-FFF2-40B4-BE49-F238E27FC236}">
                <a16:creationId xmlns:a16="http://schemas.microsoft.com/office/drawing/2014/main" id="{53020772-C031-613D-DEAA-2E41E1A4D82E}"/>
              </a:ext>
            </a:extLst>
          </p:cNvPr>
          <p:cNvPicPr>
            <a:picLocks noChangeAspect="1"/>
          </p:cNvPicPr>
          <p:nvPr/>
        </p:nvPicPr>
        <p:blipFill>
          <a:blip r:embed="rId2"/>
          <a:stretch>
            <a:fillRect/>
          </a:stretch>
        </p:blipFill>
        <p:spPr>
          <a:xfrm>
            <a:off x="7074745" y="1192796"/>
            <a:ext cx="4153750" cy="1163050"/>
          </a:xfrm>
          <a:prstGeom prst="rect">
            <a:avLst/>
          </a:prstGeom>
        </p:spPr>
      </p:pic>
      <p:pic>
        <p:nvPicPr>
          <p:cNvPr id="6" name="Picture 5">
            <a:extLst>
              <a:ext uri="{FF2B5EF4-FFF2-40B4-BE49-F238E27FC236}">
                <a16:creationId xmlns:a16="http://schemas.microsoft.com/office/drawing/2014/main" id="{9121D504-287D-E195-8DA1-216FCDA91695}"/>
              </a:ext>
            </a:extLst>
          </p:cNvPr>
          <p:cNvPicPr>
            <a:picLocks noChangeAspect="1"/>
          </p:cNvPicPr>
          <p:nvPr/>
        </p:nvPicPr>
        <p:blipFill rotWithShape="1">
          <a:blip r:embed="rId3"/>
          <a:srcRect t="28295"/>
          <a:stretch/>
        </p:blipFill>
        <p:spPr>
          <a:xfrm>
            <a:off x="6106196" y="3992137"/>
            <a:ext cx="6070935" cy="2384210"/>
          </a:xfrm>
          <a:prstGeom prst="rect">
            <a:avLst/>
          </a:prstGeom>
        </p:spPr>
      </p:pic>
    </p:spTree>
    <p:extLst>
      <p:ext uri="{BB962C8B-B14F-4D97-AF65-F5344CB8AC3E}">
        <p14:creationId xmlns:p14="http://schemas.microsoft.com/office/powerpoint/2010/main" val="35524232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6570E43-787C-4CD0-868C-CA00D14D2940}"/>
              </a:ext>
            </a:extLst>
          </p:cNvPr>
          <p:cNvSpPr>
            <a:spLocks noGrp="1"/>
          </p:cNvSpPr>
          <p:nvPr>
            <p:ph type="title"/>
          </p:nvPr>
        </p:nvSpPr>
        <p:spPr>
          <a:xfrm>
            <a:off x="541866" y="863208"/>
            <a:ext cx="7434345" cy="778933"/>
          </a:xfrm>
        </p:spPr>
        <p:txBody>
          <a:bodyPr anchor="ctr">
            <a:normAutofit fontScale="90000"/>
          </a:bodyPr>
          <a:lstStyle/>
          <a:p>
            <a:pPr>
              <a:lnSpc>
                <a:spcPct val="90000"/>
              </a:lnSpc>
            </a:pPr>
            <a: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t>The Impact of Pornography on Sexual Aggression and Violence</a:t>
            </a:r>
            <a:br>
              <a:rPr lang="en-US" sz="1500" b="1" dirty="0">
                <a:solidFill>
                  <a:srgbClr val="FEFFFF"/>
                </a:solidFill>
              </a:rPr>
            </a:br>
            <a:endParaRPr lang="en-US" sz="1500" b="1" dirty="0">
              <a:solidFill>
                <a:srgbClr val="FEFFFF"/>
              </a:solidFill>
            </a:endParaRPr>
          </a:p>
        </p:txBody>
      </p:sp>
      <p:sp>
        <p:nvSpPr>
          <p:cNvPr id="3" name="Content Placeholder 2">
            <a:extLst>
              <a:ext uri="{FF2B5EF4-FFF2-40B4-BE49-F238E27FC236}">
                <a16:creationId xmlns:a16="http://schemas.microsoft.com/office/drawing/2014/main" id="{53D2A143-F72F-4BF5-980F-A58326454C91}"/>
              </a:ext>
            </a:extLst>
          </p:cNvPr>
          <p:cNvSpPr>
            <a:spLocks noGrp="1"/>
          </p:cNvSpPr>
          <p:nvPr>
            <p:ph idx="1"/>
          </p:nvPr>
        </p:nvSpPr>
        <p:spPr>
          <a:xfrm>
            <a:off x="324080" y="2164554"/>
            <a:ext cx="7363653" cy="4218323"/>
          </a:xfrm>
        </p:spPr>
        <p:txBody>
          <a:bodyPr>
            <a:normAutofit/>
          </a:bodyPr>
          <a:lstStyle/>
          <a:p>
            <a:pPr marL="0">
              <a:spcBef>
                <a:spcPts val="0"/>
              </a:spcBef>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his book, </a:t>
            </a:r>
            <a:r>
              <a:rPr lang="en-US" sz="2000" b="1"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How Pornography Harms, </a:t>
            </a: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Dr. Foubert (2017)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notes that there are over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100 studies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show that pornography is correlated with and is the cause of a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wide range of violent behaviors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about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50 studies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that show a strong relationship between pornography and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sexual violence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(Peter et al., 2016 &amp; Malamuth, 2000). </a:t>
            </a:r>
          </a:p>
          <a:p>
            <a:pPr marL="0">
              <a:spcBef>
                <a:spcPts val="0"/>
              </a:spcBef>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Kingston et al. (2009)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write that researchers have also found that pornography use specifically increases the likelihood that a man will commit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acts of sexual violence against women,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especially if the man in question has additional risk factors such as impulsivity and if the pornography use is frequent. </a:t>
            </a:r>
          </a:p>
          <a:p>
            <a:endParaRPr lang="en-US" dirty="0">
              <a:solidFill>
                <a:srgbClr val="FEFFFF"/>
              </a:solidFill>
            </a:endParaRPr>
          </a:p>
        </p:txBody>
      </p:sp>
      <p:pic>
        <p:nvPicPr>
          <p:cNvPr id="14" name="Picture 13" descr="Image result for sad person looking at pron">
            <a:extLst>
              <a:ext uri="{FF2B5EF4-FFF2-40B4-BE49-F238E27FC236}">
                <a16:creationId xmlns:a16="http://schemas.microsoft.com/office/drawing/2014/main" id="{8D0F0789-BF57-4EA1-8E89-FC59D9F3186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662737" y="2730907"/>
            <a:ext cx="3104147" cy="2418609"/>
          </a:xfrm>
          <a:prstGeom prst="rect">
            <a:avLst/>
          </a:prstGeom>
          <a:noFill/>
          <a:ln>
            <a:noFill/>
          </a:ln>
        </p:spPr>
      </p:pic>
    </p:spTree>
    <p:extLst>
      <p:ext uri="{BB962C8B-B14F-4D97-AF65-F5344CB8AC3E}">
        <p14:creationId xmlns:p14="http://schemas.microsoft.com/office/powerpoint/2010/main" val="1431710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F25EF-D288-41EB-9632-7329CA2379E1}"/>
              </a:ext>
            </a:extLst>
          </p:cNvPr>
          <p:cNvSpPr>
            <a:spLocks noGrp="1"/>
          </p:cNvSpPr>
          <p:nvPr>
            <p:ph type="title"/>
          </p:nvPr>
        </p:nvSpPr>
        <p:spPr>
          <a:xfrm>
            <a:off x="237320" y="641552"/>
            <a:ext cx="3476625" cy="5488886"/>
          </a:xfrm>
        </p:spPr>
        <p:txBody>
          <a:bodyPr>
            <a:normAutofit/>
          </a:bodyPr>
          <a:lstStyle/>
          <a:p>
            <a:pPr>
              <a:lnSpc>
                <a:spcPct val="90000"/>
              </a:lnSpc>
            </a:pP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The Impact of Pornography on Sexual Aggression and Violence</a:t>
            </a: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2C3E618-F256-4C66-AFE2-073A446FC851}"/>
              </a:ext>
            </a:extLst>
          </p:cNvPr>
          <p:cNvGraphicFramePr>
            <a:graphicFrameLocks noGrp="1"/>
          </p:cNvGraphicFramePr>
          <p:nvPr>
            <p:ph idx="1"/>
            <p:extLst>
              <p:ext uri="{D42A27DB-BD31-4B8C-83A1-F6EECF244321}">
                <p14:modId xmlns:p14="http://schemas.microsoft.com/office/powerpoint/2010/main" val="1440474082"/>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4" name="Picture 2" descr="Image result for image of research studies">
            <a:extLst>
              <a:ext uri="{FF2B5EF4-FFF2-40B4-BE49-F238E27FC236}">
                <a16:creationId xmlns:a16="http://schemas.microsoft.com/office/drawing/2014/main" id="{9743737D-DCB5-4514-81C2-89868BE8C2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703" y="4687122"/>
            <a:ext cx="3476625"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036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591908E-25C7-4ABE-932C-DD285BF70A11}"/>
              </a:ext>
            </a:extLst>
          </p:cNvPr>
          <p:cNvSpPr>
            <a:spLocks noGrp="1"/>
          </p:cNvSpPr>
          <p:nvPr>
            <p:ph type="title"/>
          </p:nvPr>
        </p:nvSpPr>
        <p:spPr>
          <a:xfrm>
            <a:off x="541866" y="1002535"/>
            <a:ext cx="7988523" cy="815248"/>
          </a:xfrm>
        </p:spPr>
        <p:txBody>
          <a:bodyPr anchor="ctr">
            <a:noAutofit/>
          </a:bodyPr>
          <a:lstStyle/>
          <a:p>
            <a:pPr>
              <a:lnSpc>
                <a:spcPct val="90000"/>
              </a:lnSpc>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The Impact of Pornography on Sexual    Aggression and Violence</a:t>
            </a:r>
            <a:b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br>
            <a:endPar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E6813EE4-A454-4113-8507-2F84A217BBAE}"/>
              </a:ext>
            </a:extLst>
          </p:cNvPr>
          <p:cNvSpPr>
            <a:spLocks noGrp="1"/>
          </p:cNvSpPr>
          <p:nvPr>
            <p:ph idx="1"/>
          </p:nvPr>
        </p:nvSpPr>
        <p:spPr>
          <a:xfrm>
            <a:off x="56518" y="2032000"/>
            <a:ext cx="7631215" cy="4714488"/>
          </a:xfrm>
        </p:spPr>
        <p:txBody>
          <a:bodyPr>
            <a:normAutofit lnSpcReduction="10000"/>
          </a:bodyPr>
          <a:lstStyle/>
          <a:p>
            <a:endParaRPr lang="en-US" dirty="0">
              <a:solidFill>
                <a:srgbClr val="FFFF00"/>
              </a:solidFill>
              <a:latin typeface="Calibri" panose="020F0502020204030204" pitchFamily="34" charset="0"/>
            </a:endParaRPr>
          </a:p>
          <a:p>
            <a:r>
              <a:rPr lang="en-US" sz="2000" dirty="0">
                <a:solidFill>
                  <a:srgbClr val="FFFF00"/>
                </a:solidFill>
                <a:latin typeface="Calibri" panose="020F0502020204030204" pitchFamily="34" charset="0"/>
              </a:rPr>
              <a:t>Dr. Mary Ann Layden </a:t>
            </a:r>
            <a:r>
              <a:rPr lang="en-US" sz="2000" dirty="0">
                <a:solidFill>
                  <a:srgbClr val="FEFFFF"/>
                </a:solidFill>
                <a:latin typeface="Calibri" panose="020F0502020204030204" pitchFamily="34" charset="0"/>
              </a:rPr>
              <a:t>found evidence of increased violent acts towards women by males who consume pornography. </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If men are hostile in attitude toward women, are promiscuous sexually, and are frequent consumers of pornography, they are much more prone to be both </a:t>
            </a:r>
            <a:r>
              <a:rPr lang="en-US" sz="2000" dirty="0">
                <a:solidFill>
                  <a:srgbClr val="FFFF00"/>
                </a:solidFill>
                <a:latin typeface="Calibri" panose="020F0502020204030204" pitchFamily="34" charset="0"/>
              </a:rPr>
              <a:t>physically and sexually aggressive</a:t>
            </a:r>
            <a:r>
              <a:rPr lang="en-US" sz="2000" dirty="0">
                <a:solidFill>
                  <a:srgbClr val="FEFFFF"/>
                </a:solidFill>
                <a:latin typeface="Calibri" panose="020F0502020204030204" pitchFamily="34" charset="0"/>
              </a:rPr>
              <a:t> toward women. </a:t>
            </a:r>
          </a:p>
          <a:p>
            <a:endParaRPr lang="en-US" sz="2000" dirty="0">
              <a:solidFill>
                <a:srgbClr val="FEFFFF"/>
              </a:solidFill>
              <a:latin typeface="Calibri" panose="020F0502020204030204" pitchFamily="34" charset="0"/>
            </a:endParaRPr>
          </a:p>
          <a:p>
            <a:r>
              <a:rPr lang="en-US" sz="2000" dirty="0">
                <a:solidFill>
                  <a:srgbClr val="FEFFFF"/>
                </a:solidFill>
                <a:latin typeface="Calibri" panose="020F0502020204030204" pitchFamily="34" charset="0"/>
              </a:rPr>
              <a:t>Pornography </a:t>
            </a:r>
            <a:r>
              <a:rPr lang="en-US" sz="2000" dirty="0">
                <a:solidFill>
                  <a:srgbClr val="FFFF00"/>
                </a:solidFill>
                <a:latin typeface="Calibri" panose="020F0502020204030204" pitchFamily="34" charset="0"/>
              </a:rPr>
              <a:t>teaches, gives permission, and eventually triggers </a:t>
            </a:r>
            <a:r>
              <a:rPr lang="en-US" sz="2000" dirty="0">
                <a:solidFill>
                  <a:srgbClr val="FEFFFF"/>
                </a:solidFill>
                <a:latin typeface="Calibri" panose="020F0502020204030204" pitchFamily="34" charset="0"/>
              </a:rPr>
              <a:t>attitudes and behaviors that are destructive to both the user and to others. The damage is evident regardless of sex or of age. In her own words, “Pornography is a widely influential and very </a:t>
            </a:r>
            <a:r>
              <a:rPr lang="en-US" sz="2000" dirty="0">
                <a:solidFill>
                  <a:srgbClr val="FFFF00"/>
                </a:solidFill>
                <a:latin typeface="Calibri" panose="020F0502020204030204" pitchFamily="34" charset="0"/>
              </a:rPr>
              <a:t>toxic teacher</a:t>
            </a:r>
            <a:r>
              <a:rPr lang="en-US" sz="2000" dirty="0">
                <a:solidFill>
                  <a:srgbClr val="FEFFFF"/>
                </a:solidFill>
                <a:latin typeface="Calibri" panose="020F0502020204030204" pitchFamily="34" charset="0"/>
              </a:rPr>
              <a:t>” (Layden, 2010).</a:t>
            </a:r>
          </a:p>
          <a:p>
            <a:endParaRPr lang="en-US" dirty="0">
              <a:solidFill>
                <a:srgbClr val="FEFFFF"/>
              </a:solidFill>
            </a:endParaRPr>
          </a:p>
        </p:txBody>
      </p:sp>
      <p:pic>
        <p:nvPicPr>
          <p:cNvPr id="4" name="Picture 3" descr="C:\Users\Jeff Hansen\AppData\Local\Microsoft\Windows\Temporary Internet Files\Content.MSO\9C780DF9.tmp">
            <a:extLst>
              <a:ext uri="{FF2B5EF4-FFF2-40B4-BE49-F238E27FC236}">
                <a16:creationId xmlns:a16="http://schemas.microsoft.com/office/drawing/2014/main" id="{779EFCEA-0A5D-4F12-ABA0-D6267061F622}"/>
              </a:ext>
            </a:extLst>
          </p:cNvPr>
          <p:cNvPicPr/>
          <p:nvPr/>
        </p:nvPicPr>
        <p:blipFill rotWithShape="1">
          <a:blip r:embed="rId2">
            <a:extLst>
              <a:ext uri="{28A0092B-C50C-407E-A947-70E740481C1C}">
                <a14:useLocalDpi xmlns:a14="http://schemas.microsoft.com/office/drawing/2010/main" val="0"/>
              </a:ext>
            </a:extLst>
          </a:blip>
          <a:srcRect l="3027" t="-2760" r="-3027" b="10127"/>
          <a:stretch/>
        </p:blipFill>
        <p:spPr bwMode="auto">
          <a:xfrm>
            <a:off x="8530390" y="2574757"/>
            <a:ext cx="3605092" cy="2779295"/>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774716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3" name="Group 72">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74"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88"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6572C058-62E9-49C2-BEEF-A0C3F29A2700}"/>
              </a:ext>
            </a:extLst>
          </p:cNvPr>
          <p:cNvSpPr>
            <a:spLocks noGrp="1"/>
          </p:cNvSpPr>
          <p:nvPr>
            <p:ph type="title"/>
          </p:nvPr>
        </p:nvSpPr>
        <p:spPr>
          <a:xfrm>
            <a:off x="6234231" y="311998"/>
            <a:ext cx="5270380" cy="1676400"/>
          </a:xfrm>
        </p:spPr>
        <p:txBody>
          <a:bodyPr>
            <a:normAutofit fontScale="90000"/>
          </a:bodyPr>
          <a:lstStyle/>
          <a:p>
            <a:pPr>
              <a:lnSpc>
                <a:spcPct val="90000"/>
              </a:lnSpc>
            </a:pPr>
            <a:r>
              <a:rPr lang="en-US" sz="3100" b="1" dirty="0"/>
              <a:t>The Impact of Pornography on Sexual Aggression and Violence</a:t>
            </a:r>
            <a:br>
              <a:rPr lang="en-US" sz="2300" b="1" dirty="0"/>
            </a:br>
            <a:r>
              <a:rPr lang="en-US" sz="1200" b="1" dirty="0"/>
              <a:t>  </a:t>
            </a:r>
            <a:r>
              <a:rPr lang="en-US" sz="2300" b="1" dirty="0"/>
              <a:t> </a:t>
            </a:r>
            <a:br>
              <a:rPr lang="en-US" sz="2300" b="1" dirty="0"/>
            </a:br>
            <a:r>
              <a:rPr lang="en-US" sz="2300" b="1" dirty="0"/>
              <a:t>                </a:t>
            </a:r>
            <a:r>
              <a:rPr lang="en-US" sz="2300" b="1" dirty="0">
                <a:solidFill>
                  <a:srgbClr val="FF0000"/>
                </a:solidFill>
              </a:rPr>
              <a:t>The verdict is in!</a:t>
            </a:r>
            <a:endParaRPr lang="en-US" sz="2300" dirty="0">
              <a:solidFill>
                <a:srgbClr val="FF0000"/>
              </a:solidFill>
            </a:endParaRPr>
          </a:p>
        </p:txBody>
      </p:sp>
      <p:sp>
        <p:nvSpPr>
          <p:cNvPr id="101" name="Rectangle 100">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4338" name="Picture 2" descr="Image result for image of jury deliberating">
            <a:extLst>
              <a:ext uri="{FF2B5EF4-FFF2-40B4-BE49-F238E27FC236}">
                <a16:creationId xmlns:a16="http://schemas.microsoft.com/office/drawing/2014/main" id="{4AB9BE82-04C4-4A3C-8B44-13B904D9F1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21" t="20732" r="12350" b="9321"/>
          <a:stretch/>
        </p:blipFill>
        <p:spPr bwMode="auto">
          <a:xfrm>
            <a:off x="-80554" y="-786"/>
            <a:ext cx="4731677" cy="748257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26FD8D-CD5A-4050-8045-B090ABCC335C}"/>
              </a:ext>
            </a:extLst>
          </p:cNvPr>
          <p:cNvSpPr>
            <a:spLocks noGrp="1"/>
          </p:cNvSpPr>
          <p:nvPr>
            <p:ph idx="1"/>
          </p:nvPr>
        </p:nvSpPr>
        <p:spPr>
          <a:xfrm>
            <a:off x="5441348" y="2133599"/>
            <a:ext cx="6063263" cy="4712485"/>
          </a:xfrm>
        </p:spPr>
        <p:txBody>
          <a:bodyPr>
            <a:normAutofit/>
          </a:bodyPr>
          <a:lstStyle/>
          <a:p>
            <a:endParaRPr lang="en-US" sz="2000" b="1" dirty="0">
              <a:latin typeface="Calibri" panose="020F0502020204030204" pitchFamily="34" charset="0"/>
            </a:endParaRPr>
          </a:p>
          <a:p>
            <a:r>
              <a:rPr lang="en-US" sz="2000" b="1" dirty="0">
                <a:latin typeface="Calibri" panose="020F0502020204030204" pitchFamily="34" charset="0"/>
              </a:rPr>
              <a:t>Wright et al. (2016) </a:t>
            </a:r>
            <a:r>
              <a:rPr lang="en-US" sz="2000" dirty="0">
                <a:latin typeface="Calibri" panose="020F0502020204030204" pitchFamily="34" charset="0"/>
              </a:rPr>
              <a:t>conducted an excellent and exhaustive meta-analysis of 22 studies from 7 different countries and concluded:</a:t>
            </a:r>
          </a:p>
          <a:p>
            <a:endParaRPr lang="en-US" sz="2000" i="1" dirty="0">
              <a:latin typeface="Calibri" panose="020F0502020204030204" pitchFamily="34" charset="0"/>
            </a:endParaRPr>
          </a:p>
          <a:p>
            <a:pPr marL="0" indent="0">
              <a:buNone/>
            </a:pPr>
            <a:r>
              <a:rPr lang="en-US" sz="2000" i="1" dirty="0">
                <a:latin typeface="Calibri" panose="020F0502020204030204" pitchFamily="34" charset="0"/>
              </a:rPr>
              <a:t>“The accumulated data leave little doubt that, on the average, individuals who consume pornography more frequently are more likely to hold </a:t>
            </a:r>
            <a:r>
              <a:rPr lang="en-US" sz="2000" b="1" i="1" dirty="0">
                <a:solidFill>
                  <a:srgbClr val="FF0000"/>
                </a:solidFill>
                <a:latin typeface="Calibri" panose="020F0502020204030204" pitchFamily="34" charset="0"/>
              </a:rPr>
              <a:t>attitudes conducive to sexual aggression </a:t>
            </a:r>
            <a:r>
              <a:rPr lang="en-US" sz="2000" i="1" dirty="0">
                <a:latin typeface="Calibri" panose="020F0502020204030204" pitchFamily="34" charset="0"/>
              </a:rPr>
              <a:t>and engage in </a:t>
            </a:r>
            <a:r>
              <a:rPr lang="en-US" sz="2000" b="1" i="1" dirty="0">
                <a:solidFill>
                  <a:srgbClr val="FF0000"/>
                </a:solidFill>
                <a:latin typeface="Calibri" panose="020F0502020204030204" pitchFamily="34" charset="0"/>
              </a:rPr>
              <a:t>actual acts of sexual aggression</a:t>
            </a:r>
            <a:r>
              <a:rPr lang="en-US" sz="2000" b="1" i="1" dirty="0">
                <a:solidFill>
                  <a:srgbClr val="0070C0"/>
                </a:solidFill>
                <a:latin typeface="Calibri" panose="020F0502020204030204" pitchFamily="34" charset="0"/>
              </a:rPr>
              <a:t> </a:t>
            </a:r>
            <a:r>
              <a:rPr lang="en-US" sz="2000" i="1" dirty="0">
                <a:latin typeface="Calibri" panose="020F0502020204030204" pitchFamily="34" charset="0"/>
              </a:rPr>
              <a:t>than individuals who do not consume pornography or who consume pornography less frequently.”</a:t>
            </a:r>
            <a:endParaRPr lang="en-US" sz="2000" dirty="0">
              <a:latin typeface="Calibri" panose="020F0502020204030204" pitchFamily="34" charset="0"/>
            </a:endParaRPr>
          </a:p>
          <a:p>
            <a:endParaRPr lang="en-US" dirty="0"/>
          </a:p>
        </p:txBody>
      </p:sp>
    </p:spTree>
    <p:extLst>
      <p:ext uri="{BB962C8B-B14F-4D97-AF65-F5344CB8AC3E}">
        <p14:creationId xmlns:p14="http://schemas.microsoft.com/office/powerpoint/2010/main" val="1094691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276"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277"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278"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a:solidFill>
                  <a:srgbClr val="FEFFFF"/>
                </a:solidFill>
                <a:latin typeface="Calibri" panose="020F0502020204030204" pitchFamily="34" charset="0"/>
                <a:cs typeface="Calibri" panose="020F0502020204030204" pitchFamily="34" charset="0"/>
              </a:rPr>
              <a:t>The Impact of Pornography on Sexuality</a:t>
            </a:r>
            <a:endParaRPr lang="en-US" sz="3200">
              <a:solidFill>
                <a:srgbClr val="FEFFFF"/>
              </a:solidFill>
            </a:endParaRPr>
          </a:p>
        </p:txBody>
      </p:sp>
      <p:sp>
        <p:nvSpPr>
          <p:cNvPr id="3" name="Content Placeholder 2"/>
          <p:cNvSpPr>
            <a:spLocks noGrp="1"/>
          </p:cNvSpPr>
          <p:nvPr>
            <p:ph idx="1"/>
          </p:nvPr>
        </p:nvSpPr>
        <p:spPr>
          <a:xfrm>
            <a:off x="56520" y="2032000"/>
            <a:ext cx="8173080" cy="4821252"/>
          </a:xfrm>
        </p:spPr>
        <p:txBody>
          <a:bodyPr>
            <a:normAutofit/>
          </a:bodyPr>
          <a:lstStyle/>
          <a:p>
            <a:pPr marL="0" indent="0">
              <a:lnSpc>
                <a:spcPct val="90000"/>
              </a:lnSpc>
              <a:spcBef>
                <a:spcPts val="0"/>
              </a:spcBef>
              <a:buNone/>
            </a:pPr>
            <a:r>
              <a:rPr lang="en-US" sz="2400" dirty="0">
                <a:solidFill>
                  <a:srgbClr val="FEFFFF"/>
                </a:solidFill>
                <a:latin typeface="Calibri" panose="020F0502020204030204" pitchFamily="34" charset="0"/>
                <a:ea typeface="Calibri" panose="020F0502020204030204" pitchFamily="34" charset="0"/>
                <a:cs typeface="Arial" panose="020B0604020202020204" pitchFamily="34" charset="0"/>
              </a:rPr>
              <a:t>            </a:t>
            </a:r>
            <a:r>
              <a:rPr lang="en-US" sz="2400" u="sng" dirty="0">
                <a:solidFill>
                  <a:srgbClr val="FEFFFF"/>
                </a:solidFill>
                <a:latin typeface="Calibri" panose="020F0502020204030204" pitchFamily="34" charset="0"/>
                <a:ea typeface="Calibri" panose="020F0502020204030204" pitchFamily="34" charset="0"/>
                <a:cs typeface="Arial" panose="020B0604020202020204" pitchFamily="34" charset="0"/>
              </a:rPr>
              <a:t>Unreliable erections during sexual encounters</a:t>
            </a:r>
            <a:r>
              <a:rPr lang="en-US" sz="2400" dirty="0">
                <a:solidFill>
                  <a:srgbClr val="FEFFFF"/>
                </a:solidFill>
                <a:latin typeface="Calibri" panose="020F0502020204030204" pitchFamily="34" charset="0"/>
                <a:ea typeface="Calibri" panose="020F0502020204030204" pitchFamily="34" charset="0"/>
                <a:cs typeface="Arial" panose="020B0604020202020204" pitchFamily="34" charset="0"/>
              </a:rPr>
              <a:t>: </a:t>
            </a:r>
          </a:p>
          <a:p>
            <a:pPr marL="0" indent="0">
              <a:lnSpc>
                <a:spcPct val="90000"/>
              </a:lnSpc>
              <a:spcBef>
                <a:spcPts val="0"/>
              </a:spcBef>
              <a:buNone/>
            </a:pPr>
            <a:endParaRPr lang="en-US" sz="1500" dirty="0">
              <a:solidFill>
                <a:srgbClr val="FEFFFF"/>
              </a:solidFill>
              <a:latin typeface="Calibri" panose="020F0502020204030204" pitchFamily="34" charset="0"/>
              <a:ea typeface="Calibri" panose="020F0502020204030204" pitchFamily="34" charset="0"/>
              <a:cs typeface="Arial" panose="020B0604020202020204" pitchFamily="34" charset="0"/>
            </a:endParaRPr>
          </a:p>
          <a:p>
            <a:pPr>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Between 1948 and 2002, the historical rates for ED in men under 40 were consistently around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2% to 3%</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did not go up very much until age 40. (de Boer, B. et al., 2004). However, as noted by Wilson (2017), at least six studies have found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ED rates of about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14% to 33%</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 young men,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constitutes a staggering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1000%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increase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just the last 15 years (Park, 2016). </a:t>
            </a:r>
          </a:p>
          <a:p>
            <a:pPr>
              <a:lnSpc>
                <a:spcPct val="90000"/>
              </a:lnSpc>
              <a:spcBef>
                <a:spcPts val="0"/>
              </a:spcBef>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fact, adolescents are suffering disproportionately as noted by in a Canadian study which showed that problems in sexual functioning are sadly higher in adolescent males than in adult males. In a two-year period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78.6% of males aged 16-21</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reported a sexual problem during partnered sexual activity (O’Sullivan et. al., 2016):</a:t>
            </a:r>
          </a:p>
          <a:p>
            <a:pPr marL="400050" lvl="1" indent="0">
              <a:lnSpc>
                <a:spcPct val="90000"/>
              </a:lnSpc>
              <a:spcBef>
                <a:spcPts val="0"/>
              </a:spcBef>
              <a:buNone/>
            </a:pPr>
            <a:endPar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Erectile dysfunction -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45%</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Low sexual desire -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46%</a:t>
            </a:r>
          </a:p>
          <a:p>
            <a:pPr lvl="1">
              <a:lnSpc>
                <a:spcPct val="90000"/>
              </a:lnSpc>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Difficulty climaxing –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24%</a:t>
            </a:r>
          </a:p>
          <a:p>
            <a:pPr>
              <a:lnSpc>
                <a:spcPct val="90000"/>
              </a:lnSpc>
            </a:pPr>
            <a:endParaRPr lang="en-US" sz="1500" dirty="0">
              <a:solidFill>
                <a:srgbClr val="FEFFFF"/>
              </a:solidFill>
            </a:endParaRPr>
          </a:p>
        </p:txBody>
      </p:sp>
      <p:pic>
        <p:nvPicPr>
          <p:cNvPr id="11266" name="Picture 2" descr="Image result for cartoon of been dissatisfied sexually"/>
          <p:cNvPicPr>
            <a:picLocks noChangeAspect="1" noChangeArrowheads="1"/>
          </p:cNvPicPr>
          <p:nvPr/>
        </p:nvPicPr>
        <p:blipFill rotWithShape="1">
          <a:blip r:embed="rId2">
            <a:extLst>
              <a:ext uri="{28A0092B-C50C-407E-A947-70E740481C1C}">
                <a14:useLocalDpi xmlns:a14="http://schemas.microsoft.com/office/drawing/2010/main" val="0"/>
              </a:ext>
            </a:extLst>
          </a:blip>
          <a:srcRect l="9273" r="16881"/>
          <a:stretch/>
        </p:blipFill>
        <p:spPr bwMode="auto">
          <a:xfrm>
            <a:off x="8729530" y="2032000"/>
            <a:ext cx="2968984"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29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dirty="0">
                <a:solidFill>
                  <a:srgbClr val="FEFFFF"/>
                </a:solidFill>
                <a:latin typeface="Calibri" panose="020F0502020204030204" pitchFamily="34" charset="0"/>
                <a:cs typeface="Calibri" panose="020F0502020204030204" pitchFamily="34" charset="0"/>
              </a:rPr>
              <a:t>The Impact of Pornography on Sexuality</a:t>
            </a:r>
            <a:endParaRPr lang="en-US" sz="3200" dirty="0">
              <a:solidFill>
                <a:srgbClr val="FEFFFF"/>
              </a:solidFill>
            </a:endParaRPr>
          </a:p>
        </p:txBody>
      </p:sp>
      <p:sp>
        <p:nvSpPr>
          <p:cNvPr id="3" name="Content Placeholder 2"/>
          <p:cNvSpPr>
            <a:spLocks noGrp="1"/>
          </p:cNvSpPr>
          <p:nvPr>
            <p:ph idx="1"/>
          </p:nvPr>
        </p:nvSpPr>
        <p:spPr>
          <a:xfrm>
            <a:off x="155575" y="2031999"/>
            <a:ext cx="8074023" cy="4501147"/>
          </a:xfrm>
        </p:spPr>
        <p:txBody>
          <a:bodyPr>
            <a:normAutofit lnSpcReduction="10000"/>
          </a:bodyPr>
          <a:lstStyle/>
          <a:p>
            <a:pPr marL="0" indent="0">
              <a:lnSpc>
                <a:spcPct val="90000"/>
              </a:lnSpc>
              <a:buNone/>
            </a:pPr>
            <a:r>
              <a:rPr lang="en-US" sz="2400" dirty="0">
                <a:solidFill>
                  <a:srgbClr val="FEFFFF"/>
                </a:solidFill>
                <a:latin typeface="Calibri" panose="020F0502020204030204" pitchFamily="34" charset="0"/>
                <a:cs typeface="Calibri" panose="020F0502020204030204" pitchFamily="34" charset="0"/>
              </a:rPr>
              <a:t>                </a:t>
            </a:r>
            <a:r>
              <a:rPr lang="en-US" sz="2400" u="sng" dirty="0">
                <a:solidFill>
                  <a:srgbClr val="FEFFFF"/>
                </a:solidFill>
                <a:latin typeface="Calibri" panose="020F0502020204030204" pitchFamily="34" charset="0"/>
                <a:cs typeface="Calibri" panose="020F0502020204030204" pitchFamily="34" charset="0"/>
              </a:rPr>
              <a:t>Scary and alarming porn fetish tastes:</a:t>
            </a:r>
            <a:r>
              <a:rPr lang="en-US" sz="2400" dirty="0">
                <a:solidFill>
                  <a:srgbClr val="FEFFFF"/>
                </a:solidFill>
                <a:latin typeface="Calibri" panose="020F0502020204030204" pitchFamily="34" charset="0"/>
                <a:cs typeface="Calibri" panose="020F0502020204030204" pitchFamily="34" charset="0"/>
              </a:rPr>
              <a:t> </a:t>
            </a:r>
          </a:p>
          <a:p>
            <a:pPr>
              <a:lnSpc>
                <a:spcPct val="90000"/>
              </a:lnSpc>
            </a:pPr>
            <a:endParaRPr lang="en-US" sz="1400" dirty="0">
              <a:solidFill>
                <a:srgbClr val="FEFFFF"/>
              </a:solidFill>
              <a:latin typeface="Calibri" panose="020F0502020204030204" pitchFamily="34" charset="0"/>
              <a:cs typeface="Calibri" panose="020F0502020204030204" pitchFamily="34" charset="0"/>
            </a:endParaRPr>
          </a:p>
          <a:p>
            <a:pPr>
              <a:lnSpc>
                <a:spcPct val="90000"/>
              </a:lnSpc>
            </a:pPr>
            <a:r>
              <a:rPr lang="en-US" dirty="0">
                <a:solidFill>
                  <a:srgbClr val="FFFF00"/>
                </a:solidFill>
                <a:latin typeface="Calibri" panose="020F0502020204030204" pitchFamily="34" charset="0"/>
                <a:cs typeface="Calibri" panose="020F0502020204030204" pitchFamily="34" charset="0"/>
              </a:rPr>
              <a:t>Gary Wilson (2017) </a:t>
            </a:r>
            <a:r>
              <a:rPr lang="en-US" dirty="0">
                <a:solidFill>
                  <a:srgbClr val="FEFFFF"/>
                </a:solidFill>
                <a:latin typeface="Calibri" panose="020F0502020204030204" pitchFamily="34" charset="0"/>
                <a:cs typeface="Calibri" panose="020F0502020204030204" pitchFamily="34" charset="0"/>
              </a:rPr>
              <a:t>writes that once upon a time, men could trust their penises to tell them everything they needed to know about their sexual preferences and orientation. However, our brains are very plastic (or able to change with experience).  As such, our brains change with experience with or without our conscious participation. </a:t>
            </a:r>
          </a:p>
          <a:p>
            <a:pPr>
              <a:lnSpc>
                <a:spcPct val="90000"/>
              </a:lnSpc>
            </a:pPr>
            <a:r>
              <a:rPr lang="en-US" dirty="0">
                <a:solidFill>
                  <a:srgbClr val="FEFFFF"/>
                </a:solidFill>
                <a:latin typeface="Calibri" panose="020F0502020204030204" pitchFamily="34" charset="0"/>
                <a:cs typeface="Calibri" panose="020F0502020204030204" pitchFamily="34" charset="0"/>
              </a:rPr>
              <a:t>Wilson notes, that as a function of porn involvement, porn users often </a:t>
            </a:r>
            <a:r>
              <a:rPr lang="en-US" dirty="0">
                <a:solidFill>
                  <a:srgbClr val="FFFF00"/>
                </a:solidFill>
                <a:latin typeface="Calibri" panose="020F0502020204030204" pitchFamily="34" charset="0"/>
                <a:cs typeface="Calibri" panose="020F0502020204030204" pitchFamily="34" charset="0"/>
              </a:rPr>
              <a:t>move from one genre to another </a:t>
            </a:r>
            <a:r>
              <a:rPr lang="en-US" dirty="0">
                <a:solidFill>
                  <a:srgbClr val="FEFFFF"/>
                </a:solidFill>
                <a:latin typeface="Calibri" panose="020F0502020204030204" pitchFamily="34" charset="0"/>
                <a:cs typeface="Calibri" panose="020F0502020204030204" pitchFamily="34" charset="0"/>
              </a:rPr>
              <a:t>and will often arrive in places that they find very disturbing and/or confusing. </a:t>
            </a:r>
          </a:p>
          <a:p>
            <a:pPr>
              <a:lnSpc>
                <a:spcPct val="90000"/>
              </a:lnSpc>
            </a:pPr>
            <a:r>
              <a:rPr lang="en-US" dirty="0">
                <a:solidFill>
                  <a:srgbClr val="FEFFFF"/>
                </a:solidFill>
                <a:latin typeface="Calibri" panose="020F0502020204030204" pitchFamily="34" charset="0"/>
                <a:cs typeface="Calibri" panose="020F0502020204030204" pitchFamily="34" charset="0"/>
              </a:rPr>
              <a:t>As a result, a previously defined </a:t>
            </a:r>
            <a:r>
              <a:rPr lang="en-US" dirty="0">
                <a:solidFill>
                  <a:srgbClr val="FFFF00"/>
                </a:solidFill>
                <a:latin typeface="Calibri" panose="020F0502020204030204" pitchFamily="34" charset="0"/>
                <a:cs typeface="Calibri" panose="020F0502020204030204" pitchFamily="34" charset="0"/>
              </a:rPr>
              <a:t>heterosexual boy </a:t>
            </a:r>
            <a:r>
              <a:rPr lang="en-US" dirty="0">
                <a:solidFill>
                  <a:srgbClr val="FEFFFF"/>
                </a:solidFill>
                <a:latin typeface="Calibri" panose="020F0502020204030204" pitchFamily="34" charset="0"/>
                <a:cs typeface="Calibri" panose="020F0502020204030204" pitchFamily="34" charset="0"/>
              </a:rPr>
              <a:t>might ultimately find himself enjoying </a:t>
            </a:r>
            <a:r>
              <a:rPr lang="en-US" dirty="0">
                <a:solidFill>
                  <a:srgbClr val="FFFF00"/>
                </a:solidFill>
                <a:latin typeface="Calibri" panose="020F0502020204030204" pitchFamily="34" charset="0"/>
                <a:cs typeface="Calibri" panose="020F0502020204030204" pitchFamily="34" charset="0"/>
              </a:rPr>
              <a:t>homosexual pornography </a:t>
            </a:r>
            <a:r>
              <a:rPr lang="en-US" dirty="0">
                <a:solidFill>
                  <a:srgbClr val="FEFFFF"/>
                </a:solidFill>
                <a:latin typeface="Calibri" panose="020F0502020204030204" pitchFamily="34" charset="0"/>
                <a:cs typeface="Calibri" panose="020F0502020204030204" pitchFamily="34" charset="0"/>
              </a:rPr>
              <a:t>and then begin to </a:t>
            </a:r>
            <a:r>
              <a:rPr lang="en-US" dirty="0">
                <a:solidFill>
                  <a:srgbClr val="FFFF00"/>
                </a:solidFill>
                <a:latin typeface="Calibri" panose="020F0502020204030204" pitchFamily="34" charset="0"/>
                <a:cs typeface="Calibri" panose="020F0502020204030204" pitchFamily="34" charset="0"/>
              </a:rPr>
              <a:t>question his sexuality. </a:t>
            </a:r>
          </a:p>
          <a:p>
            <a:pPr>
              <a:lnSpc>
                <a:spcPct val="90000"/>
              </a:lnSpc>
            </a:pPr>
            <a:r>
              <a:rPr lang="en-US" dirty="0">
                <a:solidFill>
                  <a:srgbClr val="FEFFFF"/>
                </a:solidFill>
                <a:latin typeface="Calibri" panose="020F0502020204030204" pitchFamily="34" charset="0"/>
                <a:cs typeface="Calibri" panose="020F0502020204030204" pitchFamily="34" charset="0"/>
              </a:rPr>
              <a:t>Additionally, many men end up viewing child pornography as they have habituated to everything else. As has been said, “I did it all and then got bored (habituated) with it all and thus </a:t>
            </a:r>
            <a:r>
              <a:rPr lang="en-US" dirty="0">
                <a:solidFill>
                  <a:srgbClr val="FFFF00"/>
                </a:solidFill>
                <a:latin typeface="Calibri" panose="020F0502020204030204" pitchFamily="34" charset="0"/>
                <a:cs typeface="Calibri" panose="020F0502020204030204" pitchFamily="34" charset="0"/>
              </a:rPr>
              <a:t>(child porn) was the final taboo that excited me.  </a:t>
            </a:r>
          </a:p>
          <a:p>
            <a:pPr marL="0" indent="0">
              <a:lnSpc>
                <a:spcPct val="90000"/>
              </a:lnSpc>
              <a:buNone/>
            </a:pPr>
            <a:r>
              <a:rPr lang="en-US" dirty="0">
                <a:solidFill>
                  <a:srgbClr val="FEFFFF"/>
                </a:solidFill>
              </a:rPr>
              <a:t> </a:t>
            </a:r>
          </a:p>
          <a:p>
            <a:pPr>
              <a:lnSpc>
                <a:spcPct val="90000"/>
              </a:lnSpc>
            </a:pPr>
            <a:endParaRPr lang="en-US" sz="1400" dirty="0">
              <a:solidFill>
                <a:srgbClr val="FEFFFF"/>
              </a:solidFill>
            </a:endParaRPr>
          </a:p>
        </p:txBody>
      </p:sp>
      <p:pic>
        <p:nvPicPr>
          <p:cNvPr id="5" name="Picture 4"/>
          <p:cNvPicPr>
            <a:picLocks noChangeAspect="1"/>
          </p:cNvPicPr>
          <p:nvPr/>
        </p:nvPicPr>
        <p:blipFill>
          <a:blip r:embed="rId2"/>
          <a:stretch>
            <a:fillRect/>
          </a:stretch>
        </p:blipFill>
        <p:spPr>
          <a:xfrm>
            <a:off x="8385173" y="2514600"/>
            <a:ext cx="3477964" cy="2443037"/>
          </a:xfrm>
          <a:prstGeom prst="rect">
            <a:avLst/>
          </a:prstGeom>
        </p:spPr>
      </p:pic>
      <p:sp>
        <p:nvSpPr>
          <p:cNvPr id="4" name="AutoShape 2" descr="Image result for image of fetis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4068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145866" cy="778933"/>
          </a:xfrm>
        </p:spPr>
        <p:txBody>
          <a:bodyPr anchor="ctr">
            <a:normAutofit/>
          </a:bodyPr>
          <a:lstStyle/>
          <a:p>
            <a:r>
              <a:rPr lang="en-US" sz="3200" dirty="0">
                <a:solidFill>
                  <a:srgbClr val="FEFFFF"/>
                </a:solidFill>
                <a:latin typeface="Calibri" panose="020F0502020204030204" pitchFamily="34" charset="0"/>
                <a:cs typeface="Calibri" panose="020F0502020204030204" pitchFamily="34" charset="0"/>
              </a:rPr>
              <a:t>The Impact of Pornography on Sexuality</a:t>
            </a:r>
            <a:endParaRPr lang="en-US" sz="3200" dirty="0">
              <a:solidFill>
                <a:srgbClr val="FEFFFF"/>
              </a:solidFill>
            </a:endParaRPr>
          </a:p>
        </p:txBody>
      </p:sp>
      <p:sp>
        <p:nvSpPr>
          <p:cNvPr id="3" name="Content Placeholder 2"/>
          <p:cNvSpPr>
            <a:spLocks noGrp="1"/>
          </p:cNvSpPr>
          <p:nvPr>
            <p:ph idx="1"/>
          </p:nvPr>
        </p:nvSpPr>
        <p:spPr>
          <a:xfrm>
            <a:off x="-56520" y="1694179"/>
            <a:ext cx="8229600" cy="4826937"/>
          </a:xfrm>
        </p:spPr>
        <p:txBody>
          <a:bodyPr>
            <a:normAutofit/>
          </a:bodyPr>
          <a:lstStyle/>
          <a:p>
            <a:pPr>
              <a:lnSpc>
                <a:spcPct val="90000"/>
              </a:lnSpc>
            </a:pPr>
            <a:endParaRPr lang="en-US" sz="1500" dirty="0">
              <a:solidFill>
                <a:srgbClr val="FEFFFF"/>
              </a:solidFill>
            </a:endParaRPr>
          </a:p>
          <a:p>
            <a:pPr marL="0" indent="0">
              <a:lnSpc>
                <a:spcPct val="90000"/>
              </a:lnSpc>
              <a:buNone/>
            </a:pPr>
            <a:r>
              <a:rPr lang="en-US" sz="2400" dirty="0">
                <a:solidFill>
                  <a:srgbClr val="FEFFFF"/>
                </a:solidFill>
                <a:latin typeface="Calibri" panose="020F0502020204030204" pitchFamily="34" charset="0"/>
                <a:cs typeface="Calibri" panose="020F0502020204030204" pitchFamily="34" charset="0"/>
              </a:rPr>
              <a:t>             </a:t>
            </a:r>
            <a:r>
              <a:rPr lang="en-US" sz="2400" u="sng" dirty="0">
                <a:solidFill>
                  <a:srgbClr val="FEFFFF"/>
                </a:solidFill>
                <a:latin typeface="Calibri" panose="020F0502020204030204" pitchFamily="34" charset="0"/>
                <a:cs typeface="Calibri" panose="020F0502020204030204" pitchFamily="34" charset="0"/>
              </a:rPr>
              <a:t>Scary and alarming porn fetish tastes - continued:</a:t>
            </a:r>
            <a:r>
              <a:rPr lang="en-US" sz="2400" dirty="0">
                <a:solidFill>
                  <a:srgbClr val="FEFFFF"/>
                </a:solidFill>
                <a:latin typeface="Calibri" panose="020F0502020204030204" pitchFamily="34" charset="0"/>
                <a:cs typeface="Calibri" panose="020F0502020204030204" pitchFamily="34" charset="0"/>
              </a:rPr>
              <a:t> </a:t>
            </a:r>
          </a:p>
          <a:p>
            <a:pPr marL="0" indent="0">
              <a:lnSpc>
                <a:spcPct val="90000"/>
              </a:lnSpc>
              <a:buNone/>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r>
              <a:rPr lang="en-US" sz="2000" dirty="0">
                <a:solidFill>
                  <a:srgbClr val="FFFF00"/>
                </a:solidFill>
                <a:latin typeface="Calibri" panose="020F0502020204030204" pitchFamily="34" charset="0"/>
                <a:cs typeface="Calibri" panose="020F0502020204030204" pitchFamily="34" charset="0"/>
              </a:rPr>
              <a:t>Downing et al. (2016) </a:t>
            </a:r>
            <a:r>
              <a:rPr lang="en-US" sz="2000" dirty="0">
                <a:solidFill>
                  <a:srgbClr val="FEFFFF"/>
                </a:solidFill>
                <a:latin typeface="Calibri" panose="020F0502020204030204" pitchFamily="34" charset="0"/>
                <a:cs typeface="Calibri" panose="020F0502020204030204" pitchFamily="34" charset="0"/>
              </a:rPr>
              <a:t>conducted a study that found that it is now quite common to find men who view porn that is </a:t>
            </a:r>
            <a:r>
              <a:rPr lang="en-US" sz="2000" dirty="0">
                <a:solidFill>
                  <a:srgbClr val="FFFF00"/>
                </a:solidFill>
                <a:latin typeface="Calibri" panose="020F0502020204030204" pitchFamily="34" charset="0"/>
                <a:cs typeface="Calibri" panose="020F0502020204030204" pitchFamily="34" charset="0"/>
              </a:rPr>
              <a:t>inconsistent with their sexuality.  </a:t>
            </a:r>
            <a:r>
              <a:rPr lang="en-US" sz="2000" dirty="0">
                <a:solidFill>
                  <a:srgbClr val="FEFFFF"/>
                </a:solidFill>
                <a:latin typeface="Calibri" panose="020F0502020204030204" pitchFamily="34" charset="0"/>
                <a:cs typeface="Calibri" panose="020F0502020204030204" pitchFamily="34" charset="0"/>
              </a:rPr>
              <a:t>Specifically, they reported that </a:t>
            </a:r>
            <a:r>
              <a:rPr lang="en-US" sz="2000" dirty="0">
                <a:solidFill>
                  <a:srgbClr val="FF0000"/>
                </a:solidFill>
                <a:latin typeface="Calibri" panose="020F0502020204030204" pitchFamily="34" charset="0"/>
                <a:cs typeface="Calibri" panose="020F0502020204030204" pitchFamily="34" charset="0"/>
              </a:rPr>
              <a:t>heterosexual-identified</a:t>
            </a:r>
            <a:r>
              <a:rPr lang="en-US" sz="2000" dirty="0">
                <a:solidFill>
                  <a:srgbClr val="FEFFFF"/>
                </a:solidFill>
                <a:latin typeface="Calibri" panose="020F0502020204030204" pitchFamily="34" charset="0"/>
                <a:cs typeface="Calibri" panose="020F0502020204030204" pitchFamily="34" charset="0"/>
              </a:rPr>
              <a:t> men in the study reported viewing porn containing male same-sex behavior </a:t>
            </a:r>
            <a:r>
              <a:rPr lang="en-US" sz="2000" dirty="0">
                <a:solidFill>
                  <a:srgbClr val="FF0000"/>
                </a:solidFill>
                <a:latin typeface="Calibri" panose="020F0502020204030204" pitchFamily="34" charset="0"/>
                <a:cs typeface="Calibri" panose="020F0502020204030204" pitchFamily="34" charset="0"/>
              </a:rPr>
              <a:t>(20.7%)</a:t>
            </a:r>
            <a:r>
              <a:rPr lang="en-US" sz="2000" dirty="0">
                <a:solidFill>
                  <a:srgbClr val="FEFFFF"/>
                </a:solidFill>
                <a:latin typeface="Calibri" panose="020F0502020204030204" pitchFamily="34" charset="0"/>
                <a:cs typeface="Calibri" panose="020F0502020204030204" pitchFamily="34" charset="0"/>
              </a:rPr>
              <a:t> and </a:t>
            </a:r>
            <a:r>
              <a:rPr lang="en-US" sz="2000" dirty="0">
                <a:solidFill>
                  <a:srgbClr val="FF0000"/>
                </a:solidFill>
                <a:latin typeface="Calibri" panose="020F0502020204030204" pitchFamily="34" charset="0"/>
                <a:cs typeface="Calibri" panose="020F0502020204030204" pitchFamily="34" charset="0"/>
              </a:rPr>
              <a:t>gay-identified men </a:t>
            </a:r>
            <a:r>
              <a:rPr lang="en-US" sz="2000" dirty="0">
                <a:solidFill>
                  <a:srgbClr val="FEFFFF"/>
                </a:solidFill>
                <a:latin typeface="Calibri" panose="020F0502020204030204" pitchFamily="34" charset="0"/>
                <a:cs typeface="Calibri" panose="020F0502020204030204" pitchFamily="34" charset="0"/>
              </a:rPr>
              <a:t>reported viewing heterosexual behavior in porn </a:t>
            </a:r>
            <a:r>
              <a:rPr lang="en-US" sz="2000" dirty="0">
                <a:solidFill>
                  <a:srgbClr val="FF0000"/>
                </a:solidFill>
                <a:latin typeface="Calibri" panose="020F0502020204030204" pitchFamily="34" charset="0"/>
                <a:cs typeface="Calibri" panose="020F0502020204030204" pitchFamily="34" charset="0"/>
              </a:rPr>
              <a:t>(55%).  </a:t>
            </a:r>
          </a:p>
          <a:p>
            <a:pPr>
              <a:lnSpc>
                <a:spcPct val="90000"/>
              </a:lnSpc>
            </a:pPr>
            <a:endParaRPr lang="en-US" sz="2000" dirty="0">
              <a:solidFill>
                <a:srgbClr val="FEFFFF"/>
              </a:solidFill>
              <a:latin typeface="Calibri" panose="020F0502020204030204" pitchFamily="34" charset="0"/>
              <a:cs typeface="Calibri" panose="020F0502020204030204" pitchFamily="34" charset="0"/>
            </a:endParaRPr>
          </a:p>
          <a:p>
            <a:pPr>
              <a:lnSpc>
                <a:spcPct val="90000"/>
              </a:lnSpc>
            </a:pPr>
            <a:r>
              <a:rPr lang="en-US" sz="2000" dirty="0">
                <a:solidFill>
                  <a:srgbClr val="FFFF00"/>
                </a:solidFill>
                <a:latin typeface="Calibri" panose="020F0502020204030204" pitchFamily="34" charset="0"/>
                <a:cs typeface="Calibri" panose="020F0502020204030204" pitchFamily="34" charset="0"/>
              </a:rPr>
              <a:t>Wilson (2017) </a:t>
            </a:r>
            <a:r>
              <a:rPr lang="en-US" sz="2000" dirty="0">
                <a:solidFill>
                  <a:srgbClr val="FEFFFF"/>
                </a:solidFill>
                <a:latin typeface="Calibri" panose="020F0502020204030204" pitchFamily="34" charset="0"/>
                <a:cs typeface="Calibri" panose="020F0502020204030204" pitchFamily="34" charset="0"/>
              </a:rPr>
              <a:t>notes that it is very sad that porn users are ignorant of how common it is to escalate; often leaving porn users in the end, feeling very anxious, demoralized, and hopeless.  He adds that it can be especially distressing to escalate through </a:t>
            </a:r>
            <a:r>
              <a:rPr lang="en-US" sz="2000" dirty="0">
                <a:solidFill>
                  <a:srgbClr val="FFFF00"/>
                </a:solidFill>
                <a:latin typeface="Calibri" panose="020F0502020204030204" pitchFamily="34" charset="0"/>
                <a:cs typeface="Calibri" panose="020F0502020204030204" pitchFamily="34" charset="0"/>
              </a:rPr>
              <a:t>porn fetishes </a:t>
            </a:r>
            <a:r>
              <a:rPr lang="en-US" sz="2000" dirty="0">
                <a:solidFill>
                  <a:srgbClr val="FEFFFF"/>
                </a:solidFill>
                <a:latin typeface="Calibri" panose="020F0502020204030204" pitchFamily="34" charset="0"/>
                <a:cs typeface="Calibri" panose="020F0502020204030204" pitchFamily="34" charset="0"/>
              </a:rPr>
              <a:t>that ultimately </a:t>
            </a:r>
            <a:r>
              <a:rPr lang="en-US" sz="2000" dirty="0">
                <a:solidFill>
                  <a:srgbClr val="FFFF00"/>
                </a:solidFill>
                <a:latin typeface="Calibri" panose="020F0502020204030204" pitchFamily="34" charset="0"/>
                <a:cs typeface="Calibri" panose="020F0502020204030204" pitchFamily="34" charset="0"/>
              </a:rPr>
              <a:t>cast doubt on one’s sexual orientation. </a:t>
            </a:r>
          </a:p>
          <a:p>
            <a:pPr>
              <a:lnSpc>
                <a:spcPct val="90000"/>
              </a:lnSpc>
            </a:pPr>
            <a:endParaRPr lang="en-US" sz="1500" dirty="0">
              <a:solidFill>
                <a:srgbClr val="FEFFFF"/>
              </a:solidFill>
              <a:latin typeface="Calibri" panose="020F0502020204030204" pitchFamily="34" charset="0"/>
              <a:cs typeface="Calibri" panose="020F0502020204030204" pitchFamily="34" charset="0"/>
            </a:endParaRPr>
          </a:p>
        </p:txBody>
      </p:sp>
      <p:pic>
        <p:nvPicPr>
          <p:cNvPr id="7" name="Graphic 6" descr="Fingerprint">
            <a:extLst>
              <a:ext uri="{FF2B5EF4-FFF2-40B4-BE49-F238E27FC236}">
                <a16:creationId xmlns:a16="http://schemas.microsoft.com/office/drawing/2014/main" id="{344DDD62-F1FF-4D19-95A9-57CE11068B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13057" y="2462282"/>
            <a:ext cx="3001931" cy="3001931"/>
          </a:xfrm>
          <a:prstGeom prst="rect">
            <a:avLst/>
          </a:prstGeom>
        </p:spPr>
      </p:pic>
      <p:pic>
        <p:nvPicPr>
          <p:cNvPr id="9" name="Graphic 8" descr="Fingerprint">
            <a:extLst>
              <a:ext uri="{FF2B5EF4-FFF2-40B4-BE49-F238E27FC236}">
                <a16:creationId xmlns:a16="http://schemas.microsoft.com/office/drawing/2014/main" id="{91BB7457-36AE-4AD4-AF13-F383A56979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65457" y="2614682"/>
            <a:ext cx="3001931" cy="3001931"/>
          </a:xfrm>
          <a:prstGeom prst="rect">
            <a:avLst/>
          </a:prstGeom>
        </p:spPr>
      </p:pic>
      <p:pic>
        <p:nvPicPr>
          <p:cNvPr id="4" name="Picture 3">
            <a:extLst>
              <a:ext uri="{FF2B5EF4-FFF2-40B4-BE49-F238E27FC236}">
                <a16:creationId xmlns:a16="http://schemas.microsoft.com/office/drawing/2014/main" id="{496E1B21-93A4-4DAE-B18C-95FABA7F4883}"/>
              </a:ext>
            </a:extLst>
          </p:cNvPr>
          <p:cNvPicPr>
            <a:picLocks noChangeAspect="1"/>
          </p:cNvPicPr>
          <p:nvPr/>
        </p:nvPicPr>
        <p:blipFill>
          <a:blip r:embed="rId4"/>
          <a:stretch>
            <a:fillRect/>
          </a:stretch>
        </p:blipFill>
        <p:spPr>
          <a:xfrm>
            <a:off x="9057523" y="2609934"/>
            <a:ext cx="2540919" cy="2854279"/>
          </a:xfrm>
          <a:prstGeom prst="rect">
            <a:avLst/>
          </a:prstGeom>
        </p:spPr>
      </p:pic>
    </p:spTree>
    <p:extLst>
      <p:ext uri="{BB962C8B-B14F-4D97-AF65-F5344CB8AC3E}">
        <p14:creationId xmlns:p14="http://schemas.microsoft.com/office/powerpoint/2010/main" val="1996501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0879-6D65-4AFF-9452-79BE5B362746}"/>
              </a:ext>
            </a:extLst>
          </p:cNvPr>
          <p:cNvSpPr>
            <a:spLocks noGrp="1"/>
          </p:cNvSpPr>
          <p:nvPr>
            <p:ph type="title"/>
          </p:nvPr>
        </p:nvSpPr>
        <p:spPr>
          <a:xfrm>
            <a:off x="1310640" y="470637"/>
            <a:ext cx="10607040" cy="1163274"/>
          </a:xfrm>
        </p:spPr>
        <p:txBody>
          <a:bodyPr>
            <a:normAutofit fontScale="90000"/>
          </a:bodyPr>
          <a:lstStyle/>
          <a:p>
            <a:pPr algn="ct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Occularization – the Over-Visualizing of the Mind</a:t>
            </a:r>
            <a:br>
              <a:rPr lang="en-US" dirty="0">
                <a:solidFill>
                  <a:schemeClr val="tx1"/>
                </a:solidFill>
              </a:rPr>
            </a:br>
            <a:endParaRPr lang="en-US" dirty="0">
              <a:solidFill>
                <a:schemeClr val="tx1"/>
              </a:solidFill>
            </a:endParaRPr>
          </a:p>
        </p:txBody>
      </p:sp>
      <p:pic>
        <p:nvPicPr>
          <p:cNvPr id="4" name="Picture 3" descr="Image result for images of pronography addiction">
            <a:extLst>
              <a:ext uri="{FF2B5EF4-FFF2-40B4-BE49-F238E27FC236}">
                <a16:creationId xmlns:a16="http://schemas.microsoft.com/office/drawing/2014/main" id="{59144BD7-F455-4FB4-AD56-93FB672D504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45736" y="2270708"/>
            <a:ext cx="2038350" cy="1276350"/>
          </a:xfrm>
          <a:prstGeom prst="rect">
            <a:avLst/>
          </a:prstGeom>
          <a:noFill/>
          <a:ln>
            <a:noFill/>
          </a:ln>
        </p:spPr>
      </p:pic>
      <p:pic>
        <p:nvPicPr>
          <p:cNvPr id="3" name="Picture 2">
            <a:extLst>
              <a:ext uri="{FF2B5EF4-FFF2-40B4-BE49-F238E27FC236}">
                <a16:creationId xmlns:a16="http://schemas.microsoft.com/office/drawing/2014/main" id="{518853DA-123E-F06E-9FF4-F9E0C63F5D55}"/>
              </a:ext>
            </a:extLst>
          </p:cNvPr>
          <p:cNvPicPr>
            <a:picLocks noChangeAspect="1"/>
          </p:cNvPicPr>
          <p:nvPr/>
        </p:nvPicPr>
        <p:blipFill>
          <a:blip r:embed="rId4"/>
          <a:stretch>
            <a:fillRect/>
          </a:stretch>
        </p:blipFill>
        <p:spPr>
          <a:xfrm>
            <a:off x="1147354" y="1633911"/>
            <a:ext cx="10500358" cy="4840009"/>
          </a:xfrm>
          <a:prstGeom prst="rect">
            <a:avLst/>
          </a:prstGeom>
        </p:spPr>
      </p:pic>
    </p:spTree>
    <p:extLst>
      <p:ext uri="{BB962C8B-B14F-4D97-AF65-F5344CB8AC3E}">
        <p14:creationId xmlns:p14="http://schemas.microsoft.com/office/powerpoint/2010/main" val="313293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F38C-68F4-5371-A3D7-DD64B0A928CD}"/>
              </a:ext>
            </a:extLst>
          </p:cNvPr>
          <p:cNvSpPr>
            <a:spLocks noGrp="1"/>
          </p:cNvSpPr>
          <p:nvPr>
            <p:ph type="title"/>
          </p:nvPr>
        </p:nvSpPr>
        <p:spPr>
          <a:xfrm>
            <a:off x="1706880" y="624110"/>
            <a:ext cx="10180320" cy="1336770"/>
          </a:xfrm>
        </p:spPr>
        <p:txBody>
          <a:bodyPr>
            <a:normAutofit fontScale="90000"/>
          </a:bodyPr>
          <a:lstStyle/>
          <a:p>
            <a:r>
              <a:rPr lang="en-US" sz="2800" dirty="0">
                <a:latin typeface="Calibri" panose="020F0502020204030204" pitchFamily="34" charset="0"/>
                <a:cs typeface="Calibri" panose="020F0502020204030204" pitchFamily="34" charset="0"/>
              </a:rPr>
              <a:t>Much of the content of the following five slides is from the excellent YouTube channel, Academy of Ideas. Please click the link below to watch this excellent video:</a:t>
            </a:r>
            <a:br>
              <a:rPr lang="en-US" sz="28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hlinkClick r:id="rId2"/>
              </a:rPr>
              <a:t>https://www.youtube.com/watch?v=cwqbu0slcc0&amp;ab_channel=AcademyofIdeas</a:t>
            </a:r>
            <a:br>
              <a:rPr lang="en-US" sz="2800" dirty="0">
                <a:latin typeface="Calibri" panose="020F0502020204030204" pitchFamily="34" charset="0"/>
                <a:cs typeface="Calibri" panose="020F0502020204030204" pitchFamily="34" charset="0"/>
              </a:rPr>
            </a:br>
            <a:br>
              <a:rPr lang="en-US"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40B2936-814B-BF2A-2AB4-35270EAB83BD}"/>
              </a:ext>
            </a:extLst>
          </p:cNvPr>
          <p:cNvPicPr>
            <a:picLocks noChangeAspect="1"/>
          </p:cNvPicPr>
          <p:nvPr/>
        </p:nvPicPr>
        <p:blipFill>
          <a:blip r:embed="rId3"/>
          <a:stretch>
            <a:fillRect/>
          </a:stretch>
        </p:blipFill>
        <p:spPr>
          <a:xfrm>
            <a:off x="2667000" y="2574203"/>
            <a:ext cx="6858000" cy="3848100"/>
          </a:xfrm>
          <a:prstGeom prst="rect">
            <a:avLst/>
          </a:prstGeom>
        </p:spPr>
      </p:pic>
    </p:spTree>
    <p:extLst>
      <p:ext uri="{BB962C8B-B14F-4D97-AF65-F5344CB8AC3E}">
        <p14:creationId xmlns:p14="http://schemas.microsoft.com/office/powerpoint/2010/main" val="119070435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55BDDF5B-1133-45D7-A901-9F28E0872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5D4ED66-0621-CD80-A8EB-D4E2EC4C5E4C}"/>
              </a:ext>
            </a:extLst>
          </p:cNvPr>
          <p:cNvSpPr>
            <a:spLocks noGrp="1"/>
          </p:cNvSpPr>
          <p:nvPr>
            <p:ph type="title"/>
          </p:nvPr>
        </p:nvSpPr>
        <p:spPr>
          <a:xfrm>
            <a:off x="320249" y="210715"/>
            <a:ext cx="5749503" cy="1694285"/>
          </a:xfrm>
        </p:spPr>
        <p:txBody>
          <a:bodyPr vert="horz" lIns="91440" tIns="45720" rIns="91440" bIns="45720" rtlCol="0" anchor="t">
            <a:normAutofit/>
          </a:bodyPr>
          <a:lstStyle/>
          <a:p>
            <a:pPr algn="ctr"/>
            <a:r>
              <a:rPr lang="en-US" sz="3600" dirty="0">
                <a:latin typeface="Calibri" panose="020F0502020204030204" pitchFamily="34" charset="0"/>
                <a:cs typeface="Calibri" panose="020F0502020204030204" pitchFamily="34" charset="0"/>
              </a:rPr>
              <a:t>Over-stimulated by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visual system</a:t>
            </a:r>
          </a:p>
        </p:txBody>
      </p:sp>
      <p:sp>
        <p:nvSpPr>
          <p:cNvPr id="44" name="Rectangle 43">
            <a:extLst>
              <a:ext uri="{FF2B5EF4-FFF2-40B4-BE49-F238E27FC236}">
                <a16:creationId xmlns:a16="http://schemas.microsoft.com/office/drawing/2014/main" id="{F22C7101-14DA-4743-898E-3563B0FC9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7E3DE1DC-75F0-C19C-E93A-4DA095E093E0}"/>
              </a:ext>
            </a:extLst>
          </p:cNvPr>
          <p:cNvSpPr>
            <a:spLocks noGrp="1"/>
          </p:cNvSpPr>
          <p:nvPr>
            <p:ph type="body" idx="1"/>
          </p:nvPr>
        </p:nvSpPr>
        <p:spPr>
          <a:xfrm>
            <a:off x="22374" y="1804153"/>
            <a:ext cx="5749503" cy="3598691"/>
          </a:xfrm>
        </p:spPr>
        <p:txBody>
          <a:bodyPr vert="horz" lIns="91440" tIns="45720" rIns="91440" bIns="45720" rtlCol="0">
            <a:normAutofit/>
          </a:bodyPr>
          <a:lstStyle/>
          <a:p>
            <a:pPr lvl="1"/>
            <a:r>
              <a:rPr lang="en-US" sz="2400" dirty="0">
                <a:solidFill>
                  <a:schemeClr val="tx1">
                    <a:lumMod val="75000"/>
                    <a:lumOff val="25000"/>
                  </a:schemeClr>
                </a:solidFill>
                <a:latin typeface="Calibri" panose="020F0502020204030204" pitchFamily="34" charset="0"/>
                <a:cs typeface="Calibri" panose="020F0502020204030204" pitchFamily="34" charset="0"/>
              </a:rPr>
              <a:t>We have lost connection with the world around us by excessive reliance on the visual system – no longer do we adequately allow our bodies to experience the world around us in 3D using all of the five senses. </a:t>
            </a:r>
          </a:p>
        </p:txBody>
      </p:sp>
      <p:sp>
        <p:nvSpPr>
          <p:cNvPr id="46" name="Rectangle 45">
            <a:extLst>
              <a:ext uri="{FF2B5EF4-FFF2-40B4-BE49-F238E27FC236}">
                <a16:creationId xmlns:a16="http://schemas.microsoft.com/office/drawing/2014/main" id="{EDD0748D-5151-4F2A-8DD0-FC4BB9444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040" y="645106"/>
            <a:ext cx="545162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AE0F4936-EBFF-2D41-06CA-B63C94786548}"/>
              </a:ext>
            </a:extLst>
          </p:cNvPr>
          <p:cNvPicPr>
            <a:picLocks noChangeAspect="1"/>
          </p:cNvPicPr>
          <p:nvPr/>
        </p:nvPicPr>
        <p:blipFill rotWithShape="1">
          <a:blip r:embed="rId2"/>
          <a:srcRect l="10226" t="21667" r="14543" b="7077"/>
          <a:stretch/>
        </p:blipFill>
        <p:spPr>
          <a:xfrm>
            <a:off x="6248230" y="961474"/>
            <a:ext cx="5119835" cy="2230687"/>
          </a:xfrm>
          <a:prstGeom prst="rect">
            <a:avLst/>
          </a:prstGeom>
        </p:spPr>
      </p:pic>
      <p:pic>
        <p:nvPicPr>
          <p:cNvPr id="5" name="Picture 4">
            <a:extLst>
              <a:ext uri="{FF2B5EF4-FFF2-40B4-BE49-F238E27FC236}">
                <a16:creationId xmlns:a16="http://schemas.microsoft.com/office/drawing/2014/main" id="{FF778451-F4C1-69E5-970C-494E3B78B53F}"/>
              </a:ext>
            </a:extLst>
          </p:cNvPr>
          <p:cNvPicPr>
            <a:picLocks noChangeAspect="1"/>
          </p:cNvPicPr>
          <p:nvPr/>
        </p:nvPicPr>
        <p:blipFill rotWithShape="1">
          <a:blip r:embed="rId3"/>
          <a:srcRect l="16833" r="17500"/>
          <a:stretch/>
        </p:blipFill>
        <p:spPr>
          <a:xfrm>
            <a:off x="7230861" y="3508529"/>
            <a:ext cx="3161985" cy="2214984"/>
          </a:xfrm>
          <a:prstGeom prst="rect">
            <a:avLst/>
          </a:prstGeom>
        </p:spPr>
      </p:pic>
      <p:sp>
        <p:nvSpPr>
          <p:cNvPr id="48" name="Freeform 12">
            <a:extLst>
              <a:ext uri="{FF2B5EF4-FFF2-40B4-BE49-F238E27FC236}">
                <a16:creationId xmlns:a16="http://schemas.microsoft.com/office/drawing/2014/main" id="{EE1A7EAA-DE31-45FD-8A51-7ADE79018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90649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96" name="Group 149">
            <a:extLst>
              <a:ext uri="{FF2B5EF4-FFF2-40B4-BE49-F238E27FC236}">
                <a16:creationId xmlns:a16="http://schemas.microsoft.com/office/drawing/2014/main" id="{F8A8AD26-C06F-49CE-AB92-7F05D0BD88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1" name="Freeform 11">
              <a:extLst>
                <a:ext uri="{FF2B5EF4-FFF2-40B4-BE49-F238E27FC236}">
                  <a16:creationId xmlns:a16="http://schemas.microsoft.com/office/drawing/2014/main" id="{7B9CA4A4-3706-4BBC-920D-10B61E903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2" name="Freeform 12">
              <a:extLst>
                <a:ext uri="{FF2B5EF4-FFF2-40B4-BE49-F238E27FC236}">
                  <a16:creationId xmlns:a16="http://schemas.microsoft.com/office/drawing/2014/main" id="{E9AEFAD7-4DC0-4775-B278-443CAC864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3" name="Freeform 13">
              <a:extLst>
                <a:ext uri="{FF2B5EF4-FFF2-40B4-BE49-F238E27FC236}">
                  <a16:creationId xmlns:a16="http://schemas.microsoft.com/office/drawing/2014/main" id="{95A2EB89-70BA-48F4-BAFF-2C7561291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4" name="Freeform 14">
              <a:extLst>
                <a:ext uri="{FF2B5EF4-FFF2-40B4-BE49-F238E27FC236}">
                  <a16:creationId xmlns:a16="http://schemas.microsoft.com/office/drawing/2014/main" id="{7F9F7D8E-8CDE-4DC5-85E8-4E0627B10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5" name="Freeform 15">
              <a:extLst>
                <a:ext uri="{FF2B5EF4-FFF2-40B4-BE49-F238E27FC236}">
                  <a16:creationId xmlns:a16="http://schemas.microsoft.com/office/drawing/2014/main" id="{393A9604-57DC-435F-8D02-267C0E3FE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6" name="Freeform 16">
              <a:extLst>
                <a:ext uri="{FF2B5EF4-FFF2-40B4-BE49-F238E27FC236}">
                  <a16:creationId xmlns:a16="http://schemas.microsoft.com/office/drawing/2014/main" id="{BF551FAC-C8A0-424D-A9AB-B4D87ED05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7" name="Freeform 17">
              <a:extLst>
                <a:ext uri="{FF2B5EF4-FFF2-40B4-BE49-F238E27FC236}">
                  <a16:creationId xmlns:a16="http://schemas.microsoft.com/office/drawing/2014/main" id="{5FC7B832-CD9A-475E-A23A-282E2D9D2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8" name="Freeform 18">
              <a:extLst>
                <a:ext uri="{FF2B5EF4-FFF2-40B4-BE49-F238E27FC236}">
                  <a16:creationId xmlns:a16="http://schemas.microsoft.com/office/drawing/2014/main" id="{3405D3F7-11EB-4F41-842F-BC30C5BA7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9" name="Freeform 19">
              <a:extLst>
                <a:ext uri="{FF2B5EF4-FFF2-40B4-BE49-F238E27FC236}">
                  <a16:creationId xmlns:a16="http://schemas.microsoft.com/office/drawing/2014/main" id="{85045B1A-5280-45D4-8595-463F1366A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60" name="Freeform 20">
              <a:extLst>
                <a:ext uri="{FF2B5EF4-FFF2-40B4-BE49-F238E27FC236}">
                  <a16:creationId xmlns:a16="http://schemas.microsoft.com/office/drawing/2014/main" id="{059FB722-E5B1-4CB5-8D09-E3AC70209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61" name="Freeform 21">
              <a:extLst>
                <a:ext uri="{FF2B5EF4-FFF2-40B4-BE49-F238E27FC236}">
                  <a16:creationId xmlns:a16="http://schemas.microsoft.com/office/drawing/2014/main" id="{2AF74CE9-4009-4B55-851A-6EC1419CD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2" name="Freeform 22">
              <a:extLst>
                <a:ext uri="{FF2B5EF4-FFF2-40B4-BE49-F238E27FC236}">
                  <a16:creationId xmlns:a16="http://schemas.microsoft.com/office/drawing/2014/main" id="{0A77AB78-F870-4BCC-8746-488F0E09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97" name="Group 163">
            <a:extLst>
              <a:ext uri="{FF2B5EF4-FFF2-40B4-BE49-F238E27FC236}">
                <a16:creationId xmlns:a16="http://schemas.microsoft.com/office/drawing/2014/main" id="{1C50F7A2-3BDC-423D-85F1-EE031C2145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65" name="Freeform 27">
              <a:extLst>
                <a:ext uri="{FF2B5EF4-FFF2-40B4-BE49-F238E27FC236}">
                  <a16:creationId xmlns:a16="http://schemas.microsoft.com/office/drawing/2014/main" id="{80C7F85B-CE12-4F37-A66A-31DF1991F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6" name="Freeform 28">
              <a:extLst>
                <a:ext uri="{FF2B5EF4-FFF2-40B4-BE49-F238E27FC236}">
                  <a16:creationId xmlns:a16="http://schemas.microsoft.com/office/drawing/2014/main" id="{7E391A02-6C84-4F20-8784-AD1AB8279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7" name="Freeform 29">
              <a:extLst>
                <a:ext uri="{FF2B5EF4-FFF2-40B4-BE49-F238E27FC236}">
                  <a16:creationId xmlns:a16="http://schemas.microsoft.com/office/drawing/2014/main" id="{674CF377-E511-4F42-9D68-51CB4191E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8" name="Freeform 30">
              <a:extLst>
                <a:ext uri="{FF2B5EF4-FFF2-40B4-BE49-F238E27FC236}">
                  <a16:creationId xmlns:a16="http://schemas.microsoft.com/office/drawing/2014/main" id="{14119359-AB96-4A01-A096-ABCC5610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9" name="Freeform 31">
              <a:extLst>
                <a:ext uri="{FF2B5EF4-FFF2-40B4-BE49-F238E27FC236}">
                  <a16:creationId xmlns:a16="http://schemas.microsoft.com/office/drawing/2014/main" id="{6753D864-28A5-4E32-91E5-AD7C721A4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70" name="Freeform 32">
              <a:extLst>
                <a:ext uri="{FF2B5EF4-FFF2-40B4-BE49-F238E27FC236}">
                  <a16:creationId xmlns:a16="http://schemas.microsoft.com/office/drawing/2014/main" id="{70B3E479-AB6A-4B12-A3D5-B2D3B3DA22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1" name="Freeform 33">
              <a:extLst>
                <a:ext uri="{FF2B5EF4-FFF2-40B4-BE49-F238E27FC236}">
                  <a16:creationId xmlns:a16="http://schemas.microsoft.com/office/drawing/2014/main" id="{7FBAB753-F3BA-478C-8E6C-EEFD4D17C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2" name="Freeform 34">
              <a:extLst>
                <a:ext uri="{FF2B5EF4-FFF2-40B4-BE49-F238E27FC236}">
                  <a16:creationId xmlns:a16="http://schemas.microsoft.com/office/drawing/2014/main" id="{47AD49C2-29A7-4BCF-AE3B-5DD422BA4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3" name="Freeform 35">
              <a:extLst>
                <a:ext uri="{FF2B5EF4-FFF2-40B4-BE49-F238E27FC236}">
                  <a16:creationId xmlns:a16="http://schemas.microsoft.com/office/drawing/2014/main" id="{A3FD5355-1EFB-4D0E-9041-7054C62C6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4" name="Freeform 36">
              <a:extLst>
                <a:ext uri="{FF2B5EF4-FFF2-40B4-BE49-F238E27FC236}">
                  <a16:creationId xmlns:a16="http://schemas.microsoft.com/office/drawing/2014/main" id="{009C505D-91C5-4318-AB8A-1983EE775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5" name="Freeform 37">
              <a:extLst>
                <a:ext uri="{FF2B5EF4-FFF2-40B4-BE49-F238E27FC236}">
                  <a16:creationId xmlns:a16="http://schemas.microsoft.com/office/drawing/2014/main" id="{A141DF61-1492-46DA-B3A9-0E8357DF4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6" name="Freeform 38">
              <a:extLst>
                <a:ext uri="{FF2B5EF4-FFF2-40B4-BE49-F238E27FC236}">
                  <a16:creationId xmlns:a16="http://schemas.microsoft.com/office/drawing/2014/main" id="{0823937D-506D-4FE0-8DA8-FFFA280C3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98" name="Rectangle 177">
            <a:extLst>
              <a:ext uri="{FF2B5EF4-FFF2-40B4-BE49-F238E27FC236}">
                <a16:creationId xmlns:a16="http://schemas.microsoft.com/office/drawing/2014/main" id="{502A7C95-AB91-4503-A49F-FB44EDCBD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99" name="Freeform 6">
            <a:extLst>
              <a:ext uri="{FF2B5EF4-FFF2-40B4-BE49-F238E27FC236}">
                <a16:creationId xmlns:a16="http://schemas.microsoft.com/office/drawing/2014/main" id="{FB7D856C-CDB6-43B6-B78A-7C63C30AE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00" name="Rectangle 181">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1"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5953CA7-A3E0-7D5D-BB32-00602F70721F}"/>
              </a:ext>
            </a:extLst>
          </p:cNvPr>
          <p:cNvSpPr>
            <a:spLocks noGrp="1"/>
          </p:cNvSpPr>
          <p:nvPr>
            <p:ph type="title"/>
          </p:nvPr>
        </p:nvSpPr>
        <p:spPr>
          <a:xfrm>
            <a:off x="467903" y="4757057"/>
            <a:ext cx="9075004" cy="1173432"/>
          </a:xfrm>
        </p:spPr>
        <p:txBody>
          <a:bodyPr vert="horz" lIns="91440" tIns="45720" rIns="91440" bIns="45720" rtlCol="0" anchor="b">
            <a:normAutofit/>
          </a:bodyPr>
          <a:lstStyle/>
          <a:p>
            <a:pPr algn="ctr">
              <a:lnSpc>
                <a:spcPct val="90000"/>
              </a:lnSpc>
            </a:pPr>
            <a:r>
              <a:rPr lang="en-US" sz="3100" dirty="0">
                <a:solidFill>
                  <a:srgbClr val="FFFFFF"/>
                </a:solidFill>
                <a:latin typeface="Calibri" panose="020F0502020204030204" pitchFamily="34" charset="0"/>
                <a:ea typeface="Calibri" panose="020F0502020204030204" pitchFamily="34" charset="0"/>
                <a:cs typeface="Calibri" panose="020F0502020204030204" pitchFamily="34" charset="0"/>
              </a:rPr>
              <a:t>Differences between Chemical/Substance Addictions and Behavioral Addictions</a:t>
            </a:r>
          </a:p>
        </p:txBody>
      </p:sp>
      <p:pic>
        <p:nvPicPr>
          <p:cNvPr id="3" name="Picture 2">
            <a:extLst>
              <a:ext uri="{FF2B5EF4-FFF2-40B4-BE49-F238E27FC236}">
                <a16:creationId xmlns:a16="http://schemas.microsoft.com/office/drawing/2014/main" id="{CFDA80D0-4C5A-00D2-18BD-9D15C7E5D76E}"/>
              </a:ext>
            </a:extLst>
          </p:cNvPr>
          <p:cNvPicPr>
            <a:picLocks noChangeAspect="1"/>
          </p:cNvPicPr>
          <p:nvPr/>
        </p:nvPicPr>
        <p:blipFill>
          <a:blip r:embed="rId2"/>
          <a:stretch>
            <a:fillRect/>
          </a:stretch>
        </p:blipFill>
        <p:spPr>
          <a:xfrm>
            <a:off x="6961960" y="174768"/>
            <a:ext cx="4256314" cy="3809401"/>
          </a:xfrm>
          <a:prstGeom prst="rect">
            <a:avLst/>
          </a:prstGeom>
        </p:spPr>
      </p:pic>
      <p:pic>
        <p:nvPicPr>
          <p:cNvPr id="4" name="Picture 3">
            <a:extLst>
              <a:ext uri="{FF2B5EF4-FFF2-40B4-BE49-F238E27FC236}">
                <a16:creationId xmlns:a16="http://schemas.microsoft.com/office/drawing/2014/main" id="{FE5D7618-8919-00CC-4157-451A32EB6B4C}"/>
              </a:ext>
            </a:extLst>
          </p:cNvPr>
          <p:cNvPicPr>
            <a:picLocks noChangeAspect="1"/>
          </p:cNvPicPr>
          <p:nvPr/>
        </p:nvPicPr>
        <p:blipFill rotWithShape="1">
          <a:blip r:embed="rId3"/>
          <a:srcRect l="1342" t="18382"/>
          <a:stretch/>
        </p:blipFill>
        <p:spPr>
          <a:xfrm>
            <a:off x="172149" y="126690"/>
            <a:ext cx="6525203" cy="2415685"/>
          </a:xfrm>
          <a:prstGeom prst="rect">
            <a:avLst/>
          </a:prstGeom>
        </p:spPr>
      </p:pic>
      <p:pic>
        <p:nvPicPr>
          <p:cNvPr id="7" name="Picture 6">
            <a:extLst>
              <a:ext uri="{FF2B5EF4-FFF2-40B4-BE49-F238E27FC236}">
                <a16:creationId xmlns:a16="http://schemas.microsoft.com/office/drawing/2014/main" id="{B25D9EF5-F7B0-5023-8EFB-5B39E40BADE0}"/>
              </a:ext>
            </a:extLst>
          </p:cNvPr>
          <p:cNvPicPr>
            <a:picLocks noChangeAspect="1"/>
          </p:cNvPicPr>
          <p:nvPr/>
        </p:nvPicPr>
        <p:blipFill rotWithShape="1">
          <a:blip r:embed="rId4"/>
          <a:srcRect r="1" b="1747"/>
          <a:stretch/>
        </p:blipFill>
        <p:spPr>
          <a:xfrm>
            <a:off x="843791" y="2717442"/>
            <a:ext cx="2001680" cy="1473149"/>
          </a:xfrm>
          <a:prstGeom prst="rect">
            <a:avLst/>
          </a:prstGeom>
        </p:spPr>
      </p:pic>
      <p:pic>
        <p:nvPicPr>
          <p:cNvPr id="8" name="Picture 7">
            <a:extLst>
              <a:ext uri="{FF2B5EF4-FFF2-40B4-BE49-F238E27FC236}">
                <a16:creationId xmlns:a16="http://schemas.microsoft.com/office/drawing/2014/main" id="{F2C00CD9-B4ED-7613-01FB-AA122E0937DE}"/>
              </a:ext>
            </a:extLst>
          </p:cNvPr>
          <p:cNvPicPr>
            <a:picLocks noChangeAspect="1"/>
          </p:cNvPicPr>
          <p:nvPr/>
        </p:nvPicPr>
        <p:blipFill rotWithShape="1">
          <a:blip r:embed="rId5"/>
          <a:srcRect l="14878" r="1199"/>
          <a:stretch/>
        </p:blipFill>
        <p:spPr>
          <a:xfrm>
            <a:off x="3979133" y="2735246"/>
            <a:ext cx="2001680" cy="1467777"/>
          </a:xfrm>
          <a:prstGeom prst="rect">
            <a:avLst/>
          </a:prstGeom>
        </p:spPr>
      </p:pic>
    </p:spTree>
    <p:extLst>
      <p:ext uri="{BB962C8B-B14F-4D97-AF65-F5344CB8AC3E}">
        <p14:creationId xmlns:p14="http://schemas.microsoft.com/office/powerpoint/2010/main" val="32413555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201BD9-0208-218C-017B-4AD395061BD7}"/>
              </a:ext>
            </a:extLst>
          </p:cNvPr>
          <p:cNvPicPr>
            <a:picLocks noChangeAspect="1"/>
          </p:cNvPicPr>
          <p:nvPr/>
        </p:nvPicPr>
        <p:blipFill>
          <a:blip r:embed="rId2"/>
          <a:stretch>
            <a:fillRect/>
          </a:stretch>
        </p:blipFill>
        <p:spPr>
          <a:xfrm>
            <a:off x="3646421" y="128041"/>
            <a:ext cx="5613193" cy="3942090"/>
          </a:xfrm>
          <a:prstGeom prst="rect">
            <a:avLst/>
          </a:prstGeom>
        </p:spPr>
      </p:pic>
      <p:pic>
        <p:nvPicPr>
          <p:cNvPr id="4" name="Picture 3">
            <a:extLst>
              <a:ext uri="{FF2B5EF4-FFF2-40B4-BE49-F238E27FC236}">
                <a16:creationId xmlns:a16="http://schemas.microsoft.com/office/drawing/2014/main" id="{3356F4F5-7820-2522-A548-CB31DC13D468}"/>
              </a:ext>
            </a:extLst>
          </p:cNvPr>
          <p:cNvPicPr>
            <a:picLocks noChangeAspect="1"/>
          </p:cNvPicPr>
          <p:nvPr/>
        </p:nvPicPr>
        <p:blipFill>
          <a:blip r:embed="rId3"/>
          <a:stretch>
            <a:fillRect/>
          </a:stretch>
        </p:blipFill>
        <p:spPr>
          <a:xfrm>
            <a:off x="3144208" y="4174763"/>
            <a:ext cx="6617617" cy="2683237"/>
          </a:xfrm>
          <a:prstGeom prst="rect">
            <a:avLst/>
          </a:prstGeom>
        </p:spPr>
      </p:pic>
    </p:spTree>
    <p:extLst>
      <p:ext uri="{BB962C8B-B14F-4D97-AF65-F5344CB8AC3E}">
        <p14:creationId xmlns:p14="http://schemas.microsoft.com/office/powerpoint/2010/main" val="18921583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1438134-4DAC-8298-9964-25409B773FF6}"/>
              </a:ext>
            </a:extLst>
          </p:cNvPr>
          <p:cNvSpPr>
            <a:spLocks noGrp="1"/>
          </p:cNvSpPr>
          <p:nvPr>
            <p:ph type="title"/>
          </p:nvPr>
        </p:nvSpPr>
        <p:spPr>
          <a:xfrm>
            <a:off x="2589213" y="4775200"/>
            <a:ext cx="8915399" cy="823448"/>
          </a:xfrm>
        </p:spPr>
        <p:txBody>
          <a:bodyPr vert="horz" lIns="91440" tIns="45720" rIns="91440" bIns="45720" rtlCol="0" anchor="b">
            <a:normAutofit/>
          </a:bodyPr>
          <a:lstStyle/>
          <a:p>
            <a:pPr>
              <a:lnSpc>
                <a:spcPct val="90000"/>
              </a:lnSpc>
            </a:pPr>
            <a:r>
              <a:rPr lang="en-US" sz="3700" dirty="0">
                <a:solidFill>
                  <a:srgbClr val="4D332D"/>
                </a:solidFill>
                <a:latin typeface="Calibri" panose="020F0502020204030204" pitchFamily="34" charset="0"/>
                <a:cs typeface="Calibri" panose="020F0502020204030204" pitchFamily="34" charset="0"/>
              </a:rPr>
              <a:t>We no longer experience the “real thing.”</a:t>
            </a:r>
          </a:p>
        </p:txBody>
      </p:sp>
      <p:sp>
        <p:nvSpPr>
          <p:cNvPr id="43" name="Rectangle 42">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4D332D"/>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5501EB77-AE65-B87B-7BDD-490BDF50B34E}"/>
              </a:ext>
            </a:extLst>
          </p:cNvPr>
          <p:cNvPicPr>
            <a:picLocks noChangeAspect="1"/>
          </p:cNvPicPr>
          <p:nvPr/>
        </p:nvPicPr>
        <p:blipFill rotWithShape="1">
          <a:blip r:embed="rId2"/>
          <a:srcRect l="15861" t="283" r="15667" b="1005"/>
          <a:stretch/>
        </p:blipFill>
        <p:spPr>
          <a:xfrm>
            <a:off x="6461704" y="714190"/>
            <a:ext cx="5432041" cy="3602283"/>
          </a:xfrm>
          <a:prstGeom prst="rect">
            <a:avLst/>
          </a:prstGeom>
        </p:spPr>
      </p:pic>
      <p:sp>
        <p:nvSpPr>
          <p:cNvPr id="45"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81489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5" name="Picture 4">
            <a:extLst>
              <a:ext uri="{FF2B5EF4-FFF2-40B4-BE49-F238E27FC236}">
                <a16:creationId xmlns:a16="http://schemas.microsoft.com/office/drawing/2014/main" id="{68FF2B32-32AF-780A-AA40-B7D08AACADD3}"/>
              </a:ext>
            </a:extLst>
          </p:cNvPr>
          <p:cNvPicPr>
            <a:picLocks noChangeAspect="1"/>
          </p:cNvPicPr>
          <p:nvPr/>
        </p:nvPicPr>
        <p:blipFill rotWithShape="1">
          <a:blip r:embed="rId3"/>
          <a:srcRect l="9683" t="21829" r="17096" b="11927"/>
          <a:stretch/>
        </p:blipFill>
        <p:spPr>
          <a:xfrm>
            <a:off x="451967" y="1522665"/>
            <a:ext cx="5584020" cy="2328647"/>
          </a:xfrm>
          <a:prstGeom prst="rect">
            <a:avLst/>
          </a:prstGeom>
        </p:spPr>
      </p:pic>
    </p:spTree>
    <p:extLst>
      <p:ext uri="{BB962C8B-B14F-4D97-AF65-F5344CB8AC3E}">
        <p14:creationId xmlns:p14="http://schemas.microsoft.com/office/powerpoint/2010/main" val="13845234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E922E-588E-3D31-DC83-E5FE3A08FFD5}"/>
              </a:ext>
            </a:extLst>
          </p:cNvPr>
          <p:cNvSpPr>
            <a:spLocks noGrp="1"/>
          </p:cNvSpPr>
          <p:nvPr>
            <p:ph type="title"/>
          </p:nvPr>
        </p:nvSpPr>
        <p:spPr>
          <a:xfrm>
            <a:off x="1524000" y="274320"/>
            <a:ext cx="9980611" cy="904240"/>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      We become disembodied from ourselves</a:t>
            </a:r>
          </a:p>
        </p:txBody>
      </p:sp>
      <p:pic>
        <p:nvPicPr>
          <p:cNvPr id="4" name="Picture 3">
            <a:extLst>
              <a:ext uri="{FF2B5EF4-FFF2-40B4-BE49-F238E27FC236}">
                <a16:creationId xmlns:a16="http://schemas.microsoft.com/office/drawing/2014/main" id="{4494620C-31DF-396C-1E92-E04FBFB8C12E}"/>
              </a:ext>
            </a:extLst>
          </p:cNvPr>
          <p:cNvPicPr>
            <a:picLocks noChangeAspect="1"/>
          </p:cNvPicPr>
          <p:nvPr/>
        </p:nvPicPr>
        <p:blipFill rotWithShape="1">
          <a:blip r:embed="rId2"/>
          <a:srcRect l="20110" t="3883" r="17224" b="3074"/>
          <a:stretch/>
        </p:blipFill>
        <p:spPr>
          <a:xfrm>
            <a:off x="6695764" y="2019300"/>
            <a:ext cx="5062411" cy="3464559"/>
          </a:xfrm>
          <a:prstGeom prst="rect">
            <a:avLst/>
          </a:prstGeom>
        </p:spPr>
      </p:pic>
      <p:pic>
        <p:nvPicPr>
          <p:cNvPr id="5" name="Picture 4">
            <a:extLst>
              <a:ext uri="{FF2B5EF4-FFF2-40B4-BE49-F238E27FC236}">
                <a16:creationId xmlns:a16="http://schemas.microsoft.com/office/drawing/2014/main" id="{EBAB3230-7B45-F375-B68B-0BB75C3DBC94}"/>
              </a:ext>
            </a:extLst>
          </p:cNvPr>
          <p:cNvPicPr>
            <a:picLocks noChangeAspect="1"/>
          </p:cNvPicPr>
          <p:nvPr/>
        </p:nvPicPr>
        <p:blipFill rotWithShape="1">
          <a:blip r:embed="rId3"/>
          <a:srcRect l="11280" t="26433" r="15147" b="11291"/>
          <a:stretch/>
        </p:blipFill>
        <p:spPr>
          <a:xfrm>
            <a:off x="433825" y="2667000"/>
            <a:ext cx="6080480" cy="2372360"/>
          </a:xfrm>
          <a:prstGeom prst="rect">
            <a:avLst/>
          </a:prstGeom>
        </p:spPr>
      </p:pic>
    </p:spTree>
    <p:extLst>
      <p:ext uri="{BB962C8B-B14F-4D97-AF65-F5344CB8AC3E}">
        <p14:creationId xmlns:p14="http://schemas.microsoft.com/office/powerpoint/2010/main" val="1456607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985EBB85-009F-1A78-2761-C15C812FE65B}"/>
              </a:ext>
            </a:extLst>
          </p:cNvPr>
          <p:cNvPicPr>
            <a:picLocks noChangeAspect="1"/>
          </p:cNvPicPr>
          <p:nvPr/>
        </p:nvPicPr>
        <p:blipFill rotWithShape="1">
          <a:blip r:embed="rId2"/>
          <a:srcRect l="10584" r="7639" b="1"/>
          <a:stretch/>
        </p:blipFill>
        <p:spPr>
          <a:xfrm>
            <a:off x="20" y="10"/>
            <a:ext cx="12191980" cy="6857990"/>
          </a:xfrm>
          <a:prstGeom prst="rect">
            <a:avLst/>
          </a:prstGeom>
        </p:spPr>
      </p:pic>
      <p:sp>
        <p:nvSpPr>
          <p:cNvPr id="43" name="Freeform: Shape 42">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553731">
              <a:alpha val="87843"/>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B3E43210-7F50-998B-D3AD-0D1254621556}"/>
              </a:ext>
            </a:extLst>
          </p:cNvPr>
          <p:cNvSpPr>
            <a:spLocks noGrp="1"/>
          </p:cNvSpPr>
          <p:nvPr>
            <p:ph type="title"/>
          </p:nvPr>
        </p:nvSpPr>
        <p:spPr>
          <a:xfrm>
            <a:off x="1083733" y="3889218"/>
            <a:ext cx="5478432" cy="1032094"/>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The new workplace</a:t>
            </a:r>
          </a:p>
        </p:txBody>
      </p:sp>
    </p:spTree>
    <p:extLst>
      <p:ext uri="{BB962C8B-B14F-4D97-AF65-F5344CB8AC3E}">
        <p14:creationId xmlns:p14="http://schemas.microsoft.com/office/powerpoint/2010/main" val="3010285783"/>
      </p:ext>
    </p:extLst>
  </p:cSld>
  <p:clrMapOvr>
    <a:overrideClrMapping bg1="dk1" tx1="lt1" bg2="dk2" tx2="lt2" accent1="accent1" accent2="accent2" accent3="accent3" accent4="accent4" accent5="accent5" accent6="accent6" hlink="hlink" folHlink="folHlink"/>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5"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7"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8" name="Rectangle 39">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743F915C-B5EE-BE96-EC22-C63274D3EDD9}"/>
              </a:ext>
            </a:extLst>
          </p:cNvPr>
          <p:cNvPicPr>
            <a:picLocks noChangeAspect="1"/>
          </p:cNvPicPr>
          <p:nvPr/>
        </p:nvPicPr>
        <p:blipFill rotWithShape="1">
          <a:blip r:embed="rId2"/>
          <a:srcRect l="9878" r="8345" b="1"/>
          <a:stretch/>
        </p:blipFill>
        <p:spPr>
          <a:xfrm>
            <a:off x="20" y="10"/>
            <a:ext cx="12191980" cy="6857990"/>
          </a:xfrm>
          <a:prstGeom prst="rect">
            <a:avLst/>
          </a:prstGeom>
        </p:spPr>
      </p:pic>
      <p:sp>
        <p:nvSpPr>
          <p:cNvPr id="49" name="Freeform: Shape 41">
            <a:extLst>
              <a:ext uri="{FF2B5EF4-FFF2-40B4-BE49-F238E27FC236}">
                <a16:creationId xmlns:a16="http://schemas.microsoft.com/office/drawing/2014/main" id="{BBE55C11-4C41-45E4-A00F-83DEE6BB5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3632297"/>
            <a:ext cx="7527616" cy="2170389"/>
          </a:xfrm>
          <a:custGeom>
            <a:avLst/>
            <a:gdLst>
              <a:gd name="connsiteX0" fmla="*/ 0 w 7527616"/>
              <a:gd name="connsiteY0" fmla="*/ 0 h 2170389"/>
              <a:gd name="connsiteX1" fmla="*/ 85411 w 7527616"/>
              <a:gd name="connsiteY1" fmla="*/ 0 h 2170389"/>
              <a:gd name="connsiteX2" fmla="*/ 926533 w 7527616"/>
              <a:gd name="connsiteY2" fmla="*/ 0 h 2170389"/>
              <a:gd name="connsiteX3" fmla="*/ 1114264 w 7527616"/>
              <a:gd name="connsiteY3" fmla="*/ 0 h 2170389"/>
              <a:gd name="connsiteX4" fmla="*/ 6544376 w 7527616"/>
              <a:gd name="connsiteY4" fmla="*/ 0 h 2170389"/>
              <a:gd name="connsiteX5" fmla="*/ 6610082 w 7527616"/>
              <a:gd name="connsiteY5" fmla="*/ 26276 h 2170389"/>
              <a:gd name="connsiteX6" fmla="*/ 6619468 w 7527616"/>
              <a:gd name="connsiteY6" fmla="*/ 36786 h 2170389"/>
              <a:gd name="connsiteX7" fmla="*/ 7506496 w 7527616"/>
              <a:gd name="connsiteY7" fmla="*/ 1024760 h 2170389"/>
              <a:gd name="connsiteX8" fmla="*/ 7506496 w 7527616"/>
              <a:gd name="connsiteY8" fmla="*/ 1140374 h 2170389"/>
              <a:gd name="connsiteX9" fmla="*/ 6619468 w 7527616"/>
              <a:gd name="connsiteY9" fmla="*/ 2133603 h 2170389"/>
              <a:gd name="connsiteX10" fmla="*/ 6610082 w 7527616"/>
              <a:gd name="connsiteY10" fmla="*/ 2144113 h 2170389"/>
              <a:gd name="connsiteX11" fmla="*/ 6544376 w 7527616"/>
              <a:gd name="connsiteY11" fmla="*/ 2170389 h 2170389"/>
              <a:gd name="connsiteX12" fmla="*/ 1114264 w 7527616"/>
              <a:gd name="connsiteY12" fmla="*/ 2170389 h 2170389"/>
              <a:gd name="connsiteX13" fmla="*/ 926533 w 7527616"/>
              <a:gd name="connsiteY13" fmla="*/ 2170389 h 2170389"/>
              <a:gd name="connsiteX14" fmla="*/ 146150 w 7527616"/>
              <a:gd name="connsiteY14" fmla="*/ 2170389 h 2170389"/>
              <a:gd name="connsiteX15" fmla="*/ 0 w 7527616"/>
              <a:gd name="connsiteY15" fmla="*/ 2170389 h 217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27616" h="2170389">
                <a:moveTo>
                  <a:pt x="0" y="0"/>
                </a:moveTo>
                <a:lnTo>
                  <a:pt x="85411" y="0"/>
                </a:lnTo>
                <a:cubicBezTo>
                  <a:pt x="290008" y="0"/>
                  <a:pt x="562804" y="0"/>
                  <a:pt x="926533" y="0"/>
                </a:cubicBezTo>
                <a:cubicBezTo>
                  <a:pt x="926533" y="0"/>
                  <a:pt x="926533" y="0"/>
                  <a:pt x="1114264" y="0"/>
                </a:cubicBezTo>
                <a:cubicBezTo>
                  <a:pt x="1114264" y="0"/>
                  <a:pt x="1114264" y="0"/>
                  <a:pt x="6544376" y="0"/>
                </a:cubicBezTo>
                <a:cubicBezTo>
                  <a:pt x="6567842" y="0"/>
                  <a:pt x="6591309" y="10510"/>
                  <a:pt x="6610082" y="26276"/>
                </a:cubicBezTo>
                <a:cubicBezTo>
                  <a:pt x="6614775" y="26276"/>
                  <a:pt x="6619468" y="31531"/>
                  <a:pt x="6619468" y="36786"/>
                </a:cubicBezTo>
                <a:cubicBezTo>
                  <a:pt x="6619468" y="36786"/>
                  <a:pt x="6619468" y="36786"/>
                  <a:pt x="7506496" y="1024760"/>
                </a:cubicBezTo>
                <a:cubicBezTo>
                  <a:pt x="7534656" y="1056291"/>
                  <a:pt x="7534656" y="1108843"/>
                  <a:pt x="7506496" y="1140374"/>
                </a:cubicBezTo>
                <a:cubicBezTo>
                  <a:pt x="7506496" y="1140374"/>
                  <a:pt x="7506496" y="1140374"/>
                  <a:pt x="6619468" y="2133603"/>
                </a:cubicBezTo>
                <a:cubicBezTo>
                  <a:pt x="6619468" y="2133603"/>
                  <a:pt x="6614775" y="2138858"/>
                  <a:pt x="6610082" y="2144113"/>
                </a:cubicBezTo>
                <a:cubicBezTo>
                  <a:pt x="6591309" y="2159879"/>
                  <a:pt x="6567842" y="2170389"/>
                  <a:pt x="6544376" y="2170389"/>
                </a:cubicBezTo>
                <a:cubicBezTo>
                  <a:pt x="6544376" y="2170389"/>
                  <a:pt x="6544376" y="2170389"/>
                  <a:pt x="1114264" y="2170389"/>
                </a:cubicBezTo>
                <a:cubicBezTo>
                  <a:pt x="1114264" y="2170389"/>
                  <a:pt x="1114264" y="2170389"/>
                  <a:pt x="926533" y="2170389"/>
                </a:cubicBezTo>
                <a:cubicBezTo>
                  <a:pt x="926533" y="2170389"/>
                  <a:pt x="926533" y="2170389"/>
                  <a:pt x="146150" y="2170389"/>
                </a:cubicBezTo>
                <a:lnTo>
                  <a:pt x="0" y="2170389"/>
                </a:lnTo>
                <a:close/>
              </a:path>
            </a:pathLst>
          </a:custGeom>
          <a:solidFill>
            <a:srgbClr val="6B493F">
              <a:alpha val="87843"/>
            </a:srgbClr>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1B62870-8ABA-965A-E32C-DC6F9888E3B7}"/>
              </a:ext>
            </a:extLst>
          </p:cNvPr>
          <p:cNvSpPr>
            <a:spLocks noGrp="1"/>
          </p:cNvSpPr>
          <p:nvPr>
            <p:ph type="title"/>
          </p:nvPr>
        </p:nvSpPr>
        <p:spPr>
          <a:xfrm>
            <a:off x="205245" y="3889218"/>
            <a:ext cx="6356920" cy="1032094"/>
          </a:xfrm>
        </p:spPr>
        <p:txBody>
          <a:bodyPr vert="horz" lIns="91440" tIns="45720" rIns="91440" bIns="45720" rtlCol="0" anchor="b">
            <a:normAutofit/>
          </a:bodyPr>
          <a:lstStyle/>
          <a:p>
            <a:pPr>
              <a:lnSpc>
                <a:spcPct val="90000"/>
              </a:lnSpc>
            </a:pPr>
            <a:r>
              <a:rPr lang="en-US" sz="3400" dirty="0">
                <a:solidFill>
                  <a:srgbClr val="FEFFFF"/>
                </a:solidFill>
                <a:latin typeface="Calibri" panose="020F0502020204030204" pitchFamily="34" charset="0"/>
                <a:cs typeface="Calibri" panose="020F0502020204030204" pitchFamily="34" charset="0"/>
              </a:rPr>
              <a:t>And how does this effect good patient care?</a:t>
            </a:r>
          </a:p>
        </p:txBody>
      </p:sp>
    </p:spTree>
    <p:extLst>
      <p:ext uri="{BB962C8B-B14F-4D97-AF65-F5344CB8AC3E}">
        <p14:creationId xmlns:p14="http://schemas.microsoft.com/office/powerpoint/2010/main" val="1332834780"/>
      </p:ext>
    </p:extLst>
  </p:cSld>
  <p:clrMapOvr>
    <a:overrideClrMapping bg1="dk1" tx1="lt1" bg2="dk2" tx2="lt2" accent1="accent1" accent2="accent2" accent3="accent3" accent4="accent4" accent5="accent5" accent6="accent6" hlink="hlink" folHlink="folHlink"/>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6CFDC-C967-4C97-9A87-A3C715088D51}"/>
              </a:ext>
            </a:extLst>
          </p:cNvPr>
          <p:cNvSpPr>
            <a:spLocks noGrp="1"/>
          </p:cNvSpPr>
          <p:nvPr>
            <p:ph type="title"/>
          </p:nvPr>
        </p:nvSpPr>
        <p:spPr>
          <a:xfrm>
            <a:off x="649224" y="645106"/>
            <a:ext cx="5122652" cy="1259894"/>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The Way Out</a:t>
            </a:r>
            <a:br>
              <a:rPr lang="en-US" dirty="0"/>
            </a:br>
            <a:endParaRPr lang="en-US" dirty="0"/>
          </a:p>
        </p:txBody>
      </p:sp>
      <p:sp>
        <p:nvSpPr>
          <p:cNvPr id="73" name="Rectangle 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412D5C6-05B4-4744-80F7-5A0E0B2484CF}"/>
              </a:ext>
            </a:extLst>
          </p:cNvPr>
          <p:cNvSpPr>
            <a:spLocks noGrp="1"/>
          </p:cNvSpPr>
          <p:nvPr>
            <p:ph idx="1"/>
          </p:nvPr>
        </p:nvSpPr>
        <p:spPr>
          <a:xfrm>
            <a:off x="402771" y="1552074"/>
            <a:ext cx="5369106" cy="5301178"/>
          </a:xfrm>
        </p:spPr>
        <p:txBody>
          <a:bodyPr>
            <a:normAutofit/>
          </a:bodyPr>
          <a:lstStyle/>
          <a:p>
            <a:pPr>
              <a:lnSpc>
                <a:spcPct val="90000"/>
              </a:lnSpc>
            </a:pPr>
            <a:r>
              <a:rPr lang="en-US" dirty="0">
                <a:latin typeface="Calibri" panose="020F0502020204030204" pitchFamily="34" charset="0"/>
                <a:cs typeface="Calibri" panose="020F0502020204030204" pitchFamily="34" charset="0"/>
              </a:rPr>
              <a:t>The good news is that there is a way out if you want it bad enough and if you are willing to do the hard work.</a:t>
            </a:r>
          </a:p>
          <a:p>
            <a:pPr>
              <a:lnSpc>
                <a:spcPct val="90000"/>
              </a:lnSpc>
            </a:pPr>
            <a:r>
              <a:rPr lang="en-US" dirty="0">
                <a:latin typeface="Calibri" panose="020F0502020204030204" pitchFamily="34" charset="0"/>
                <a:cs typeface="Calibri" panose="020F0502020204030204" pitchFamily="34" charset="0"/>
              </a:rPr>
              <a:t>Let’s start with what does not work. Most important is </a:t>
            </a:r>
            <a:r>
              <a:rPr lang="en-US" b="1" dirty="0">
                <a:latin typeface="Calibri" panose="020F0502020204030204" pitchFamily="34" charset="0"/>
                <a:cs typeface="Calibri" panose="020F0502020204030204" pitchFamily="34" charset="0"/>
              </a:rPr>
              <a:t>shame</a:t>
            </a:r>
            <a:r>
              <a:rPr lang="en-US" dirty="0">
                <a:latin typeface="Calibri" panose="020F0502020204030204" pitchFamily="34" charset="0"/>
                <a:cs typeface="Calibri" panose="020F0502020204030204" pitchFamily="34" charset="0"/>
              </a:rPr>
              <a:t>.  Telling yourself or another person who is struggling with pornography addiction that you or they are a moral failure or a bad person, will not help you or them heal and, in fact, it can very often make matters far worse.</a:t>
            </a:r>
          </a:p>
          <a:p>
            <a:pPr>
              <a:lnSpc>
                <a:spcPct val="90000"/>
              </a:lnSpc>
            </a:pPr>
            <a:r>
              <a:rPr lang="en-US" dirty="0">
                <a:latin typeface="Calibri" panose="020F0502020204030204" pitchFamily="34" charset="0"/>
                <a:cs typeface="Calibri" panose="020F0502020204030204" pitchFamily="34" charset="0"/>
              </a:rPr>
              <a:t>I have seen behaviorally addicted people in my practice who have attempted suicide by hanging and/or by handguns because they were so wracked with guilt and shame, and they tragically felt that the only escape was death.</a:t>
            </a:r>
          </a:p>
          <a:p>
            <a:pPr>
              <a:lnSpc>
                <a:spcPct val="90000"/>
              </a:lnSpc>
            </a:pPr>
            <a:r>
              <a:rPr lang="en-US" dirty="0">
                <a:latin typeface="Calibri" panose="020F0502020204030204" pitchFamily="34" charset="0"/>
                <a:cs typeface="Calibri" panose="020F0502020204030204" pitchFamily="34" charset="0"/>
              </a:rPr>
              <a:t>So be compassionate and kind to others and to yourself. You and they can heal.</a:t>
            </a:r>
          </a:p>
          <a:p>
            <a:pPr marL="0" indent="0">
              <a:lnSpc>
                <a:spcPct val="90000"/>
              </a:lnSpc>
              <a:buNone/>
            </a:pPr>
            <a:endParaRPr lang="en-US" sz="1600" dirty="0">
              <a:latin typeface="Calibri" panose="020F0502020204030204" pitchFamily="34" charset="0"/>
              <a:cs typeface="Calibri" panose="020F0502020204030204" pitchFamily="34" charset="0"/>
            </a:endParaRPr>
          </a:p>
          <a:p>
            <a:pPr>
              <a:lnSpc>
                <a:spcPct val="90000"/>
              </a:lnSpc>
            </a:pPr>
            <a:endParaRPr lang="en-US" sz="1400" dirty="0"/>
          </a:p>
        </p:txBody>
      </p:sp>
      <p:pic>
        <p:nvPicPr>
          <p:cNvPr id="14338" name="Picture 2" descr="Image result for images of escaping to freedom"/>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1148" y="1552074"/>
            <a:ext cx="5451627" cy="4114799"/>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357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1" name="Group 53">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5"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6"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7"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8"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9"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0"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1"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2"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3"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4"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5"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6"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2" name="Group 67">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9"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0"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1"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2"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3"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4"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5"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6"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7"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8"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9"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0"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3" name="Rectangle 81">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7"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6" name="Rectangle 85">
            <a:extLst>
              <a:ext uri="{FF2B5EF4-FFF2-40B4-BE49-F238E27FC236}">
                <a16:creationId xmlns:a16="http://schemas.microsoft.com/office/drawing/2014/main" id="{2F0EB019-D709-4673-B856-24B85B99E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0866DA9-5D88-42EA-A7A5-72245E5F8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Freeform 5">
            <a:extLst>
              <a:ext uri="{FF2B5EF4-FFF2-40B4-BE49-F238E27FC236}">
                <a16:creationId xmlns:a16="http://schemas.microsoft.com/office/drawing/2014/main" id="{2F1EAD63-88F7-4C03-9CFF-FD14BEFB6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8618CEB-223A-B932-DC0D-26DA6F031EA1}"/>
              </a:ext>
            </a:extLst>
          </p:cNvPr>
          <p:cNvSpPr>
            <a:spLocks noGrp="1"/>
          </p:cNvSpPr>
          <p:nvPr>
            <p:ph type="title"/>
          </p:nvPr>
        </p:nvSpPr>
        <p:spPr>
          <a:xfrm>
            <a:off x="541867" y="787400"/>
            <a:ext cx="7145866" cy="778933"/>
          </a:xfrm>
        </p:spPr>
        <p:txBody>
          <a:bodyPr vert="horz" lIns="91440" tIns="45720" rIns="91440" bIns="45720" rtlCol="0" anchor="ctr">
            <a:noAutofit/>
          </a:bodyPr>
          <a:lstStyle/>
          <a:p>
            <a:pPr algn="ctr"/>
            <a:r>
              <a:rPr lang="en-US" dirty="0">
                <a:solidFill>
                  <a:srgbClr val="FEFFFF"/>
                </a:solidFill>
                <a:latin typeface="Calibri" panose="020F0502020204030204" pitchFamily="34" charset="0"/>
                <a:ea typeface="Calibri" panose="020F0502020204030204" pitchFamily="34" charset="0"/>
                <a:cs typeface="Calibri" panose="020F0502020204030204" pitchFamily="34" charset="0"/>
              </a:rPr>
              <a:t>Medication</a:t>
            </a:r>
          </a:p>
        </p:txBody>
      </p:sp>
      <p:pic>
        <p:nvPicPr>
          <p:cNvPr id="5" name="Picture 4">
            <a:extLst>
              <a:ext uri="{FF2B5EF4-FFF2-40B4-BE49-F238E27FC236}">
                <a16:creationId xmlns:a16="http://schemas.microsoft.com/office/drawing/2014/main" id="{DA49D7C1-0A49-6B61-2445-5F5D6BCDA41F}"/>
              </a:ext>
            </a:extLst>
          </p:cNvPr>
          <p:cNvPicPr>
            <a:picLocks noChangeAspect="1"/>
          </p:cNvPicPr>
          <p:nvPr/>
        </p:nvPicPr>
        <p:blipFill>
          <a:blip r:embed="rId2"/>
          <a:stretch>
            <a:fillRect/>
          </a:stretch>
        </p:blipFill>
        <p:spPr>
          <a:xfrm>
            <a:off x="8179962" y="12301"/>
            <a:ext cx="3984814" cy="2559411"/>
          </a:xfrm>
          <a:prstGeom prst="rect">
            <a:avLst/>
          </a:prstGeom>
        </p:spPr>
      </p:pic>
      <p:graphicFrame>
        <p:nvGraphicFramePr>
          <p:cNvPr id="49" name="Text Placeholder 2">
            <a:extLst>
              <a:ext uri="{FF2B5EF4-FFF2-40B4-BE49-F238E27FC236}">
                <a16:creationId xmlns:a16="http://schemas.microsoft.com/office/drawing/2014/main" id="{DAABD1A7-2EDF-571E-3F6E-64FD44A1A11A}"/>
              </a:ext>
            </a:extLst>
          </p:cNvPr>
          <p:cNvGraphicFramePr/>
          <p:nvPr>
            <p:extLst>
              <p:ext uri="{D42A27DB-BD31-4B8C-83A1-F6EECF244321}">
                <p14:modId xmlns:p14="http://schemas.microsoft.com/office/powerpoint/2010/main" val="2556517976"/>
              </p:ext>
            </p:extLst>
          </p:nvPr>
        </p:nvGraphicFramePr>
        <p:xfrm>
          <a:off x="78285" y="1871533"/>
          <a:ext cx="8013362" cy="4475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D8C0E8A-E49B-51AC-083C-916FAB29296D}"/>
              </a:ext>
            </a:extLst>
          </p:cNvPr>
          <p:cNvPicPr>
            <a:picLocks noChangeAspect="1"/>
          </p:cNvPicPr>
          <p:nvPr/>
        </p:nvPicPr>
        <p:blipFill>
          <a:blip r:embed="rId8"/>
          <a:stretch>
            <a:fillRect/>
          </a:stretch>
        </p:blipFill>
        <p:spPr>
          <a:xfrm>
            <a:off x="8207199" y="4400260"/>
            <a:ext cx="3998691" cy="2466964"/>
          </a:xfrm>
          <a:prstGeom prst="rect">
            <a:avLst/>
          </a:prstGeom>
        </p:spPr>
      </p:pic>
      <p:pic>
        <p:nvPicPr>
          <p:cNvPr id="36" name="Picture 35">
            <a:extLst>
              <a:ext uri="{FF2B5EF4-FFF2-40B4-BE49-F238E27FC236}">
                <a16:creationId xmlns:a16="http://schemas.microsoft.com/office/drawing/2014/main" id="{B5151D82-630C-5C28-17DA-4785E55C5AAA}"/>
              </a:ext>
            </a:extLst>
          </p:cNvPr>
          <p:cNvPicPr>
            <a:picLocks noChangeAspect="1"/>
          </p:cNvPicPr>
          <p:nvPr/>
        </p:nvPicPr>
        <p:blipFill>
          <a:blip r:embed="rId9"/>
          <a:stretch>
            <a:fillRect/>
          </a:stretch>
        </p:blipFill>
        <p:spPr>
          <a:xfrm>
            <a:off x="8224713" y="2585685"/>
            <a:ext cx="4008873" cy="1800603"/>
          </a:xfrm>
          <a:prstGeom prst="rect">
            <a:avLst/>
          </a:prstGeom>
        </p:spPr>
      </p:pic>
    </p:spTree>
    <p:extLst>
      <p:ext uri="{BB962C8B-B14F-4D97-AF65-F5344CB8AC3E}">
        <p14:creationId xmlns:p14="http://schemas.microsoft.com/office/powerpoint/2010/main" val="1527757478"/>
      </p:ext>
    </p:extLst>
  </p:cSld>
  <p:clrMapOvr>
    <a:overrideClrMapping bg1="dk1" tx1="lt1" bg2="dk2"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65884" y="160338"/>
            <a:ext cx="7860945" cy="920430"/>
          </a:xfrm>
        </p:spPr>
        <p:txBody>
          <a:bodyPr anchor="b">
            <a:normAutofit/>
          </a:bodyPr>
          <a:lstStyle/>
          <a:p>
            <a:r>
              <a:rPr lang="en-US" sz="4800" b="1" dirty="0">
                <a:latin typeface="Calibri" panose="020F0502020204030204" pitchFamily="34" charset="0"/>
                <a:ea typeface="Calibri" panose="020F0502020204030204" pitchFamily="34" charset="0"/>
                <a:cs typeface="Calibri" panose="020F0502020204030204" pitchFamily="34" charset="0"/>
              </a:rPr>
              <a:t>The Way Out</a:t>
            </a:r>
            <a:endParaRPr lang="en-US" sz="4800" dirty="0">
              <a:latin typeface="Calibri" panose="020F0502020204030204" pitchFamily="34" charset="0"/>
              <a:ea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34843"/>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p:cNvPicPr>
            <a:picLocks noChangeAspect="1"/>
          </p:cNvPicPr>
          <p:nvPr/>
        </p:nvPicPr>
        <p:blipFill>
          <a:blip r:embed="rId2"/>
          <a:stretch>
            <a:fillRect/>
          </a:stretch>
        </p:blipFill>
        <p:spPr>
          <a:xfrm>
            <a:off x="1078091" y="1797666"/>
            <a:ext cx="4637222" cy="3258705"/>
          </a:xfrm>
          <a:prstGeom prst="rect">
            <a:avLst/>
          </a:prstGeom>
        </p:spPr>
      </p:pic>
      <p:sp>
        <p:nvSpPr>
          <p:cNvPr id="3" name="Content Placeholder 2"/>
          <p:cNvSpPr>
            <a:spLocks noGrp="1"/>
          </p:cNvSpPr>
          <p:nvPr>
            <p:ph idx="1"/>
          </p:nvPr>
        </p:nvSpPr>
        <p:spPr>
          <a:xfrm>
            <a:off x="6096000" y="1479884"/>
            <a:ext cx="5530829" cy="4297348"/>
          </a:xfrm>
        </p:spPr>
        <p:txBody>
          <a:bodyPr>
            <a:normAutofit/>
          </a:bodyPr>
          <a:lstStyle/>
          <a:p>
            <a:pPr marL="0" indent="0">
              <a:lnSpc>
                <a:spcPct val="90000"/>
              </a:lnSpc>
              <a:buNone/>
            </a:pPr>
            <a:r>
              <a:rPr lang="en-US" sz="3600" b="1" dirty="0">
                <a:latin typeface="Calibri" panose="020F0502020204030204" pitchFamily="34" charset="0"/>
                <a:cs typeface="Calibri" panose="020F0502020204030204" pitchFamily="34" charset="0"/>
              </a:rPr>
              <a:t>  </a:t>
            </a:r>
            <a:r>
              <a:rPr lang="en-US" sz="3200" u="sng" dirty="0">
                <a:latin typeface="Calibri" panose="020F0502020204030204" pitchFamily="34" charset="0"/>
                <a:cs typeface="Calibri" panose="020F0502020204030204" pitchFamily="34" charset="0"/>
              </a:rPr>
              <a:t>The Five Strategies</a:t>
            </a:r>
            <a:r>
              <a:rPr lang="en-US" sz="3200" dirty="0">
                <a:latin typeface="Calibri" panose="020F0502020204030204" pitchFamily="34" charset="0"/>
                <a:cs typeface="Calibri" panose="020F0502020204030204" pitchFamily="34" charset="0"/>
              </a:rPr>
              <a:t>:</a:t>
            </a:r>
          </a:p>
          <a:p>
            <a:pPr>
              <a:lnSpc>
                <a:spcPct val="90000"/>
              </a:lnSpc>
            </a:pPr>
            <a:endParaRPr lang="en-US" sz="2000" dirty="0">
              <a:latin typeface="Calibri" panose="020F0502020204030204" pitchFamily="34" charset="0"/>
              <a:cs typeface="Calibri" panose="020F0502020204030204" pitchFamily="34" charset="0"/>
            </a:endParaRPr>
          </a:p>
          <a:p>
            <a:pPr lvl="1">
              <a:lnSpc>
                <a:spcPct val="90000"/>
              </a:lnSpc>
              <a:buSzPct val="160000"/>
              <a:buFont typeface="Arial" panose="020B0604020202020204" pitchFamily="34" charset="0"/>
              <a:buChar char="•"/>
            </a:pPr>
            <a:r>
              <a:rPr lang="en-US" sz="2000" dirty="0">
                <a:latin typeface="Calibri" panose="020F0502020204030204" pitchFamily="34" charset="0"/>
                <a:cs typeface="Calibri" panose="020F0502020204030204" pitchFamily="34" charset="0"/>
              </a:rPr>
              <a:t>Get connected to healthy living (Hari, 2018)</a:t>
            </a:r>
          </a:p>
          <a:p>
            <a:pPr lvl="1">
              <a:lnSpc>
                <a:spcPct val="90000"/>
              </a:lnSpc>
              <a:buSzPct val="160000"/>
              <a:buFont typeface="Arial" panose="020B0604020202020204" pitchFamily="34" charset="0"/>
              <a:buChar char="•"/>
            </a:pPr>
            <a:r>
              <a:rPr lang="en-US" sz="2000" dirty="0">
                <a:latin typeface="Calibri" panose="020F0502020204030204" pitchFamily="34" charset="0"/>
              </a:rPr>
              <a:t>Make a U-Turn on the Superhighway (Fradd, 2017; Skinner, 2005)</a:t>
            </a:r>
          </a:p>
          <a:p>
            <a:pPr lvl="1">
              <a:lnSpc>
                <a:spcPct val="90000"/>
              </a:lnSpc>
              <a:buSzPct val="160000"/>
              <a:buFont typeface="Arial" panose="020B0604020202020204" pitchFamily="34" charset="0"/>
              <a:buChar char="•"/>
            </a:pPr>
            <a:r>
              <a:rPr lang="en-US" sz="2000" dirty="0">
                <a:latin typeface="Calibri" panose="020F0502020204030204" pitchFamily="34" charset="0"/>
              </a:rPr>
              <a:t>Seek online help</a:t>
            </a:r>
          </a:p>
          <a:p>
            <a:pPr lvl="1">
              <a:lnSpc>
                <a:spcPct val="90000"/>
              </a:lnSpc>
              <a:buSzPct val="160000"/>
              <a:buFont typeface="Arial" panose="020B0604020202020204" pitchFamily="34" charset="0"/>
              <a:buChar char="•"/>
            </a:pPr>
            <a:r>
              <a:rPr lang="en-US" sz="2000" dirty="0">
                <a:latin typeface="Calibri" panose="020F0502020204030204" pitchFamily="34" charset="0"/>
              </a:rPr>
              <a:t>Learn healthy self-regulation skills</a:t>
            </a:r>
          </a:p>
          <a:p>
            <a:pPr lvl="1">
              <a:lnSpc>
                <a:spcPct val="90000"/>
              </a:lnSpc>
              <a:buSzPct val="160000"/>
              <a:buFont typeface="Arial" panose="020B0604020202020204" pitchFamily="34" charset="0"/>
              <a:buChar char="•"/>
            </a:pPr>
            <a:r>
              <a:rPr lang="en-US" sz="2000" dirty="0">
                <a:latin typeface="Calibri" panose="020F0502020204030204" pitchFamily="34" charset="0"/>
              </a:rPr>
              <a:t>Accountability</a:t>
            </a:r>
          </a:p>
          <a:p>
            <a:pPr lvl="1">
              <a:lnSpc>
                <a:spcPct val="90000"/>
              </a:lnSpc>
              <a:buSzPct val="160000"/>
              <a:buFont typeface="Arial" panose="020B0604020202020204" pitchFamily="34" charset="0"/>
              <a:buChar char="•"/>
            </a:pPr>
            <a:endParaRPr lang="en-US" sz="2000" dirty="0">
              <a:latin typeface="Calibri" panose="020F0502020204030204" pitchFamily="34" charset="0"/>
            </a:endParaRPr>
          </a:p>
          <a:p>
            <a:pPr lvl="1">
              <a:lnSpc>
                <a:spcPct val="90000"/>
              </a:lnSpc>
              <a:buSzPct val="160000"/>
              <a:buFont typeface="Arial" panose="020B0604020202020204" pitchFamily="34" charset="0"/>
              <a:buChar char="•"/>
            </a:pPr>
            <a:endParaRPr lang="en-US" sz="2000" dirty="0">
              <a:latin typeface="Calibri" panose="020F0502020204030204" pitchFamily="34" charset="0"/>
            </a:endParaRPr>
          </a:p>
          <a:p>
            <a:pPr lvl="1">
              <a:lnSpc>
                <a:spcPct val="90000"/>
              </a:lnSpc>
            </a:pPr>
            <a:endParaRPr lang="en-US" dirty="0">
              <a:latin typeface="+mj-lt"/>
              <a:cs typeface="Calibri" panose="020F0502020204030204" pitchFamily="34" charset="0"/>
            </a:endParaRPr>
          </a:p>
        </p:txBody>
      </p:sp>
      <p:sp>
        <p:nvSpPr>
          <p:cNvPr id="5" name="AutoShape 4" descr="Image result for image of strateg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6611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91877BDF-FF63-478F-96CA-DF3D2064A4E4}"/>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One</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Johann Hari’s 8 Point Model for Connected Living</a:t>
            </a:r>
          </a:p>
        </p:txBody>
      </p:sp>
      <p:sp>
        <p:nvSpPr>
          <p:cNvPr id="3" name="Content Placeholder 2">
            <a:extLst>
              <a:ext uri="{FF2B5EF4-FFF2-40B4-BE49-F238E27FC236}">
                <a16:creationId xmlns:a16="http://schemas.microsoft.com/office/drawing/2014/main" id="{F00A6C5C-63C0-4228-8E98-037C58416997}"/>
              </a:ext>
            </a:extLst>
          </p:cNvPr>
          <p:cNvSpPr>
            <a:spLocks noGrp="1"/>
          </p:cNvSpPr>
          <p:nvPr>
            <p:ph idx="1"/>
          </p:nvPr>
        </p:nvSpPr>
        <p:spPr>
          <a:xfrm>
            <a:off x="97972" y="1822553"/>
            <a:ext cx="7979228" cy="4883047"/>
          </a:xfrm>
        </p:spPr>
        <p:txBody>
          <a:bodyPr>
            <a:normAutofit fontScale="92500" lnSpcReduction="10000"/>
          </a:bodyPr>
          <a:lstStyle/>
          <a:p>
            <a:pPr marL="0">
              <a:spcBef>
                <a:spcPts val="0"/>
              </a:spcBef>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One: Connection to Meaningful Work: </a:t>
            </a:r>
          </a:p>
          <a:p>
            <a:pPr marL="0" indent="0">
              <a:spcBef>
                <a:spcPts val="0"/>
              </a:spcBef>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 </a:t>
            </a:r>
            <a:r>
              <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lack of control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little connection between effort and reward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are highly predictive of depression and suicide in the workplace (Marmot et al., 2002).</a:t>
            </a:r>
          </a:p>
          <a:p>
            <a:pPr lvl="1">
              <a:buFont typeface="Wingdings" panose="05000000000000000000" pitchFamily="2" charset="2"/>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Clr>
                <a:srgbClr val="A53010"/>
              </a:buClr>
              <a:buFont typeface="Arial" panose="020B0604020202020204" pitchFamily="34" charset="0"/>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Gallup study found that twice as many people in 2011 to 2012 hated their jobs as love their jobs (Marmot et al., 2002).</a:t>
            </a:r>
          </a:p>
          <a:p>
            <a:pPr lvl="1">
              <a:spcBef>
                <a:spcPts val="0"/>
              </a:spcBef>
              <a:buClr>
                <a:srgbClr val="A53010"/>
              </a:buClr>
              <a:buFont typeface="Arial" panose="020B0604020202020204" pitchFamily="34" charset="0"/>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Ensure you are connected to meaningful and fulfilling work both at the workplace and at home. For teens and many young adults, the workplace is school so attention must be given to making this a successful and meaningful endeavor.  </a:t>
            </a:r>
          </a:p>
          <a:p>
            <a:pPr lvl="1">
              <a:buFont typeface="Wingdings" panose="05000000000000000000" pitchFamily="2" charset="2"/>
              <a:buChar char="§"/>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Click here to listen to the amazing Johann Hari, one of my heroes: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https://www.youtube.com/watch?v=647AxVPpIGU&amp;ab_channel=PoliticsandProse</a:t>
            </a: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
            </a:pPr>
            <a:endParaRPr lang="en-US" dirty="0">
              <a:solidFill>
                <a:srgbClr val="FEFFFF"/>
              </a:solidFill>
            </a:endParaRPr>
          </a:p>
        </p:txBody>
      </p:sp>
      <p:pic>
        <p:nvPicPr>
          <p:cNvPr id="11" name="Picture 2" descr="Image result for picture of working">
            <a:extLst>
              <a:ext uri="{FF2B5EF4-FFF2-40B4-BE49-F238E27FC236}">
                <a16:creationId xmlns:a16="http://schemas.microsoft.com/office/drawing/2014/main" id="{6911BB53-412E-41EB-9E3C-502A7111E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5499" y="2540726"/>
            <a:ext cx="3130600" cy="2405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0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30256AE9-55A0-4A0C-82D9-5DD0EF336F58}"/>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One</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Johann Hari’s 8 Point Model for Connected Living – continued:</a:t>
            </a:r>
          </a:p>
        </p:txBody>
      </p:sp>
      <p:sp>
        <p:nvSpPr>
          <p:cNvPr id="3" name="Content Placeholder 2">
            <a:extLst>
              <a:ext uri="{FF2B5EF4-FFF2-40B4-BE49-F238E27FC236}">
                <a16:creationId xmlns:a16="http://schemas.microsoft.com/office/drawing/2014/main" id="{981B883C-F8B0-40C1-BAC9-7B4C806B220A}"/>
              </a:ext>
            </a:extLst>
          </p:cNvPr>
          <p:cNvSpPr>
            <a:spLocks noGrp="1"/>
          </p:cNvSpPr>
          <p:nvPr>
            <p:ph idx="1"/>
          </p:nvPr>
        </p:nvSpPr>
        <p:spPr>
          <a:xfrm>
            <a:off x="541867" y="2089315"/>
            <a:ext cx="7145867" cy="4368800"/>
          </a:xfrm>
        </p:spPr>
        <p:txBody>
          <a:bodyPr>
            <a:normAutofit/>
          </a:bodyPr>
          <a:lstStyle/>
          <a:p>
            <a:pPr marL="0" lvl="0">
              <a:spcBef>
                <a:spcPts val="0"/>
              </a:spcBef>
              <a:spcAft>
                <a:spcPts val="1000"/>
              </a:spcAft>
              <a:buClr>
                <a:srgbClr val="A53010"/>
              </a:buCl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Connection to Meaningful People:</a:t>
            </a:r>
          </a:p>
          <a:p>
            <a:pPr lvl="1">
              <a:buClr>
                <a:srgbClr val="A53010"/>
              </a:buCl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Pinker (2015) followed both isolated and highly connected people over nine years and found that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isolated people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were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to three times more likely to die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during lonely periods. </a:t>
            </a:r>
          </a:p>
          <a:p>
            <a:pPr marL="457200" lvl="1" indent="0">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buClr>
                <a:srgbClr val="A53010"/>
              </a:buClr>
              <a:buFont typeface="Wingdings" panose="05000000000000000000" pitchFamily="2"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Cacioppo (2006, 2008, 2010), a neuroscience researcher, studied the impact that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loneliness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has on health. He and his colleagues determined that loneliness causes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cortisol levels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to go through the roof.</a:t>
            </a:r>
          </a:p>
          <a:p>
            <a:endParaRPr lang="en-US" dirty="0">
              <a:solidFill>
                <a:srgbClr val="FEFFFF"/>
              </a:solidFill>
            </a:endParaRPr>
          </a:p>
        </p:txBody>
      </p:sp>
      <p:pic>
        <p:nvPicPr>
          <p:cNvPr id="11268" name="Picture 4" descr="Image result for picture of connected people">
            <a:extLst>
              <a:ext uri="{FF2B5EF4-FFF2-40B4-BE49-F238E27FC236}">
                <a16:creationId xmlns:a16="http://schemas.microsoft.com/office/drawing/2014/main" id="{BCB50D80-E5B2-4B0D-B505-D7F2B1B35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1465" y="2492829"/>
            <a:ext cx="3197195" cy="261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637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968F8-CB70-FAC0-9069-63A10FAC70ED}"/>
              </a:ext>
            </a:extLst>
          </p:cNvPr>
          <p:cNvSpPr>
            <a:spLocks noGrp="1"/>
          </p:cNvSpPr>
          <p:nvPr>
            <p:ph type="title"/>
          </p:nvPr>
        </p:nvSpPr>
        <p:spPr>
          <a:xfrm>
            <a:off x="2013858" y="624110"/>
            <a:ext cx="9490754" cy="1280890"/>
          </a:xfrm>
        </p:spPr>
        <p:txBody>
          <a:bodyPr>
            <a:norm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     </a:t>
            </a:r>
            <a:r>
              <a:rPr lang="en-US" sz="4800" dirty="0">
                <a:solidFill>
                  <a:srgbClr val="FF0000"/>
                </a:solidFill>
                <a:latin typeface="Calibri" panose="020F0502020204030204" pitchFamily="34" charset="0"/>
                <a:ea typeface="Calibri" panose="020F0502020204030204" pitchFamily="34" charset="0"/>
                <a:cs typeface="Calibri" panose="020F0502020204030204" pitchFamily="34" charset="0"/>
              </a:rPr>
              <a:t>Gambling Addiction </a:t>
            </a:r>
          </a:p>
        </p:txBody>
      </p:sp>
      <p:pic>
        <p:nvPicPr>
          <p:cNvPr id="3" name="Picture 2">
            <a:extLst>
              <a:ext uri="{FF2B5EF4-FFF2-40B4-BE49-F238E27FC236}">
                <a16:creationId xmlns:a16="http://schemas.microsoft.com/office/drawing/2014/main" id="{C7FD93B0-AFB3-ADB4-80A8-3C1C1F68408A}"/>
              </a:ext>
            </a:extLst>
          </p:cNvPr>
          <p:cNvPicPr>
            <a:picLocks noChangeAspect="1"/>
          </p:cNvPicPr>
          <p:nvPr/>
        </p:nvPicPr>
        <p:blipFill rotWithShape="1">
          <a:blip r:embed="rId2"/>
          <a:srcRect l="13917" t="23920" r="17047" b="8437"/>
          <a:stretch/>
        </p:blipFill>
        <p:spPr>
          <a:xfrm>
            <a:off x="997135" y="2248359"/>
            <a:ext cx="9610993" cy="4340647"/>
          </a:xfrm>
          <a:prstGeom prst="rect">
            <a:avLst/>
          </a:prstGeom>
        </p:spPr>
      </p:pic>
      <p:pic>
        <p:nvPicPr>
          <p:cNvPr id="4" name="Picture 3">
            <a:extLst>
              <a:ext uri="{FF2B5EF4-FFF2-40B4-BE49-F238E27FC236}">
                <a16:creationId xmlns:a16="http://schemas.microsoft.com/office/drawing/2014/main" id="{E10389EF-8BD3-0F4E-852B-E40F1364233C}"/>
              </a:ext>
            </a:extLst>
          </p:cNvPr>
          <p:cNvPicPr>
            <a:picLocks noChangeAspect="1"/>
          </p:cNvPicPr>
          <p:nvPr/>
        </p:nvPicPr>
        <p:blipFill rotWithShape="1">
          <a:blip r:embed="rId3"/>
          <a:srcRect b="11429"/>
          <a:stretch/>
        </p:blipFill>
        <p:spPr>
          <a:xfrm>
            <a:off x="9024257" y="-23835"/>
            <a:ext cx="3167743" cy="2011644"/>
          </a:xfrm>
          <a:prstGeom prst="rect">
            <a:avLst/>
          </a:prstGeom>
        </p:spPr>
      </p:pic>
    </p:spTree>
    <p:extLst>
      <p:ext uri="{BB962C8B-B14F-4D97-AF65-F5344CB8AC3E}">
        <p14:creationId xmlns:p14="http://schemas.microsoft.com/office/powerpoint/2010/main" val="149595054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7BC3-7000-4731-8BA6-CFD90D3A8DC0}"/>
              </a:ext>
            </a:extLst>
          </p:cNvPr>
          <p:cNvSpPr>
            <a:spLocks noGrp="1"/>
          </p:cNvSpPr>
          <p:nvPr>
            <p:ph type="title"/>
          </p:nvPr>
        </p:nvSpPr>
        <p:spPr>
          <a:xfrm>
            <a:off x="1719943" y="624110"/>
            <a:ext cx="9784669" cy="1280890"/>
          </a:xfrm>
        </p:spPr>
        <p:txBody>
          <a:bodyPr>
            <a:normAutofit/>
          </a:bodyPr>
          <a:lstStyle/>
          <a:p>
            <a:r>
              <a:rPr lang="en-US" sz="2200" b="1" u="sng" dirty="0">
                <a:solidFill>
                  <a:srgbClr val="FF0000"/>
                </a:solidFill>
              </a:rPr>
              <a:t>Strategy One</a:t>
            </a:r>
            <a:r>
              <a:rPr lang="en-US" sz="2200" b="1" dirty="0">
                <a:solidFill>
                  <a:srgbClr val="FF0000"/>
                </a:solidFill>
              </a:rPr>
              <a:t>: Johann Hari’s 8 Point Model for Connected Living</a:t>
            </a:r>
            <a:br>
              <a:rPr lang="en-US" sz="2200" b="1" dirty="0">
                <a:solidFill>
                  <a:srgbClr val="FF0000"/>
                </a:solidFill>
              </a:rPr>
            </a:br>
            <a:br>
              <a:rPr lang="en-US" sz="2200" b="1" dirty="0">
                <a:solidFill>
                  <a:srgbClr val="FF0000"/>
                </a:solidFill>
              </a:rPr>
            </a:b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b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br>
            <a:r>
              <a:rPr lang="en-US" sz="1000" dirty="0">
                <a:solidFill>
                  <a:prstClr val="black"/>
                </a:solidFill>
                <a:latin typeface="Calibri" panose="020F0502020204030204" pitchFamily="34" charset="0"/>
                <a:ea typeface="Calibri" panose="020F0502020204030204" pitchFamily="34" charset="0"/>
                <a:cs typeface="Times New Roman" panose="02020603050405020304" pitchFamily="18" charset="0"/>
              </a:rPr>
              <a:t>Shared with permission – Peter Ryan, CAPT, USN (R)</a:t>
            </a:r>
            <a:endParaRPr lang="en-US" dirty="0"/>
          </a:p>
        </p:txBody>
      </p:sp>
      <p:pic>
        <p:nvPicPr>
          <p:cNvPr id="4" name="Content Placeholder 3">
            <a:extLst>
              <a:ext uri="{FF2B5EF4-FFF2-40B4-BE49-F238E27FC236}">
                <a16:creationId xmlns:a16="http://schemas.microsoft.com/office/drawing/2014/main" id="{3BFD09F7-A52C-42E0-A677-CFD2BCA16330}"/>
              </a:ext>
            </a:extLst>
          </p:cNvPr>
          <p:cNvPicPr>
            <a:picLocks noGrp="1" noChangeAspect="1"/>
          </p:cNvPicPr>
          <p:nvPr>
            <p:ph idx="1"/>
          </p:nvPr>
        </p:nvPicPr>
        <p:blipFill>
          <a:blip r:embed="rId2"/>
          <a:stretch>
            <a:fillRect/>
          </a:stretch>
        </p:blipFill>
        <p:spPr>
          <a:xfrm>
            <a:off x="1640156" y="2188294"/>
            <a:ext cx="8911687" cy="4239768"/>
          </a:xfrm>
          <a:prstGeom prst="rect">
            <a:avLst/>
          </a:prstGeom>
        </p:spPr>
      </p:pic>
    </p:spTree>
    <p:extLst>
      <p:ext uri="{BB962C8B-B14F-4D97-AF65-F5344CB8AC3E}">
        <p14:creationId xmlns:p14="http://schemas.microsoft.com/office/powerpoint/2010/main" val="384489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28" name="Rectangle 9">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61F31B40-E9BC-4D96-B017-BE02DEF86397}"/>
              </a:ext>
            </a:extLst>
          </p:cNvPr>
          <p:cNvSpPr>
            <a:spLocks noGrp="1"/>
          </p:cNvSpPr>
          <p:nvPr>
            <p:ph type="title"/>
          </p:nvPr>
        </p:nvSpPr>
        <p:spPr>
          <a:xfrm>
            <a:off x="541867" y="798551"/>
            <a:ext cx="7145866" cy="778933"/>
          </a:xfrm>
        </p:spPr>
        <p:txBody>
          <a:bodyPr anchor="ctr">
            <a:normAutofit/>
          </a:bodyPr>
          <a:lstStyle/>
          <a:p>
            <a:pPr>
              <a:lnSpc>
                <a:spcPct val="90000"/>
              </a:lnSpc>
            </a:pPr>
            <a:r>
              <a:rPr lang="en-US" sz="2500"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One</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Johann Hari’s 8 Point Model for Connected Living</a:t>
            </a:r>
          </a:p>
        </p:txBody>
      </p:sp>
      <p:sp>
        <p:nvSpPr>
          <p:cNvPr id="3" name="Content Placeholder 2">
            <a:extLst>
              <a:ext uri="{FF2B5EF4-FFF2-40B4-BE49-F238E27FC236}">
                <a16:creationId xmlns:a16="http://schemas.microsoft.com/office/drawing/2014/main" id="{056EDDC3-CC1D-4615-B594-3CFCA1579C36}"/>
              </a:ext>
            </a:extLst>
          </p:cNvPr>
          <p:cNvSpPr>
            <a:spLocks noGrp="1"/>
          </p:cNvSpPr>
          <p:nvPr>
            <p:ph idx="1"/>
          </p:nvPr>
        </p:nvSpPr>
        <p:spPr>
          <a:xfrm>
            <a:off x="541866" y="2031999"/>
            <a:ext cx="7145867" cy="4564743"/>
          </a:xfrm>
        </p:spPr>
        <p:txBody>
          <a:bodyPr>
            <a:normAutofit lnSpcReduction="10000"/>
          </a:bodyPr>
          <a:lstStyle/>
          <a:p>
            <a:pPr marL="0" lvl="0" indent="0">
              <a:spcBef>
                <a:spcPts val="0"/>
              </a:spcBef>
              <a:buClr>
                <a:srgbClr val="A53010"/>
              </a:buClr>
              <a:buNone/>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Two: Connection to Meaningful People - continued: </a:t>
            </a:r>
          </a:p>
          <a:p>
            <a:pPr marL="0">
              <a:spcBef>
                <a:spcPts val="0"/>
              </a:spcBef>
            </a:pP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Cacioppo (2013) reported a rather shocking meta-analysis study of over 100,000 participants which found increased risks of dying early due to living with the following: </a:t>
            </a:r>
          </a:p>
          <a:p>
            <a:pPr marL="0"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Air pollution: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5%</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increased risk of dying early</a:t>
            </a: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Obesity: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20%</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risk of dying early</a:t>
            </a: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Alcoholism: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30%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risk of dying early</a:t>
            </a:r>
          </a:p>
          <a:p>
            <a:pPr lvl="1">
              <a:spcBef>
                <a:spcPts val="0"/>
              </a:spcBef>
              <a:buFont typeface="Symbol" panose="05050102010706020507" pitchFamily="18" charset="2"/>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Loneliness: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45%</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risk of dying early</a:t>
            </a:r>
          </a:p>
          <a:p>
            <a:pPr marL="457200" lvl="1" indent="0">
              <a:spcBef>
                <a:spcPts val="0"/>
              </a:spcBef>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indent="-285750">
              <a:spcBef>
                <a:spcPts val="0"/>
              </a:spcBef>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Ensure that you are connected with family and good friends in 3D, face-to-face relationships.</a:t>
            </a:r>
          </a:p>
          <a:p>
            <a:pPr marL="114300" lvl="1" indent="0">
              <a:spcBef>
                <a:spcPts val="0"/>
              </a:spcBef>
              <a:buNone/>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endParaRPr lang="en-US" dirty="0">
              <a:solidFill>
                <a:srgbClr val="FEFFFF"/>
              </a:solidFill>
            </a:endParaRPr>
          </a:p>
        </p:txBody>
      </p:sp>
      <p:pic>
        <p:nvPicPr>
          <p:cNvPr id="7" name="Graphic 6" descr="Checkmark">
            <a:extLst>
              <a:ext uri="{FF2B5EF4-FFF2-40B4-BE49-F238E27FC236}">
                <a16:creationId xmlns:a16="http://schemas.microsoft.com/office/drawing/2014/main" id="{39BCB0E3-2B5E-4E0F-B63A-EB66436A37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71465" y="2551923"/>
            <a:ext cx="3001931" cy="3001931"/>
          </a:xfrm>
          <a:prstGeom prst="rect">
            <a:avLst/>
          </a:prstGeom>
        </p:spPr>
      </p:pic>
      <p:pic>
        <p:nvPicPr>
          <p:cNvPr id="4" name="Picture 3">
            <a:extLst>
              <a:ext uri="{FF2B5EF4-FFF2-40B4-BE49-F238E27FC236}">
                <a16:creationId xmlns:a16="http://schemas.microsoft.com/office/drawing/2014/main" id="{94F92408-9A12-4CF4-A40F-055E5ABACFF6}"/>
              </a:ext>
            </a:extLst>
          </p:cNvPr>
          <p:cNvPicPr>
            <a:picLocks noChangeAspect="1"/>
          </p:cNvPicPr>
          <p:nvPr/>
        </p:nvPicPr>
        <p:blipFill>
          <a:blip r:embed="rId4"/>
          <a:stretch>
            <a:fillRect/>
          </a:stretch>
        </p:blipFill>
        <p:spPr>
          <a:xfrm>
            <a:off x="8465402" y="2964718"/>
            <a:ext cx="3614056" cy="2176339"/>
          </a:xfrm>
          <a:prstGeom prst="rect">
            <a:avLst/>
          </a:prstGeom>
        </p:spPr>
      </p:pic>
    </p:spTree>
    <p:extLst>
      <p:ext uri="{BB962C8B-B14F-4D97-AF65-F5344CB8AC3E}">
        <p14:creationId xmlns:p14="http://schemas.microsoft.com/office/powerpoint/2010/main" val="2659484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6A472A5-1A8C-4CA8-A93B-5B462F0F5B40}"/>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One</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Johann Hari’s 8 Point Model for Connected Living</a:t>
            </a:r>
          </a:p>
        </p:txBody>
      </p:sp>
      <p:sp>
        <p:nvSpPr>
          <p:cNvPr id="3" name="Content Placeholder 2">
            <a:extLst>
              <a:ext uri="{FF2B5EF4-FFF2-40B4-BE49-F238E27FC236}">
                <a16:creationId xmlns:a16="http://schemas.microsoft.com/office/drawing/2014/main" id="{5AAA4081-8A15-43F3-899D-416ADFE57118}"/>
              </a:ext>
            </a:extLst>
          </p:cNvPr>
          <p:cNvSpPr>
            <a:spLocks noGrp="1"/>
          </p:cNvSpPr>
          <p:nvPr>
            <p:ph idx="1"/>
          </p:nvPr>
        </p:nvSpPr>
        <p:spPr>
          <a:xfrm>
            <a:off x="240064" y="2032000"/>
            <a:ext cx="7447669" cy="4684486"/>
          </a:xfrm>
        </p:spPr>
        <p:txBody>
          <a:bodyPr>
            <a:normAutofit fontScale="77500" lnSpcReduction="20000"/>
          </a:bodyPr>
          <a:lstStyle/>
          <a:p>
            <a:pPr>
              <a:spcBef>
                <a:spcPts val="0"/>
              </a:spcBef>
              <a:spcAft>
                <a:spcPts val="1000"/>
              </a:spcAft>
            </a:pPr>
            <a:r>
              <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Three – Connection to Meaningful Values:</a:t>
            </a:r>
          </a:p>
          <a:p>
            <a:pPr lvl="1">
              <a:buFont typeface="Arial" panose="020B0604020202020204" pitchFamily="34" charset="0"/>
              <a:buChar char="•"/>
            </a:pP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Overvaluing money and possessions leads to higher scores of depression (Belk, 1983). Kasser’s (2002) research specifically determined that the more materialistic you are the more likely you are to score higher on measures of depression.</a:t>
            </a:r>
            <a:endParaRPr lang="en-US" sz="2100" dirty="0">
              <a:solidFill>
                <a:srgbClr val="FEFFFF"/>
              </a:solidFill>
              <a:latin typeface="Calibri" panose="020F0502020204030204" pitchFamily="34" charset="0"/>
              <a:cs typeface="Times New Roman" panose="02020603050405020304" pitchFamily="18" charset="0"/>
            </a:endParaRPr>
          </a:p>
          <a:p>
            <a:pPr lvl="1">
              <a:buFont typeface="Arial" panose="020B0604020202020204" pitchFamily="34" charset="0"/>
              <a:buChar char="•"/>
            </a:pP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2100" dirty="0">
                <a:solidFill>
                  <a:schemeClr val="bg1"/>
                </a:solidFill>
                <a:latin typeface="Calibri" panose="020F0502020204030204" pitchFamily="34" charset="0"/>
                <a:ea typeface="Calibri" panose="020F0502020204030204" pitchFamily="34" charset="0"/>
                <a:cs typeface="Times New Roman" panose="02020603050405020304" pitchFamily="18" charset="0"/>
              </a:rPr>
              <a:t>It is a powerful thing to contemplate your values and what makes you and your family unique.  Knowing your values helps build a firm foundation on which to heal.</a:t>
            </a:r>
          </a:p>
          <a:p>
            <a:pPr lvl="1">
              <a:buFont typeface="Arial" panose="020B0604020202020204" pitchFamily="34" charset="0"/>
              <a:buChar char="•"/>
            </a:pPr>
            <a:endParaRPr lang="en-US" sz="21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Four – Disconnection from Childhood Trauma:</a:t>
            </a:r>
          </a:p>
          <a:p>
            <a:pPr marL="800100" lvl="2">
              <a:spcBef>
                <a:spcPts val="0"/>
              </a:spcBef>
              <a:spcAft>
                <a:spcPts val="1000"/>
              </a:spcAft>
              <a:buFont typeface="Arial" panose="020B0604020202020204" pitchFamily="34" charset="0"/>
              <a:buChar char="•"/>
            </a:pP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noted earlier, the Kaiser Study of </a:t>
            </a: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Adverse Childhood Experiences  (ACEs) </a:t>
            </a: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indicated that for every category of trauma experienced as a child, he/she was dramatically more likely to be depressed as an adult (Felitti et al., 2014; Felitti, 2004). </a:t>
            </a:r>
          </a:p>
          <a:p>
            <a:pPr marL="800100" lvl="2">
              <a:spcBef>
                <a:spcPts val="0"/>
              </a:spcBef>
              <a:spcAft>
                <a:spcPts val="1000"/>
              </a:spcAft>
              <a:buFont typeface="Arial" panose="020B0604020202020204" pitchFamily="34" charset="0"/>
              <a:buChar char="•"/>
            </a:pPr>
            <a:r>
              <a:rPr lang="en-US" sz="21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21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Seek a competent trauma therapist to address unresolved childhood trauma less you be tempted to continue consuming pornography or another addiction to self-medicate the pain. </a:t>
            </a:r>
          </a:p>
          <a:p>
            <a:pPr marL="0" indent="0">
              <a:buNone/>
            </a:pPr>
            <a:endParaRPr lang="en-US" sz="17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504729" y="2476163"/>
            <a:ext cx="3447207" cy="2306229"/>
          </a:xfrm>
          <a:prstGeom prst="rect">
            <a:avLst/>
          </a:prstGeom>
        </p:spPr>
      </p:pic>
    </p:spTree>
    <p:extLst>
      <p:ext uri="{BB962C8B-B14F-4D97-AF65-F5344CB8AC3E}">
        <p14:creationId xmlns:p14="http://schemas.microsoft.com/office/powerpoint/2010/main" val="1808443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193AA461-9ED7-4BE6-9639-07D356DCBCC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b="1"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One</a:t>
            </a:r>
            <a:r>
              <a:rPr lang="en-US" sz="2500" b="1" dirty="0">
                <a:solidFill>
                  <a:srgbClr val="FEFFFF"/>
                </a:solidFill>
                <a:latin typeface="Calibri" panose="020F0502020204030204" pitchFamily="34" charset="0"/>
                <a:ea typeface="Calibri" panose="020F0502020204030204" pitchFamily="34" charset="0"/>
                <a:cs typeface="Calibri" panose="020F0502020204030204" pitchFamily="34" charset="0"/>
              </a:rPr>
              <a:t>: Johann Hari’s 8 Point Model for Connected Living </a:t>
            </a:r>
          </a:p>
        </p:txBody>
      </p:sp>
      <p:sp>
        <p:nvSpPr>
          <p:cNvPr id="3" name="Content Placeholder 2">
            <a:extLst>
              <a:ext uri="{FF2B5EF4-FFF2-40B4-BE49-F238E27FC236}">
                <a16:creationId xmlns:a16="http://schemas.microsoft.com/office/drawing/2014/main" id="{379367DC-2A9B-4A86-A5F7-70340FE09803}"/>
              </a:ext>
            </a:extLst>
          </p:cNvPr>
          <p:cNvSpPr>
            <a:spLocks noGrp="1"/>
          </p:cNvSpPr>
          <p:nvPr>
            <p:ph idx="1"/>
          </p:nvPr>
        </p:nvSpPr>
        <p:spPr>
          <a:xfrm>
            <a:off x="541866" y="2032000"/>
            <a:ext cx="7145867" cy="3879222"/>
          </a:xfrm>
        </p:spPr>
        <p:txBody>
          <a:bodyPr>
            <a:normAutofit lnSpcReduction="10000"/>
          </a:bodyPr>
          <a:lstStyle/>
          <a:p>
            <a:pPr marL="0">
              <a:spcBef>
                <a:spcPts val="0"/>
              </a:spcBef>
              <a:spcAft>
                <a:spcPts val="600"/>
              </a:spcAft>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Five – Connection to Status and Respect:</a:t>
            </a:r>
          </a:p>
          <a:p>
            <a:pPr marL="0" lvl="0" indent="0">
              <a:spcBef>
                <a:spcPts val="0"/>
              </a:spcBef>
              <a:spcAft>
                <a:spcPts val="600"/>
              </a:spcAft>
              <a:buClr>
                <a:srgbClr val="A53010"/>
              </a:buClr>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Like our primate cousins, low ranking individuals show changes in the brain, specifically the </a:t>
            </a: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pituitary</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and </a:t>
            </a: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adrenal glands</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(Sapolsky, 1992; 2002). </a:t>
            </a:r>
          </a:p>
          <a:p>
            <a:pPr marL="0" lvl="0" indent="0">
              <a:spcBef>
                <a:spcPts val="0"/>
              </a:spcBef>
              <a:spcAft>
                <a:spcPts val="600"/>
              </a:spcAft>
              <a:buClr>
                <a:srgbClr val="A53010"/>
              </a:buClr>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Twenge (2006) in her book </a:t>
            </a:r>
            <a:r>
              <a:rPr lang="en-US" sz="1800"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Generation Me </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astutely pointed out, self-esteem is not based on air, but on mastery and real-world competence. </a:t>
            </a:r>
            <a:r>
              <a:rPr lang="en-US" sz="18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lvl="1">
              <a:spcBef>
                <a:spcPts val="0"/>
              </a:spcBef>
              <a:spcAft>
                <a:spcPts val="600"/>
              </a:spcAft>
              <a:buFont typeface="Arial" panose="020B0604020202020204" pitchFamily="34" charset="0"/>
              <a:buChar char="•"/>
            </a:pPr>
            <a:endParaRPr lang="en-US" sz="1800" i="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 </a:t>
            </a:r>
            <a:r>
              <a:rPr lang="en-US" sz="1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Build self-respect and confidence based on competence.</a:t>
            </a:r>
          </a:p>
          <a:p>
            <a:pPr marL="0" lvl="0" indent="0">
              <a:spcBef>
                <a:spcPts val="0"/>
              </a:spcBef>
              <a:spcAft>
                <a:spcPts val="600"/>
              </a:spcAft>
              <a:buClr>
                <a:srgbClr val="A53010"/>
              </a:buClr>
              <a:buNone/>
            </a:pPr>
            <a:endParaRPr lang="en-US" u="sng"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Image result for picture status">
            <a:extLst>
              <a:ext uri="{FF2B5EF4-FFF2-40B4-BE49-F238E27FC236}">
                <a16:creationId xmlns:a16="http://schemas.microsoft.com/office/drawing/2014/main" id="{F0967E1D-FA11-4081-86B8-11FF6D0EB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050" y="2722835"/>
            <a:ext cx="3465499" cy="249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45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a:extLst>
              <a:ext uri="{FF2B5EF4-FFF2-40B4-BE49-F238E27FC236}">
                <a16:creationId xmlns:a16="http://schemas.microsoft.com/office/drawing/2014/main" id="{6BA71C96-DFEC-424C-BAF2-89E35AC34139}"/>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One</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Johann Hari’s 8 Point Model for Connected Living</a:t>
            </a:r>
          </a:p>
        </p:txBody>
      </p:sp>
      <p:sp>
        <p:nvSpPr>
          <p:cNvPr id="3" name="Content Placeholder 2">
            <a:extLst>
              <a:ext uri="{FF2B5EF4-FFF2-40B4-BE49-F238E27FC236}">
                <a16:creationId xmlns:a16="http://schemas.microsoft.com/office/drawing/2014/main" id="{BA6C7707-BAAA-4CD6-82BB-07E2C56FD5C7}"/>
              </a:ext>
            </a:extLst>
          </p:cNvPr>
          <p:cNvSpPr>
            <a:spLocks noGrp="1"/>
          </p:cNvSpPr>
          <p:nvPr>
            <p:ph idx="1"/>
          </p:nvPr>
        </p:nvSpPr>
        <p:spPr>
          <a:xfrm>
            <a:off x="185058" y="2031999"/>
            <a:ext cx="7502676" cy="4564744"/>
          </a:xfrm>
        </p:spPr>
        <p:txBody>
          <a:bodyPr>
            <a:normAutofit fontScale="92500" lnSpcReduction="20000"/>
          </a:bodyPr>
          <a:lstStyle/>
          <a:p>
            <a:pPr marL="0" lvl="0" indent="0">
              <a:lnSpc>
                <a:spcPct val="90000"/>
              </a:lnSpc>
              <a:spcBef>
                <a:spcPts val="0"/>
              </a:spcBef>
              <a:spcAft>
                <a:spcPts val="600"/>
              </a:spcAft>
              <a:buClr>
                <a:srgbClr val="A53010"/>
              </a:buClr>
              <a:buNone/>
            </a:pPr>
            <a:endParaRPr lang="en-US" sz="2000" u="sng"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Clr>
                <a:srgbClr val="A53010"/>
              </a:buCl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Six: Connection to the Natural World:</a:t>
            </a:r>
          </a:p>
          <a:p>
            <a:pPr marL="0" lvl="0" indent="0">
              <a:lnSpc>
                <a:spcPct val="90000"/>
              </a:lnSpc>
              <a:spcBef>
                <a:spcPts val="0"/>
              </a:spcBef>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buClr>
                <a:srgbClr val="A53010"/>
              </a:buClr>
              <a:buFont typeface="Arial" panose="020B0604020202020204" pitchFamily="34" charset="0"/>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Bonobos in the wild can become sad or depressed, but there is a limit to how far they will go.  In captivity, they become extremely depressed and often self-injure and/or rock compulsively (interview with Isabel Behncke cited in Hari, 2018).</a:t>
            </a:r>
            <a:endPar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endParaRPr lang="en-US" sz="2000" b="1"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“Nature Deficit Disorder”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Humans are hard-wired for a genuine nature  connection (Louv, 2005). </a:t>
            </a:r>
          </a:p>
          <a:p>
            <a:pPr marL="457200" lvl="1" indent="0">
              <a:lnSpc>
                <a:spcPct val="90000"/>
              </a:lnSpc>
              <a:spcBef>
                <a:spcPts val="0"/>
              </a:spcBef>
              <a:spcAft>
                <a:spcPts val="600"/>
              </a:spcAft>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Louv (2005) stated that many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psychological problems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kids today are related to an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erosion of their connection with nature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immersion into the digital world. </a:t>
            </a:r>
          </a:p>
          <a:p>
            <a:pPr marL="457200" lvl="1" indent="0">
              <a:lnSpc>
                <a:spcPct val="90000"/>
              </a:lnSpc>
              <a:spcBef>
                <a:spcPts val="0"/>
              </a:spcBef>
              <a:spcAft>
                <a:spcPts val="600"/>
              </a:spcAft>
              <a:buClr>
                <a:srgbClr val="A53010"/>
              </a:buClr>
              <a:buNone/>
            </a:pPr>
            <a:endPar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spcBef>
                <a:spcPts val="0"/>
              </a:spcBef>
              <a:spcAft>
                <a:spcPts val="600"/>
              </a:spcAft>
              <a:buClr>
                <a:srgbClr val="A53010"/>
              </a:buClr>
              <a:buFont typeface="Arial" panose="020B0604020202020204" pitchFamily="34" charset="0"/>
              <a:buChar char="•"/>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Takeaway:</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Get yourself outside exercising and/or enjoying the beauty of the outdoors!</a:t>
            </a:r>
          </a:p>
          <a:p>
            <a:pPr>
              <a:lnSpc>
                <a:spcPct val="90000"/>
              </a:lnSpc>
            </a:pPr>
            <a:endParaRPr lang="en-US" sz="1500" dirty="0">
              <a:solidFill>
                <a:srgbClr val="FEFFFF"/>
              </a:solidFill>
            </a:endParaRPr>
          </a:p>
        </p:txBody>
      </p:sp>
      <p:pic>
        <p:nvPicPr>
          <p:cNvPr id="4" name="Picture 2" descr="Image result for picture of nature">
            <a:extLst>
              <a:ext uri="{FF2B5EF4-FFF2-40B4-BE49-F238E27FC236}">
                <a16:creationId xmlns:a16="http://schemas.microsoft.com/office/drawing/2014/main" id="{A2D3A806-57AA-4AD9-89FA-EA801F6FD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282" y="2380001"/>
            <a:ext cx="3801034" cy="309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935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DF3B08A-0F2C-49EC-B73A-B0A7A90EB712}"/>
              </a:ext>
            </a:extLst>
          </p:cNvPr>
          <p:cNvSpPr>
            <a:spLocks noGrp="1"/>
          </p:cNvSpPr>
          <p:nvPr>
            <p:ph type="title"/>
          </p:nvPr>
        </p:nvSpPr>
        <p:spPr>
          <a:xfrm>
            <a:off x="541867" y="787400"/>
            <a:ext cx="7145866" cy="778933"/>
          </a:xfrm>
        </p:spPr>
        <p:txBody>
          <a:bodyPr anchor="ctr">
            <a:normAutofit/>
          </a:bodyPr>
          <a:lstStyle/>
          <a:p>
            <a:pPr>
              <a:lnSpc>
                <a:spcPct val="90000"/>
              </a:lnSpc>
            </a:pPr>
            <a:r>
              <a:rPr lang="en-US" sz="2500"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One</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Johann Hari’s 8 Point Model for Connected Living </a:t>
            </a:r>
          </a:p>
        </p:txBody>
      </p:sp>
      <p:sp>
        <p:nvSpPr>
          <p:cNvPr id="3" name="Content Placeholder 2">
            <a:extLst>
              <a:ext uri="{FF2B5EF4-FFF2-40B4-BE49-F238E27FC236}">
                <a16:creationId xmlns:a16="http://schemas.microsoft.com/office/drawing/2014/main" id="{4D9FEA72-64B7-4464-B5D2-6F18A9CF51EE}"/>
              </a:ext>
            </a:extLst>
          </p:cNvPr>
          <p:cNvSpPr>
            <a:spLocks noGrp="1"/>
          </p:cNvSpPr>
          <p:nvPr>
            <p:ph idx="1"/>
          </p:nvPr>
        </p:nvSpPr>
        <p:spPr>
          <a:xfrm>
            <a:off x="355134" y="2032000"/>
            <a:ext cx="7484173" cy="4826000"/>
          </a:xfrm>
        </p:spPr>
        <p:txBody>
          <a:bodyPr>
            <a:normAutofit fontScale="85000" lnSpcReduction="20000"/>
          </a:bodyPr>
          <a:lstStyle/>
          <a:p>
            <a:pPr marL="0">
              <a:spcBef>
                <a:spcPts val="0"/>
              </a:spcBef>
              <a:spcAft>
                <a:spcPts val="600"/>
              </a:spcAft>
            </a:pPr>
            <a:r>
              <a:rPr lang="en-US"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Seven – Connection to a Hopeful and Secure Future:</a:t>
            </a:r>
          </a:p>
          <a:p>
            <a:pPr marL="0"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Font typeface="Arial" panose="020B0604020202020204" pitchFamily="34" charset="0"/>
              <a:buChar char="•"/>
            </a:pP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As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Native Americans </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were stripped of their identities, they lost their connection to the future, they became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increasingly depressed</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and then often resorted to </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alcohol which often culminated in addiction</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(Hari, 2018).</a:t>
            </a:r>
          </a:p>
          <a:p>
            <a:pPr lvl="1">
              <a:spcBef>
                <a:spcPts val="0"/>
              </a:spcBef>
              <a:spcAft>
                <a:spcPts val="600"/>
              </a:spcAft>
              <a:buFont typeface="Arial" panose="020B0604020202020204" pitchFamily="34" charset="0"/>
              <a:buChar char="•"/>
            </a:pPr>
            <a:endPar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spcBef>
                <a:spcPts val="0"/>
              </a:spcBef>
              <a:spcAft>
                <a:spcPts val="600"/>
              </a:spcAft>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Takeaway:</a:t>
            </a:r>
            <a:r>
              <a:rPr lang="en-US" sz="1800" dirty="0">
                <a:solidFill>
                  <a:srgbClr val="FEFFFF"/>
                </a:solidFill>
                <a:latin typeface="Calibri" panose="020F0502020204030204" pitchFamily="34" charset="0"/>
                <a:ea typeface="Calibri" panose="020F0502020204030204" pitchFamily="34" charset="0"/>
                <a:cs typeface="Calibri" panose="020F0502020204030204" pitchFamily="34" charset="0"/>
              </a:rPr>
              <a:t> Many of us are in the same boat and have lost sight of a secure future. We need to find a way to foster competence and hope. </a:t>
            </a:r>
          </a:p>
          <a:p>
            <a:pPr lvl="1">
              <a:spcBef>
                <a:spcPts val="0"/>
              </a:spcBef>
              <a:spcAft>
                <a:spcPts val="600"/>
              </a:spcAft>
              <a:buFont typeface="Arial" panose="020B0604020202020204" pitchFamily="34" charset="0"/>
              <a:buChar char="•"/>
            </a:pPr>
            <a:endParaRPr lang="en-US" sz="11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lvl="0">
              <a:spcBef>
                <a:spcPts val="0"/>
              </a:spcBef>
              <a:spcAft>
                <a:spcPts val="600"/>
              </a:spcAft>
              <a:buClr>
                <a:srgbClr val="A53010"/>
              </a:buClr>
            </a:pPr>
            <a:r>
              <a:rPr lang="en-US" sz="2600" dirty="0">
                <a:solidFill>
                  <a:srgbClr val="FFFF00"/>
                </a:solidFill>
                <a:latin typeface="Calibri" panose="020F0502020204030204" pitchFamily="34" charset="0"/>
                <a:ea typeface="Calibri" panose="020F0502020204030204" pitchFamily="34" charset="0"/>
                <a:cs typeface="Times New Roman" panose="02020603050405020304" pitchFamily="18" charset="0"/>
              </a:rPr>
              <a:t>Eight – Connection to Faith (emphasis mine):</a:t>
            </a:r>
          </a:p>
          <a:p>
            <a:pPr marL="0" lvl="0">
              <a:spcBef>
                <a:spcPts val="0"/>
              </a:spcBef>
              <a:spcAft>
                <a:spcPts val="600"/>
              </a:spcAft>
              <a:buClr>
                <a:srgbClr val="A53010"/>
              </a:buClr>
            </a:pPr>
            <a:endParaRPr lang="en-US" sz="14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Observational studies suggest that people who have regular spiritual practices tend to live longer (Strawbridge et al., 1997). </a:t>
            </a:r>
          </a:p>
          <a:p>
            <a:pPr lvl="1">
              <a:spcBef>
                <a:spcPts val="0"/>
              </a:spcBef>
              <a:spcAft>
                <a:spcPts val="600"/>
              </a:spcAft>
              <a:buClr>
                <a:srgbClr val="A53010"/>
              </a:buClr>
              <a:buFont typeface="Arial" panose="020B0604020202020204" pitchFamily="34" charset="0"/>
              <a:buChar char="•"/>
            </a:pP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rPr>
              <a:t>Religious commitment may improve stress control by affording better coping mechanisms, richer social support, and the strength of personal values and worldview (Koenig et al., 1997).</a:t>
            </a:r>
          </a:p>
          <a:p>
            <a:pPr lvl="1">
              <a:spcBef>
                <a:spcPts val="0"/>
              </a:spcBef>
              <a:spcAft>
                <a:spcPts val="600"/>
              </a:spcAft>
              <a:buClr>
                <a:srgbClr val="A53010"/>
              </a:buClr>
              <a:buFont typeface="Arial" panose="020B0604020202020204" pitchFamily="34" charset="0"/>
              <a:buChar char="•"/>
            </a:pP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Takeaway: </a:t>
            </a: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Consider pursuing faith in something beyond yourself</a:t>
            </a:r>
            <a:r>
              <a:rPr lang="en-US" sz="1800" dirty="0">
                <a:solidFill>
                  <a:srgbClr val="FFFF00"/>
                </a:solidFill>
                <a:latin typeface="Calibri" panose="020F0502020204030204" pitchFamily="34" charset="0"/>
                <a:ea typeface="Calibri" panose="020F0502020204030204" pitchFamily="34" charset="0"/>
                <a:cs typeface="Calibri" panose="020F0502020204030204" pitchFamily="34" charset="0"/>
              </a:rPr>
              <a:t>.</a:t>
            </a:r>
            <a:endParaRPr lang="en-US" sz="1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spcAft>
                <a:spcPts val="600"/>
              </a:spcAft>
              <a:buClr>
                <a:srgbClr val="A53010"/>
              </a:buClr>
              <a:buFont typeface="Arial" panose="020B0604020202020204" pitchFamily="34" charset="0"/>
              <a:buChar char="•"/>
            </a:pPr>
            <a:endParaRPr lang="en-US"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600"/>
              </a:spcAft>
              <a:buClr>
                <a:srgbClr val="A53010"/>
              </a:buClr>
              <a:buNone/>
            </a:pPr>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600"/>
              </a:spcAft>
              <a:buNone/>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C5A5FF2-76E1-4BDD-82FE-B9ECECCF1ED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06437" y="2353207"/>
            <a:ext cx="3330429" cy="3126168"/>
          </a:xfrm>
          <a:prstGeom prst="rect">
            <a:avLst/>
          </a:prstGeom>
          <a:noFill/>
        </p:spPr>
      </p:pic>
    </p:spTree>
    <p:extLst>
      <p:ext uri="{BB962C8B-B14F-4D97-AF65-F5344CB8AC3E}">
        <p14:creationId xmlns:p14="http://schemas.microsoft.com/office/powerpoint/2010/main" val="3694117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6520" y="654280"/>
            <a:ext cx="8353554" cy="1039900"/>
          </a:xfrm>
        </p:spPr>
        <p:txBody>
          <a:bodyPr anchor="ctr">
            <a:normAutofit/>
          </a:bodyPr>
          <a:lstStyle/>
          <a:p>
            <a:pPr>
              <a:lnSpc>
                <a:spcPct val="90000"/>
              </a:lnSpc>
            </a:pPr>
            <a:r>
              <a:rPr lang="en-US" sz="2500"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Two</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Make a U-Turn on the Superhighway </a:t>
            </a:r>
            <a:b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br>
            <a:endPar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23024" y="2032000"/>
            <a:ext cx="7464709" cy="3879222"/>
          </a:xfrm>
        </p:spPr>
        <p:txBody>
          <a:bodyPr>
            <a:normAutofit/>
          </a:bodyPr>
          <a:lstStyle/>
          <a:p>
            <a:pPr marL="0" indent="0">
              <a:buNone/>
            </a:pPr>
            <a:endParaRPr lang="en-US" dirty="0">
              <a:solidFill>
                <a:srgbClr val="FEFFFF"/>
              </a:solidFill>
            </a:endParaRPr>
          </a:p>
          <a:p>
            <a:r>
              <a:rPr lang="en-US" dirty="0">
                <a:solidFill>
                  <a:srgbClr val="FFFF00"/>
                </a:solidFill>
                <a:latin typeface="Calibri" panose="020F0502020204030204" pitchFamily="34" charset="0"/>
                <a:cs typeface="Calibri" panose="020F0502020204030204" pitchFamily="34" charset="0"/>
              </a:rPr>
              <a:t>Matt Fradd (2017) </a:t>
            </a:r>
            <a:r>
              <a:rPr lang="en-US" dirty="0">
                <a:solidFill>
                  <a:srgbClr val="FEFFFF"/>
                </a:solidFill>
                <a:latin typeface="Calibri" panose="020F0502020204030204" pitchFamily="34" charset="0"/>
                <a:cs typeface="Calibri" panose="020F0502020204030204" pitchFamily="34" charset="0"/>
              </a:rPr>
              <a:t>writes that that there are essential elements to making a U-turn on what he calls the “superhighway” to of behavioral addictions, and in particular, viewing porn in any one instance. </a:t>
            </a:r>
          </a:p>
          <a:p>
            <a:endParaRPr lang="en-US" dirty="0">
              <a:solidFill>
                <a:srgbClr val="FEFFFF"/>
              </a:solidFill>
              <a:latin typeface="Calibri" panose="020F0502020204030204" pitchFamily="34" charset="0"/>
              <a:cs typeface="Calibri" panose="020F0502020204030204" pitchFamily="34" charset="0"/>
            </a:endParaRPr>
          </a:p>
          <a:p>
            <a:r>
              <a:rPr lang="en-US" dirty="0">
                <a:solidFill>
                  <a:srgbClr val="FEFFFF"/>
                </a:solidFill>
                <a:latin typeface="Calibri" panose="020F0502020204030204" pitchFamily="34" charset="0"/>
                <a:cs typeface="Calibri" panose="020F0502020204030204" pitchFamily="34" charset="0"/>
              </a:rPr>
              <a:t>First, referencing </a:t>
            </a:r>
            <a:r>
              <a:rPr lang="en-US" dirty="0">
                <a:solidFill>
                  <a:srgbClr val="FFFF00"/>
                </a:solidFill>
                <a:latin typeface="Calibri" panose="020F0502020204030204" pitchFamily="34" charset="0"/>
                <a:cs typeface="Calibri" panose="020F0502020204030204" pitchFamily="34" charset="0"/>
              </a:rPr>
              <a:t>Dr. Kevin Skinner’s (2005) </a:t>
            </a:r>
            <a:r>
              <a:rPr lang="en-US" dirty="0">
                <a:solidFill>
                  <a:srgbClr val="FEFFFF"/>
                </a:solidFill>
                <a:latin typeface="Calibri" panose="020F0502020204030204" pitchFamily="34" charset="0"/>
                <a:cs typeface="Calibri" panose="020F0502020204030204" pitchFamily="34" charset="0"/>
              </a:rPr>
              <a:t>excellent book, </a:t>
            </a:r>
            <a:r>
              <a:rPr lang="en-US" i="1" dirty="0">
                <a:solidFill>
                  <a:srgbClr val="FEFFFF"/>
                </a:solidFill>
                <a:latin typeface="Calibri" panose="020F0502020204030204" pitchFamily="34" charset="0"/>
                <a:cs typeface="Calibri" panose="020F0502020204030204" pitchFamily="34" charset="0"/>
              </a:rPr>
              <a:t>Treating Pornography Addiction, </a:t>
            </a:r>
            <a:r>
              <a:rPr lang="en-US" dirty="0">
                <a:solidFill>
                  <a:srgbClr val="FEFFFF"/>
                </a:solidFill>
                <a:latin typeface="Calibri" panose="020F0502020204030204" pitchFamily="34" charset="0"/>
                <a:cs typeface="Calibri" panose="020F0502020204030204" pitchFamily="34" charset="0"/>
              </a:rPr>
              <a:t>we must be mindful of the </a:t>
            </a:r>
            <a:r>
              <a:rPr lang="en-US" b="1" dirty="0">
                <a:solidFill>
                  <a:srgbClr val="FFFF00"/>
                </a:solidFill>
                <a:latin typeface="Calibri" panose="020F0502020204030204" pitchFamily="34" charset="0"/>
                <a:cs typeface="Calibri" panose="020F0502020204030204" pitchFamily="34" charset="0"/>
              </a:rPr>
              <a:t>“</a:t>
            </a:r>
            <a:r>
              <a:rPr lang="en-US" dirty="0">
                <a:solidFill>
                  <a:srgbClr val="FFFF00"/>
                </a:solidFill>
                <a:latin typeface="Calibri" panose="020F0502020204030204" pitchFamily="34" charset="0"/>
                <a:cs typeface="Calibri" panose="020F0502020204030204" pitchFamily="34" charset="0"/>
              </a:rPr>
              <a:t>activation sequence” </a:t>
            </a:r>
            <a:r>
              <a:rPr lang="en-US" dirty="0">
                <a:solidFill>
                  <a:srgbClr val="FEFFFF"/>
                </a:solidFill>
                <a:latin typeface="Calibri" panose="020F0502020204030204" pitchFamily="34" charset="0"/>
                <a:cs typeface="Calibri" panose="020F0502020204030204" pitchFamily="34" charset="0"/>
              </a:rPr>
              <a:t>or the events which he calls </a:t>
            </a:r>
            <a:r>
              <a:rPr lang="en-US" dirty="0">
                <a:solidFill>
                  <a:srgbClr val="FFFF00"/>
                </a:solidFill>
                <a:latin typeface="Calibri" panose="020F0502020204030204" pitchFamily="34" charset="0"/>
                <a:cs typeface="Calibri" panose="020F0502020204030204" pitchFamily="34" charset="0"/>
              </a:rPr>
              <a:t>mile-markers </a:t>
            </a:r>
            <a:r>
              <a:rPr lang="en-US" dirty="0">
                <a:solidFill>
                  <a:srgbClr val="FEFFFF"/>
                </a:solidFill>
                <a:latin typeface="Calibri" panose="020F0502020204030204" pitchFamily="34" charset="0"/>
                <a:cs typeface="Calibri" panose="020F0502020204030204" pitchFamily="34" charset="0"/>
              </a:rPr>
              <a:t>that lead up to viewing porn.</a:t>
            </a:r>
            <a:endParaRPr lang="en-US" dirty="0">
              <a:solidFill>
                <a:srgbClr val="FEFFFF"/>
              </a:solidFill>
              <a:latin typeface="Agency FB" panose="020B0503020202020204" pitchFamily="34" charset="0"/>
            </a:endParaRPr>
          </a:p>
        </p:txBody>
      </p:sp>
      <p:pic>
        <p:nvPicPr>
          <p:cNvPr id="4" name="Picture 3"/>
          <p:cNvPicPr>
            <a:picLocks noChangeAspect="1"/>
          </p:cNvPicPr>
          <p:nvPr/>
        </p:nvPicPr>
        <p:blipFill>
          <a:blip r:embed="rId2"/>
          <a:stretch>
            <a:fillRect/>
          </a:stretch>
        </p:blipFill>
        <p:spPr>
          <a:xfrm>
            <a:off x="8452623" y="2733959"/>
            <a:ext cx="3516353" cy="2163335"/>
          </a:xfrm>
          <a:prstGeom prst="rect">
            <a:avLst/>
          </a:prstGeom>
        </p:spPr>
      </p:pic>
    </p:spTree>
    <p:extLst>
      <p:ext uri="{BB962C8B-B14F-4D97-AF65-F5344CB8AC3E}">
        <p14:creationId xmlns:p14="http://schemas.microsoft.com/office/powerpoint/2010/main" val="1854859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343" y="624110"/>
            <a:ext cx="9632269" cy="1280890"/>
          </a:xfrm>
        </p:spPr>
        <p:txBody>
          <a:bodyPr>
            <a:normAutofit/>
          </a:bodyPr>
          <a:lstStyle/>
          <a:p>
            <a:r>
              <a:rPr lang="en-US" sz="2400" b="1" u="sng" dirty="0"/>
              <a:t>Strategy Two</a:t>
            </a:r>
            <a:r>
              <a:rPr lang="en-US" sz="2400" b="1" dirty="0"/>
              <a:t>: Make a U-Turn on the Superhighway</a:t>
            </a:r>
            <a:endParaRPr lang="en-US" sz="2400" dirty="0"/>
          </a:p>
        </p:txBody>
      </p:sp>
      <p:sp>
        <p:nvSpPr>
          <p:cNvPr id="3" name="Content Placeholder 2"/>
          <p:cNvSpPr>
            <a:spLocks noGrp="1"/>
          </p:cNvSpPr>
          <p:nvPr>
            <p:ph idx="1"/>
          </p:nvPr>
        </p:nvSpPr>
        <p:spPr>
          <a:xfrm>
            <a:off x="2589212" y="1360714"/>
            <a:ext cx="8915400" cy="5282847"/>
          </a:xfrm>
        </p:spPr>
        <p:txBody>
          <a:bodyPr>
            <a:normAutofit/>
          </a:bodyPr>
          <a:lstStyle/>
          <a:p>
            <a:pPr marL="0" indent="0">
              <a:buNone/>
            </a:pPr>
            <a:endParaRPr lang="en-US" sz="1600" b="1" u="sng" dirty="0">
              <a:latin typeface="Calibri" panose="020F0502020204030204" pitchFamily="34" charset="0"/>
              <a:cs typeface="Calibri" panose="020F0502020204030204" pitchFamily="34" charset="0"/>
            </a:endParaRPr>
          </a:p>
          <a:p>
            <a:pPr marL="0" indent="0">
              <a:buNone/>
            </a:pPr>
            <a:r>
              <a:rPr lang="en-US" b="1" u="sng" dirty="0">
                <a:latin typeface="Calibri" panose="020F0502020204030204" pitchFamily="34" charset="0"/>
                <a:cs typeface="Calibri" panose="020F0502020204030204" pitchFamily="34" charset="0"/>
              </a:rPr>
              <a:t>Mile-marker one – The trigger or stimulus</a:t>
            </a:r>
            <a:r>
              <a:rPr lang="en-US" b="1" dirty="0">
                <a:latin typeface="Calibri" panose="020F0502020204030204" pitchFamily="34" charset="0"/>
                <a:cs typeface="Calibri" panose="020F0502020204030204" pitchFamily="34" charset="0"/>
              </a:rPr>
              <a:t>: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These are the things that </a:t>
            </a:r>
            <a:r>
              <a:rPr lang="en-US" sz="1800" dirty="0">
                <a:solidFill>
                  <a:srgbClr val="FF0000"/>
                </a:solidFill>
                <a:latin typeface="Calibri" panose="020F0502020204030204" pitchFamily="34" charset="0"/>
                <a:cs typeface="Calibri" panose="020F0502020204030204" pitchFamily="34" charset="0"/>
              </a:rPr>
              <a:t>initiate the activation sequence </a:t>
            </a:r>
            <a:r>
              <a:rPr lang="en-US" sz="1800" dirty="0">
                <a:latin typeface="Calibri" panose="020F0502020204030204" pitchFamily="34" charset="0"/>
                <a:cs typeface="Calibri" panose="020F0502020204030204" pitchFamily="34" charset="0"/>
              </a:rPr>
              <a:t>and if we can understand and appreciate these triggers, the fight against the temptation is much more likely to be won.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Obvious triggers might include, seeing McDonald’s Golden Arches, getting a Victoria’s Secret catalogue or listening to provocative music and less obvious triggers might include being rejected or having a tough day at the office or at school.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So, we must be aware of the </a:t>
            </a:r>
            <a:r>
              <a:rPr lang="en-US" sz="1800" dirty="0">
                <a:solidFill>
                  <a:srgbClr val="FF0000"/>
                </a:solidFill>
                <a:latin typeface="Calibri" panose="020F0502020204030204" pitchFamily="34" charset="0"/>
                <a:cs typeface="Calibri" panose="020F0502020204030204" pitchFamily="34" charset="0"/>
              </a:rPr>
              <a:t>sights, sounds, and/or events that fire us up</a:t>
            </a:r>
            <a:r>
              <a:rPr lang="en-US" sz="1800" dirty="0">
                <a:latin typeface="Calibri" panose="020F0502020204030204" pitchFamily="34" charset="0"/>
                <a:cs typeface="Calibri" panose="020F0502020204030204" pitchFamily="34" charset="0"/>
              </a:rPr>
              <a:t>. To make that critical decision to not take the on-ramp to the superhighway,</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Fradd notes, we must turn on the </a:t>
            </a:r>
            <a:r>
              <a:rPr lang="en-US" sz="1800" dirty="0">
                <a:solidFill>
                  <a:srgbClr val="FF0000"/>
                </a:solidFill>
                <a:latin typeface="Calibri" panose="020F0502020204030204" pitchFamily="34" charset="0"/>
                <a:cs typeface="Calibri" panose="020F0502020204030204" pitchFamily="34" charset="0"/>
              </a:rPr>
              <a:t>thinking brain or prefrontal cortex or “wise mind” </a:t>
            </a:r>
            <a:r>
              <a:rPr lang="en-US" sz="1800" dirty="0">
                <a:latin typeface="Calibri" panose="020F0502020204030204" pitchFamily="34" charset="0"/>
                <a:cs typeface="Calibri" panose="020F0502020204030204" pitchFamily="34" charset="0"/>
              </a:rPr>
              <a:t>to take charge over the more primitive parts of the brain. </a:t>
            </a:r>
          </a:p>
          <a:p>
            <a:pPr lvl="1">
              <a:buSzPct val="150000"/>
              <a:buFont typeface="Arial" panose="020B0604020202020204" pitchFamily="34" charset="0"/>
              <a:buChar char="•"/>
            </a:pPr>
            <a:r>
              <a:rPr lang="en-US" sz="1800" dirty="0">
                <a:latin typeface="Calibri" panose="020F0502020204030204" pitchFamily="34" charset="0"/>
                <a:cs typeface="Calibri" panose="020F0502020204030204" pitchFamily="34" charset="0"/>
              </a:rPr>
              <a:t>One of the easiest ways to turn on the prefrontal cortex or wise mind is to say out loud or even yell and label what is happening for example: </a:t>
            </a:r>
            <a:r>
              <a:rPr lang="en-US" sz="1800" b="1" dirty="0">
                <a:solidFill>
                  <a:srgbClr val="FF0000"/>
                </a:solidFill>
                <a:latin typeface="Calibri" panose="020F0502020204030204" pitchFamily="34" charset="0"/>
                <a:cs typeface="Calibri" panose="020F0502020204030204" pitchFamily="34" charset="0"/>
              </a:rPr>
              <a:t>“Caution - This is a trigger!”</a:t>
            </a:r>
          </a:p>
          <a:p>
            <a:pPr>
              <a:buSzPct val="150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buSzPct val="15000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sp>
        <p:nvSpPr>
          <p:cNvPr id="4" name="AutoShape 2" descr="Image result for image of stimulus trigg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307975" y="2983832"/>
            <a:ext cx="2653710" cy="2418347"/>
          </a:xfrm>
          <a:prstGeom prst="rect">
            <a:avLst/>
          </a:prstGeom>
        </p:spPr>
      </p:pic>
    </p:spTree>
    <p:extLst>
      <p:ext uri="{BB962C8B-B14F-4D97-AF65-F5344CB8AC3E}">
        <p14:creationId xmlns:p14="http://schemas.microsoft.com/office/powerpoint/2010/main" val="116308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0EB019-D709-4673-B856-24B85B99E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866DA9-5D88-42EA-A7A5-72245E5F8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2F1EAD63-88F7-4C03-9CFF-FD14BEFB6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7877304" cy="778933"/>
          </a:xfrm>
        </p:spPr>
        <p:txBody>
          <a:bodyPr anchor="ctr">
            <a:normAutofit/>
          </a:bodyPr>
          <a:lstStyle/>
          <a:p>
            <a:pPr>
              <a:lnSpc>
                <a:spcPct val="90000"/>
              </a:lnSpc>
            </a:pPr>
            <a:r>
              <a:rPr lang="en-US" sz="2500"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Two</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Make a U-Turn on the Superhighway</a:t>
            </a:r>
          </a:p>
        </p:txBody>
      </p:sp>
      <p:sp>
        <p:nvSpPr>
          <p:cNvPr id="3" name="Content Placeholder 2"/>
          <p:cNvSpPr>
            <a:spLocks noGrp="1"/>
          </p:cNvSpPr>
          <p:nvPr>
            <p:ph idx="1"/>
          </p:nvPr>
        </p:nvSpPr>
        <p:spPr>
          <a:xfrm>
            <a:off x="204537" y="2032000"/>
            <a:ext cx="8025061" cy="4585368"/>
          </a:xfrm>
        </p:spPr>
        <p:txBody>
          <a:bodyPr>
            <a:normAutofit/>
          </a:bodyPr>
          <a:lstStyle/>
          <a:p>
            <a:pPr lvl="0">
              <a:lnSpc>
                <a:spcPct val="90000"/>
              </a:lnSpc>
            </a:pPr>
            <a:r>
              <a:rPr lang="en-US" sz="2000" u="sng" dirty="0">
                <a:solidFill>
                  <a:srgbClr val="FEFFFF"/>
                </a:solidFill>
                <a:latin typeface="Calibri" panose="020F0502020204030204" pitchFamily="34" charset="0"/>
                <a:cs typeface="Calibri" panose="020F0502020204030204" pitchFamily="34" charset="0"/>
              </a:rPr>
              <a:t>Mile-marker two – The emotional response</a:t>
            </a:r>
            <a:r>
              <a:rPr lang="en-US" sz="20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After the trigger, it is essential that we become aware of the </a:t>
            </a:r>
            <a:r>
              <a:rPr lang="en-US" dirty="0">
                <a:solidFill>
                  <a:srgbClr val="FFFF00"/>
                </a:solidFill>
                <a:latin typeface="Calibri" panose="020F0502020204030204" pitchFamily="34" charset="0"/>
                <a:cs typeface="Calibri" panose="020F0502020204030204" pitchFamily="34" charset="0"/>
              </a:rPr>
              <a:t>emotional response </a:t>
            </a:r>
            <a:r>
              <a:rPr lang="en-US" dirty="0">
                <a:solidFill>
                  <a:srgbClr val="FEFFFF"/>
                </a:solidFill>
                <a:latin typeface="Calibri" panose="020F0502020204030204" pitchFamily="34" charset="0"/>
                <a:cs typeface="Calibri" panose="020F0502020204030204" pitchFamily="34" charset="0"/>
              </a:rPr>
              <a:t>that always follows. This could be a sense of excitement, curiosity or anticipation.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Emotions can be very powerful and persuasive so head’s up, they can hijack us faster than anything</a:t>
            </a:r>
          </a:p>
          <a:p>
            <a:pPr marL="0" lvl="0" indent="0">
              <a:lnSpc>
                <a:spcPct val="90000"/>
              </a:lnSpc>
              <a:buNone/>
            </a:pPr>
            <a:r>
              <a:rPr lang="en-US" sz="1600" dirty="0">
                <a:solidFill>
                  <a:srgbClr val="FEFFFF"/>
                </a:solidFill>
                <a:latin typeface="Calibri" panose="020F0502020204030204" pitchFamily="34" charset="0"/>
                <a:cs typeface="Calibri" panose="020F0502020204030204" pitchFamily="34" charset="0"/>
              </a:rPr>
              <a:t> </a:t>
            </a:r>
            <a:endParaRPr lang="en-US" sz="1500" u="sng" dirty="0">
              <a:solidFill>
                <a:srgbClr val="FEFFFF"/>
              </a:solidFill>
              <a:latin typeface="Calibri" panose="020F0502020204030204" pitchFamily="34" charset="0"/>
              <a:cs typeface="Calibri" panose="020F0502020204030204" pitchFamily="34" charset="0"/>
            </a:endParaRPr>
          </a:p>
          <a:p>
            <a:pPr lvl="0">
              <a:lnSpc>
                <a:spcPct val="90000"/>
              </a:lnSpc>
            </a:pPr>
            <a:r>
              <a:rPr lang="en-US" sz="2000" u="sng" dirty="0">
                <a:solidFill>
                  <a:srgbClr val="FEFFFF"/>
                </a:solidFill>
                <a:latin typeface="Calibri" panose="020F0502020204030204" pitchFamily="34" charset="0"/>
                <a:cs typeface="Calibri" panose="020F0502020204030204" pitchFamily="34" charset="0"/>
              </a:rPr>
              <a:t>Mile-marker three – The first thought</a:t>
            </a:r>
            <a:r>
              <a:rPr lang="en-US" sz="20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At almost lightning speed and seemingly simultaneously after the emotional comes, that first thought appears which might be, “I wanna do some porn” or “nobody has to know.” </a:t>
            </a:r>
          </a:p>
          <a:p>
            <a:pPr lvl="1">
              <a:lnSpc>
                <a:spcPct val="90000"/>
              </a:lnSpc>
              <a:buSzPct val="153000"/>
              <a:buFont typeface="Arial" panose="020B0604020202020204" pitchFamily="34" charset="0"/>
              <a:buChar char="•"/>
            </a:pPr>
            <a:r>
              <a:rPr lang="en-US" dirty="0">
                <a:solidFill>
                  <a:srgbClr val="FEFFFF"/>
                </a:solidFill>
                <a:latin typeface="Calibri" panose="020F0502020204030204" pitchFamily="34" charset="0"/>
                <a:cs typeface="Calibri" panose="020F0502020204030204" pitchFamily="34" charset="0"/>
              </a:rPr>
              <a:t>We can use our </a:t>
            </a:r>
            <a:r>
              <a:rPr lang="en-US" dirty="0">
                <a:solidFill>
                  <a:srgbClr val="FFFF00"/>
                </a:solidFill>
                <a:latin typeface="Calibri" panose="020F0502020204030204" pitchFamily="34" charset="0"/>
                <a:cs typeface="Calibri" panose="020F0502020204030204" pitchFamily="34" charset="0"/>
              </a:rPr>
              <a:t>thinking brain </a:t>
            </a:r>
            <a:r>
              <a:rPr lang="en-US" dirty="0">
                <a:solidFill>
                  <a:srgbClr val="FEFFFF"/>
                </a:solidFill>
                <a:latin typeface="Calibri" panose="020F0502020204030204" pitchFamily="34" charset="0"/>
                <a:cs typeface="Calibri" panose="020F0502020204030204" pitchFamily="34" charset="0"/>
              </a:rPr>
              <a:t>to speak the truth: “I am stressed and frustrated and my typical go-to is to run to porn to make it go away.”</a:t>
            </a:r>
          </a:p>
          <a:p>
            <a:pPr lvl="1">
              <a:lnSpc>
                <a:spcPct val="90000"/>
              </a:lnSpc>
              <a:buSzPct val="153000"/>
              <a:buFont typeface="Arial" panose="020B0604020202020204" pitchFamily="34" charset="0"/>
              <a:buChar char="•"/>
            </a:pPr>
            <a:endParaRPr lang="en-US" b="1" dirty="0">
              <a:solidFill>
                <a:srgbClr val="FEFFFF"/>
              </a:solidFill>
              <a:latin typeface="Calibri" panose="020F0502020204030204" pitchFamily="34" charset="0"/>
              <a:cs typeface="Calibri" panose="020F0502020204030204" pitchFamily="34" charset="0"/>
            </a:endParaRPr>
          </a:p>
          <a:p>
            <a:pPr>
              <a:lnSpc>
                <a:spcPct val="90000"/>
              </a:lnSpc>
            </a:pPr>
            <a:endParaRPr lang="en-US" sz="1500" dirty="0">
              <a:solidFill>
                <a:srgbClr val="FEFFFF"/>
              </a:solidFill>
            </a:endParaRPr>
          </a:p>
        </p:txBody>
      </p:sp>
      <p:pic>
        <p:nvPicPr>
          <p:cNvPr id="4" name="Picture 3"/>
          <p:cNvPicPr>
            <a:picLocks noChangeAspect="1"/>
          </p:cNvPicPr>
          <p:nvPr/>
        </p:nvPicPr>
        <p:blipFill>
          <a:blip r:embed="rId2"/>
          <a:stretch>
            <a:fillRect/>
          </a:stretch>
        </p:blipFill>
        <p:spPr>
          <a:xfrm>
            <a:off x="9285365" y="2032000"/>
            <a:ext cx="1857315" cy="1857315"/>
          </a:xfrm>
          <a:prstGeom prst="rect">
            <a:avLst/>
          </a:prstGeom>
        </p:spPr>
      </p:pic>
      <p:pic>
        <p:nvPicPr>
          <p:cNvPr id="5" name="Picture 4"/>
          <p:cNvPicPr>
            <a:picLocks noChangeAspect="1"/>
          </p:cNvPicPr>
          <p:nvPr/>
        </p:nvPicPr>
        <p:blipFill>
          <a:blip r:embed="rId3"/>
          <a:stretch>
            <a:fillRect/>
          </a:stretch>
        </p:blipFill>
        <p:spPr>
          <a:xfrm>
            <a:off x="8714915" y="4133660"/>
            <a:ext cx="3001931" cy="1681081"/>
          </a:xfrm>
          <a:prstGeom prst="rect">
            <a:avLst/>
          </a:prstGeom>
        </p:spPr>
      </p:pic>
    </p:spTree>
    <p:extLst>
      <p:ext uri="{BB962C8B-B14F-4D97-AF65-F5344CB8AC3E}">
        <p14:creationId xmlns:p14="http://schemas.microsoft.com/office/powerpoint/2010/main" val="558606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60C44BB1-D5AA-436D-9F17-1A349A14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4101" name="Rectangle 72">
            <a:extLst>
              <a:ext uri="{FF2B5EF4-FFF2-40B4-BE49-F238E27FC236}">
                <a16:creationId xmlns:a16="http://schemas.microsoft.com/office/drawing/2014/main" id="{F37021C2-7F19-4990-A104-E841D979A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02" name="Freeform 5">
            <a:extLst>
              <a:ext uri="{FF2B5EF4-FFF2-40B4-BE49-F238E27FC236}">
                <a16:creationId xmlns:a16="http://schemas.microsoft.com/office/drawing/2014/main" id="{33536478-7418-4E4C-B3B7-86080DE5D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7" y="787400"/>
            <a:ext cx="8054500" cy="778933"/>
          </a:xfrm>
        </p:spPr>
        <p:txBody>
          <a:bodyPr anchor="ctr">
            <a:normAutofit/>
          </a:bodyPr>
          <a:lstStyle/>
          <a:p>
            <a:pPr>
              <a:lnSpc>
                <a:spcPct val="90000"/>
              </a:lnSpc>
            </a:pPr>
            <a:r>
              <a:rPr lang="en-US" sz="2500"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Two</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Make a U-Turn on the Superhighway</a:t>
            </a:r>
          </a:p>
        </p:txBody>
      </p:sp>
      <p:sp>
        <p:nvSpPr>
          <p:cNvPr id="3" name="Content Placeholder 2"/>
          <p:cNvSpPr>
            <a:spLocks noGrp="1"/>
          </p:cNvSpPr>
          <p:nvPr>
            <p:ph idx="1"/>
          </p:nvPr>
        </p:nvSpPr>
        <p:spPr>
          <a:xfrm>
            <a:off x="132348" y="2032000"/>
            <a:ext cx="7987006" cy="4821252"/>
          </a:xfrm>
        </p:spPr>
        <p:txBody>
          <a:bodyPr>
            <a:normAutofit/>
          </a:bodyPr>
          <a:lstStyle/>
          <a:p>
            <a:pPr lvl="0">
              <a:lnSpc>
                <a:spcPct val="90000"/>
              </a:lnSpc>
            </a:pPr>
            <a:r>
              <a:rPr lang="en-US" sz="2200" u="sng" dirty="0">
                <a:solidFill>
                  <a:srgbClr val="FEFFFF"/>
                </a:solidFill>
                <a:latin typeface="Calibri" panose="020F0502020204030204" pitchFamily="34" charset="0"/>
                <a:cs typeface="Calibri" panose="020F0502020204030204" pitchFamily="34" charset="0"/>
              </a:rPr>
              <a:t>Mile-marker four – The chemical release</a:t>
            </a:r>
            <a:r>
              <a:rPr lang="en-US" sz="2200" dirty="0">
                <a:solidFill>
                  <a:srgbClr val="FEFFFF"/>
                </a:solidFill>
                <a:latin typeface="Calibri" panose="020F0502020204030204" pitchFamily="34" charset="0"/>
                <a:cs typeface="Calibri" panose="020F0502020204030204" pitchFamily="34" charset="0"/>
              </a:rPr>
              <a:t>: </a:t>
            </a:r>
          </a:p>
          <a:p>
            <a:pPr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As discussed earlier, </a:t>
            </a:r>
            <a:r>
              <a:rPr lang="en-US" sz="1700" dirty="0">
                <a:solidFill>
                  <a:srgbClr val="FFFF00"/>
                </a:solidFill>
                <a:latin typeface="Calibri" panose="020F0502020204030204" pitchFamily="34" charset="0"/>
                <a:cs typeface="Calibri" panose="020F0502020204030204" pitchFamily="34" charset="0"/>
              </a:rPr>
              <a:t>dopamine,</a:t>
            </a:r>
            <a:r>
              <a:rPr lang="en-US" sz="1700" dirty="0">
                <a:solidFill>
                  <a:srgbClr val="FEFFFF"/>
                </a:solidFill>
                <a:latin typeface="Calibri" panose="020F0502020204030204" pitchFamily="34" charset="0"/>
                <a:cs typeface="Calibri" panose="020F0502020204030204" pitchFamily="34" charset="0"/>
              </a:rPr>
              <a:t> is a very powerful force and drives seeking behaviors, in particular. We love the feel of it more than just about anything.  </a:t>
            </a:r>
          </a:p>
          <a:p>
            <a:pPr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Dopamine tells us, “Remember where you got your last fix the last hundred times, and this is where you must go to get that amazing feeling again!” Those chemicals begin to be released in anticipation of the feeding fest.</a:t>
            </a:r>
          </a:p>
          <a:p>
            <a:pPr marL="0" indent="0">
              <a:lnSpc>
                <a:spcPct val="90000"/>
              </a:lnSpc>
              <a:buNone/>
            </a:pPr>
            <a:r>
              <a:rPr lang="en-US" sz="1700" dirty="0">
                <a:solidFill>
                  <a:srgbClr val="FEFFFF"/>
                </a:solidFill>
                <a:latin typeface="Calibri" panose="020F0502020204030204" pitchFamily="34" charset="0"/>
                <a:cs typeface="Calibri" panose="020F0502020204030204" pitchFamily="34" charset="0"/>
              </a:rPr>
              <a:t> </a:t>
            </a:r>
          </a:p>
          <a:p>
            <a:pPr lvl="0">
              <a:lnSpc>
                <a:spcPct val="90000"/>
              </a:lnSpc>
            </a:pPr>
            <a:r>
              <a:rPr lang="en-US" sz="2200" u="sng" dirty="0">
                <a:solidFill>
                  <a:srgbClr val="FEFFFF"/>
                </a:solidFill>
                <a:latin typeface="Calibri" panose="020F0502020204030204" pitchFamily="34" charset="0"/>
                <a:cs typeface="Calibri" panose="020F0502020204030204" pitchFamily="34" charset="0"/>
              </a:rPr>
              <a:t>Mile-marker five – The body language</a:t>
            </a:r>
            <a:r>
              <a:rPr lang="en-US" sz="22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At this point, our </a:t>
            </a:r>
            <a:r>
              <a:rPr lang="en-US" sz="1700" dirty="0">
                <a:solidFill>
                  <a:srgbClr val="FFFF00"/>
                </a:solidFill>
                <a:latin typeface="Calibri" panose="020F0502020204030204" pitchFamily="34" charset="0"/>
                <a:cs typeface="Calibri" panose="020F0502020204030204" pitchFamily="34" charset="0"/>
              </a:rPr>
              <a:t>body begins to change </a:t>
            </a:r>
            <a:r>
              <a:rPr lang="en-US" sz="1700" dirty="0">
                <a:solidFill>
                  <a:srgbClr val="FEFFFF"/>
                </a:solidFill>
                <a:latin typeface="Calibri" panose="020F0502020204030204" pitchFamily="34" charset="0"/>
                <a:cs typeface="Calibri" panose="020F0502020204030204" pitchFamily="34" charset="0"/>
              </a:rPr>
              <a:t>in that heart rate increases, palms become cold or sweaty, eyes dilate, there can be a certain tingling feeling in the groin, butterflies are felt in the stomach, and/or our muscles tense up. </a:t>
            </a:r>
          </a:p>
          <a:p>
            <a:pPr marL="685800" lvl="1">
              <a:lnSpc>
                <a:spcPct val="90000"/>
              </a:lnSpc>
              <a:buSzPct val="153000"/>
              <a:buFont typeface="Arial" panose="020B0604020202020204" pitchFamily="34" charset="0"/>
              <a:buChar char="•"/>
            </a:pPr>
            <a:r>
              <a:rPr lang="en-US" sz="1700" dirty="0">
                <a:solidFill>
                  <a:srgbClr val="FEFFFF"/>
                </a:solidFill>
                <a:latin typeface="Calibri" panose="020F0502020204030204" pitchFamily="34" charset="0"/>
                <a:cs typeface="Calibri" panose="020F0502020204030204" pitchFamily="34" charset="0"/>
              </a:rPr>
              <a:t>Once again, it is imperative that we activate our wise/thinking part of the brain to stop the progression: “My body us ramping up and I need to take evasive action to shut this down or suffer the consequences!”</a:t>
            </a:r>
          </a:p>
          <a:p>
            <a:pPr>
              <a:lnSpc>
                <a:spcPct val="90000"/>
              </a:lnSpc>
            </a:pPr>
            <a:endParaRPr lang="en-US" sz="1700" dirty="0">
              <a:solidFill>
                <a:srgbClr val="FEFFFF"/>
              </a:solidFill>
            </a:endParaRPr>
          </a:p>
        </p:txBody>
      </p:sp>
      <p:sp>
        <p:nvSpPr>
          <p:cNvPr id="4103" name="Rectangle 76">
            <a:extLst>
              <a:ext uri="{FF2B5EF4-FFF2-40B4-BE49-F238E27FC236}">
                <a16:creationId xmlns:a16="http://schemas.microsoft.com/office/drawing/2014/main" id="{0E4C604E-29C9-4B8E-8387-1C8ACB75F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056" y="2032000"/>
            <a:ext cx="3001931" cy="386249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8596367" y="3834789"/>
            <a:ext cx="3089106" cy="1692723"/>
          </a:xfrm>
          <a:prstGeom prst="rect">
            <a:avLst/>
          </a:prstGeom>
        </p:spPr>
      </p:pic>
      <p:pic>
        <p:nvPicPr>
          <p:cNvPr id="4098" name="Picture 2" descr="Image result for image for body chemical releas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96367" y="2202775"/>
            <a:ext cx="2881312" cy="146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360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30F74-6433-9A24-C5BC-6EADFF96F349}"/>
              </a:ext>
            </a:extLst>
          </p:cNvPr>
          <p:cNvSpPr>
            <a:spLocks noGrp="1"/>
          </p:cNvSpPr>
          <p:nvPr>
            <p:ph type="title"/>
          </p:nvPr>
        </p:nvSpPr>
        <p:spPr>
          <a:xfrm>
            <a:off x="1817914" y="459692"/>
            <a:ext cx="9686697" cy="1445308"/>
          </a:xfrm>
        </p:spPr>
        <p:txBody>
          <a:bodyPr>
            <a:norm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          Gaming Addiction </a:t>
            </a:r>
          </a:p>
        </p:txBody>
      </p:sp>
      <p:pic>
        <p:nvPicPr>
          <p:cNvPr id="3" name="Picture 2">
            <a:extLst>
              <a:ext uri="{FF2B5EF4-FFF2-40B4-BE49-F238E27FC236}">
                <a16:creationId xmlns:a16="http://schemas.microsoft.com/office/drawing/2014/main" id="{91A30A92-E9DF-AB69-B4A6-09A8D1A08736}"/>
              </a:ext>
            </a:extLst>
          </p:cNvPr>
          <p:cNvPicPr>
            <a:picLocks noChangeAspect="1"/>
          </p:cNvPicPr>
          <p:nvPr/>
        </p:nvPicPr>
        <p:blipFill rotWithShape="1">
          <a:blip r:embed="rId2"/>
          <a:srcRect l="16506" t="24344" r="14097" b="8146"/>
          <a:stretch/>
        </p:blipFill>
        <p:spPr>
          <a:xfrm>
            <a:off x="1025188" y="1763486"/>
            <a:ext cx="10633170" cy="4767943"/>
          </a:xfrm>
          <a:prstGeom prst="rect">
            <a:avLst/>
          </a:prstGeom>
        </p:spPr>
      </p:pic>
      <p:pic>
        <p:nvPicPr>
          <p:cNvPr id="4" name="Picture 3">
            <a:extLst>
              <a:ext uri="{FF2B5EF4-FFF2-40B4-BE49-F238E27FC236}">
                <a16:creationId xmlns:a16="http://schemas.microsoft.com/office/drawing/2014/main" id="{204CB2BC-A3B4-50AC-E62E-817844F8972C}"/>
              </a:ext>
            </a:extLst>
          </p:cNvPr>
          <p:cNvPicPr>
            <a:picLocks noChangeAspect="1"/>
          </p:cNvPicPr>
          <p:nvPr/>
        </p:nvPicPr>
        <p:blipFill rotWithShape="1">
          <a:blip r:embed="rId3"/>
          <a:srcRect l="-4969" t="-12078" r="4969" b="22292"/>
          <a:stretch/>
        </p:blipFill>
        <p:spPr>
          <a:xfrm>
            <a:off x="8950098" y="-243454"/>
            <a:ext cx="3241902" cy="1645221"/>
          </a:xfrm>
          <a:prstGeom prst="rect">
            <a:avLst/>
          </a:prstGeom>
        </p:spPr>
      </p:pic>
    </p:spTree>
    <p:extLst>
      <p:ext uri="{BB962C8B-B14F-4D97-AF65-F5344CB8AC3E}">
        <p14:creationId xmlns:p14="http://schemas.microsoft.com/office/powerpoint/2010/main" val="7922406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C44BB1-D5AA-436D-9F17-1A349A14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37021C2-7F19-4990-A104-E841D979A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33536478-7418-4E4C-B3B7-86080DE5D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541866" y="787400"/>
            <a:ext cx="8171189" cy="778933"/>
          </a:xfrm>
        </p:spPr>
        <p:txBody>
          <a:bodyPr anchor="ctr">
            <a:normAutofit/>
          </a:bodyPr>
          <a:lstStyle/>
          <a:p>
            <a:pPr>
              <a:lnSpc>
                <a:spcPct val="90000"/>
              </a:lnSpc>
            </a:pPr>
            <a:r>
              <a:rPr lang="en-US" sz="2500" u="sng" dirty="0">
                <a:solidFill>
                  <a:srgbClr val="FEFFFF"/>
                </a:solidFill>
                <a:latin typeface="Calibri" panose="020F0502020204030204" pitchFamily="34" charset="0"/>
                <a:ea typeface="Calibri" panose="020F0502020204030204" pitchFamily="34" charset="0"/>
                <a:cs typeface="Calibri" panose="020F0502020204030204" pitchFamily="34" charset="0"/>
              </a:rPr>
              <a:t>Strategy Two</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Make a U-Turn on the Superhighway</a:t>
            </a:r>
          </a:p>
        </p:txBody>
      </p:sp>
      <p:sp>
        <p:nvSpPr>
          <p:cNvPr id="3" name="Content Placeholder 2"/>
          <p:cNvSpPr>
            <a:spLocks noGrp="1"/>
          </p:cNvSpPr>
          <p:nvPr>
            <p:ph idx="1"/>
          </p:nvPr>
        </p:nvSpPr>
        <p:spPr>
          <a:xfrm>
            <a:off x="204538" y="2032000"/>
            <a:ext cx="7483196" cy="4537242"/>
          </a:xfrm>
        </p:spPr>
        <p:txBody>
          <a:bodyPr>
            <a:normAutofit/>
          </a:bodyPr>
          <a:lstStyle/>
          <a:p>
            <a:pPr marL="0" lvl="0" indent="0">
              <a:lnSpc>
                <a:spcPct val="90000"/>
              </a:lnSpc>
              <a:buNone/>
            </a:pPr>
            <a:r>
              <a:rPr lang="en-US" sz="2000" u="sng" dirty="0">
                <a:solidFill>
                  <a:srgbClr val="FEFFFF"/>
                </a:solidFill>
                <a:latin typeface="Calibri" panose="020F0502020204030204" pitchFamily="34" charset="0"/>
                <a:cs typeface="Calibri" panose="020F0502020204030204" pitchFamily="34" charset="0"/>
              </a:rPr>
              <a:t>Mile-marker six – The battle</a:t>
            </a:r>
            <a:r>
              <a:rPr lang="en-US" sz="20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At this point we are in a fierce battle of </a:t>
            </a:r>
            <a:r>
              <a:rPr lang="en-US" sz="1800" b="1" dirty="0">
                <a:solidFill>
                  <a:srgbClr val="FFFF00"/>
                </a:solidFill>
                <a:latin typeface="Calibri" panose="020F0502020204030204" pitchFamily="34" charset="0"/>
                <a:cs typeface="Calibri" panose="020F0502020204030204" pitchFamily="34" charset="0"/>
              </a:rPr>
              <a:t>pros and cons </a:t>
            </a:r>
            <a:r>
              <a:rPr lang="en-US" sz="1800" dirty="0">
                <a:solidFill>
                  <a:srgbClr val="FEFFFF"/>
                </a:solidFill>
                <a:latin typeface="Calibri" panose="020F0502020204030204" pitchFamily="34" charset="0"/>
                <a:cs typeface="Calibri" panose="020F0502020204030204" pitchFamily="34" charset="0"/>
              </a:rPr>
              <a:t>that bounce through our minds at rapid fire pace. This is the brain’s back-up safety mechanism to throw on the emergency brakes to keep us from taking the plunge into the abyss.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Remember how the Orbital Frontal Cortex and the Anterior Cingulate function to control the more primitive drives and/or behaviors and the more that we engage in pornography the more we degrade this protective system. </a:t>
            </a:r>
            <a:r>
              <a:rPr lang="en-US" sz="1800" b="1" dirty="0">
                <a:solidFill>
                  <a:srgbClr val="FFFF00"/>
                </a:solidFill>
                <a:latin typeface="Calibri" panose="020F0502020204030204" pitchFamily="34" charset="0"/>
                <a:cs typeface="Calibri" panose="020F0502020204030204" pitchFamily="34" charset="0"/>
              </a:rPr>
              <a:t>Hypofrontality</a:t>
            </a:r>
            <a:r>
              <a:rPr lang="en-US" sz="1800" dirty="0">
                <a:solidFill>
                  <a:srgbClr val="FEFFFF"/>
                </a:solidFill>
                <a:latin typeface="Calibri" panose="020F0502020204030204" pitchFamily="34" charset="0"/>
                <a:cs typeface="Calibri" panose="020F0502020204030204" pitchFamily="34" charset="0"/>
              </a:rPr>
              <a:t> sets in.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Whatever process wins will determine the final step – behavior.</a:t>
            </a:r>
          </a:p>
          <a:p>
            <a:pPr marL="0" indent="0">
              <a:lnSpc>
                <a:spcPct val="90000"/>
              </a:lnSpc>
              <a:buNone/>
            </a:pPr>
            <a:endParaRPr lang="en-US" dirty="0">
              <a:solidFill>
                <a:srgbClr val="FEFFFF"/>
              </a:solidFill>
              <a:latin typeface="Calibri" panose="020F0502020204030204" pitchFamily="34" charset="0"/>
              <a:cs typeface="Calibri" panose="020F0502020204030204" pitchFamily="34" charset="0"/>
            </a:endParaRPr>
          </a:p>
          <a:p>
            <a:pPr marL="0" lvl="0" indent="0">
              <a:lnSpc>
                <a:spcPct val="90000"/>
              </a:lnSpc>
              <a:buNone/>
            </a:pPr>
            <a:r>
              <a:rPr lang="en-US" sz="2000" u="sng" dirty="0">
                <a:solidFill>
                  <a:srgbClr val="FEFFFF"/>
                </a:solidFill>
                <a:latin typeface="Calibri" panose="020F0502020204030204" pitchFamily="34" charset="0"/>
                <a:cs typeface="Calibri" panose="020F0502020204030204" pitchFamily="34" charset="0"/>
              </a:rPr>
              <a:t>Mile-marker seven – The behavior</a:t>
            </a:r>
            <a:r>
              <a:rPr lang="en-US" sz="2000" dirty="0">
                <a:solidFill>
                  <a:srgbClr val="FEFFFF"/>
                </a:solidFill>
                <a:latin typeface="Calibri" panose="020F0502020204030204" pitchFamily="34" charset="0"/>
                <a:cs typeface="Calibri" panose="020F0502020204030204" pitchFamily="34" charset="0"/>
              </a:rPr>
              <a:t>: </a:t>
            </a:r>
          </a:p>
          <a:p>
            <a:pPr marL="685800" lvl="1">
              <a:lnSpc>
                <a:spcPct val="90000"/>
              </a:lnSpc>
              <a:buSzPct val="153000"/>
              <a:buFont typeface="Arial" panose="020B0604020202020204" pitchFamily="34" charset="0"/>
              <a:buChar char="•"/>
            </a:pPr>
            <a:r>
              <a:rPr lang="en-US" sz="1800" dirty="0">
                <a:solidFill>
                  <a:srgbClr val="FEFFFF"/>
                </a:solidFill>
                <a:latin typeface="Calibri" panose="020F0502020204030204" pitchFamily="34" charset="0"/>
                <a:cs typeface="Calibri" panose="020F0502020204030204" pitchFamily="34" charset="0"/>
              </a:rPr>
              <a:t>Sadly, if nothing was done during the progression in mile-markers one to seven, we will step by default to the gallows and consume porn.</a:t>
            </a:r>
          </a:p>
          <a:p>
            <a:pPr marL="0" indent="0">
              <a:lnSpc>
                <a:spcPct val="90000"/>
              </a:lnSpc>
              <a:buNone/>
            </a:pPr>
            <a:endParaRPr lang="en-US" sz="1500" dirty="0">
              <a:solidFill>
                <a:srgbClr val="FEFFFF"/>
              </a:solidFill>
              <a:latin typeface="Calibri" panose="020F0502020204030204" pitchFamily="34" charset="0"/>
              <a:cs typeface="Calibri" panose="020F0502020204030204" pitchFamily="34" charset="0"/>
            </a:endParaRPr>
          </a:p>
          <a:p>
            <a:pPr>
              <a:lnSpc>
                <a:spcPct val="90000"/>
              </a:lnSpc>
            </a:pPr>
            <a:endParaRPr lang="en-US" sz="1500" dirty="0">
              <a:solidFill>
                <a:srgbClr val="FEFFFF"/>
              </a:solidFill>
            </a:endParaRPr>
          </a:p>
        </p:txBody>
      </p:sp>
      <p:sp>
        <p:nvSpPr>
          <p:cNvPr id="16" name="Rectangle 15">
            <a:extLst>
              <a:ext uri="{FF2B5EF4-FFF2-40B4-BE49-F238E27FC236}">
                <a16:creationId xmlns:a16="http://schemas.microsoft.com/office/drawing/2014/main" id="{0E4C604E-29C9-4B8E-8387-1C8ACB75F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3056" y="2032000"/>
            <a:ext cx="3001931" cy="3862495"/>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b="13400"/>
          <a:stretch/>
        </p:blipFill>
        <p:spPr>
          <a:xfrm>
            <a:off x="8545626" y="2027253"/>
            <a:ext cx="3001931" cy="1953880"/>
          </a:xfrm>
          <a:prstGeom prst="rect">
            <a:avLst/>
          </a:prstGeom>
        </p:spPr>
      </p:pic>
      <p:pic>
        <p:nvPicPr>
          <p:cNvPr id="4" name="Picture 3"/>
          <p:cNvPicPr>
            <a:picLocks noChangeAspect="1"/>
          </p:cNvPicPr>
          <p:nvPr/>
        </p:nvPicPr>
        <p:blipFill rotWithShape="1">
          <a:blip r:embed="rId4"/>
          <a:srcRect t="12448" b="13106"/>
          <a:stretch/>
        </p:blipFill>
        <p:spPr>
          <a:xfrm>
            <a:off x="8634641" y="4956289"/>
            <a:ext cx="3001930" cy="1702755"/>
          </a:xfrm>
          <a:prstGeom prst="rect">
            <a:avLst/>
          </a:prstGeom>
        </p:spPr>
      </p:pic>
    </p:spTree>
    <p:extLst>
      <p:ext uri="{BB962C8B-B14F-4D97-AF65-F5344CB8AC3E}">
        <p14:creationId xmlns:p14="http://schemas.microsoft.com/office/powerpoint/2010/main" val="945950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73767" y="228600"/>
            <a:ext cx="9530846" cy="1676400"/>
          </a:xfrm>
        </p:spPr>
        <p:txBody>
          <a:bodyPr>
            <a:normAutofit/>
          </a:bodyPr>
          <a:lstStyle/>
          <a:p>
            <a:r>
              <a:rPr lang="en-US" sz="2800" b="1" u="sng" dirty="0">
                <a:solidFill>
                  <a:schemeClr val="tx1"/>
                </a:solidFill>
                <a:latin typeface="Calibri" panose="020F0502020204030204" pitchFamily="34" charset="0"/>
                <a:ea typeface="Calibri" panose="020F0502020204030204" pitchFamily="34" charset="0"/>
                <a:cs typeface="Calibri" panose="020F0502020204030204" pitchFamily="34" charset="0"/>
              </a:rPr>
              <a:t>Strategy Two</a:t>
            </a:r>
            <a:r>
              <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rPr>
              <a:t>: Make a U-Turn on the Superhighway</a:t>
            </a:r>
            <a:endPar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200588" y="1427355"/>
            <a:ext cx="9664310" cy="5202045"/>
          </a:xfrm>
        </p:spPr>
        <p:txBody>
          <a:bodyPr>
            <a:normAutofit lnSpcReduction="10000"/>
          </a:bodyPr>
          <a:lstStyle/>
          <a:p>
            <a:pPr marL="0" indent="0">
              <a:buNone/>
            </a:pPr>
            <a:r>
              <a:rPr lang="en-US" b="1" u="sng" dirty="0">
                <a:solidFill>
                  <a:srgbClr val="FF0000"/>
                </a:solidFill>
                <a:latin typeface="Calibri" panose="020F0502020204030204" pitchFamily="34" charset="0"/>
                <a:cs typeface="Calibri" panose="020F0502020204030204" pitchFamily="34" charset="0"/>
              </a:rPr>
              <a:t>Educate yourself</a:t>
            </a:r>
            <a:r>
              <a:rPr lang="en-US" b="1" dirty="0">
                <a:solidFill>
                  <a:srgbClr val="FF0000"/>
                </a:solidFill>
                <a:latin typeface="Calibri" panose="020F0502020204030204" pitchFamily="34" charset="0"/>
                <a:cs typeface="Calibri" panose="020F0502020204030204" pitchFamily="34" charset="0"/>
              </a:rPr>
              <a:t>:</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We need to learn as much as we can about the impact of addiction in our lives – how it damages our brains, our bodies, and our relationships. Much of this has already been covered in the previous pages of this presentation so, again, congratulations, you are on your way.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The more we are acutely aware of this information as we fuse it into consciousness, the easier it will be to short-circuit the activation sequence. </a:t>
            </a:r>
          </a:p>
          <a:p>
            <a:pPr marL="57150" indent="0">
              <a:buSzPct val="153000"/>
              <a:buNone/>
            </a:pPr>
            <a:r>
              <a:rPr lang="en-US" b="1" u="sng" dirty="0">
                <a:solidFill>
                  <a:srgbClr val="FF0000"/>
                </a:solidFill>
                <a:latin typeface="Calibri" panose="020F0502020204030204" pitchFamily="34" charset="0"/>
                <a:cs typeface="Calibri" panose="020F0502020204030204" pitchFamily="34" charset="0"/>
              </a:rPr>
              <a:t>Write down exit strategies</a:t>
            </a:r>
            <a:r>
              <a:rPr lang="en-US" b="1" dirty="0">
                <a:solidFill>
                  <a:srgbClr val="FF0000"/>
                </a:solidFill>
                <a:latin typeface="Calibri" panose="020F0502020204030204" pitchFamily="34" charset="0"/>
                <a:cs typeface="Calibri" panose="020F0502020204030204" pitchFamily="34" charset="0"/>
              </a:rPr>
              <a:t>: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Certainly, it is one thing to take a thoughts captive that put us at risk for porn seeking but it is altogether another to know what do next. So, well before we get sucked into another activation sequence, we need to write down what we plan to do.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Fradd (2017) recommends using strong action words such as: “</a:t>
            </a:r>
            <a:r>
              <a:rPr lang="en-US" sz="1800" b="1" dirty="0">
                <a:latin typeface="Calibri" panose="020F0502020204030204" pitchFamily="34" charset="0"/>
                <a:cs typeface="Calibri" panose="020F0502020204030204" pitchFamily="34" charset="0"/>
              </a:rPr>
              <a:t>Get up,” “Get out of here,” “Take a walk,” or “Go for a nice run.”</a:t>
            </a:r>
            <a:r>
              <a:rPr lang="en-US" sz="1800" dirty="0">
                <a:latin typeface="Calibri" panose="020F0502020204030204" pitchFamily="34" charset="0"/>
                <a:cs typeface="Calibri" panose="020F0502020204030204" pitchFamily="34" charset="0"/>
              </a:rPr>
              <a:t> Finally, we need to not only write them down but additionally, we need to rehearse them by </a:t>
            </a:r>
            <a:r>
              <a:rPr lang="en-US" sz="1800" dirty="0">
                <a:solidFill>
                  <a:srgbClr val="FF0000"/>
                </a:solidFill>
                <a:latin typeface="Calibri" panose="020F0502020204030204" pitchFamily="34" charset="0"/>
                <a:cs typeface="Calibri" panose="020F0502020204030204" pitchFamily="34" charset="0"/>
              </a:rPr>
              <a:t>reading them out loud at least once a day,</a:t>
            </a:r>
            <a:r>
              <a:rPr lang="en-US" sz="1800" dirty="0">
                <a:solidFill>
                  <a:schemeClr val="tx1"/>
                </a:solidFill>
                <a:latin typeface="Calibri" panose="020F0502020204030204" pitchFamily="34" charset="0"/>
                <a:cs typeface="Calibri" panose="020F0502020204030204" pitchFamily="34" charset="0"/>
              </a:rPr>
              <a:t> if</a:t>
            </a:r>
            <a:r>
              <a:rPr lang="en-US" sz="1800" dirty="0">
                <a:solidFill>
                  <a:srgbClr val="FF0000"/>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not more. Like in the military, overlearning in garrison saves lives in battle. </a:t>
            </a:r>
          </a:p>
          <a:p>
            <a:pPr lvl="1">
              <a:buSzPct val="153000"/>
              <a:buFont typeface="Arial" panose="020B0604020202020204" pitchFamily="34" charset="0"/>
              <a:buChar char="•"/>
            </a:pPr>
            <a:r>
              <a:rPr lang="en-US" sz="1800" dirty="0">
                <a:latin typeface="Calibri" panose="020F0502020204030204" pitchFamily="34" charset="0"/>
                <a:cs typeface="Calibri" panose="020F0502020204030204" pitchFamily="34" charset="0"/>
              </a:rPr>
              <a:t>My son who was a Marine told me that he hated the training and thought that it was an unnecessary waste of time, but once he found himself in Fallujah, Iraq in combat situations, it all made sense, and it helped to keep him alive.  </a:t>
            </a:r>
          </a:p>
          <a:p>
            <a:endParaRPr lang="en-US" sz="1600" dirty="0">
              <a:latin typeface="Calibri" panose="020F0502020204030204" pitchFamily="34" charset="0"/>
              <a:cs typeface="Calibri" panose="020F0502020204030204" pitchFamily="34" charset="0"/>
            </a:endParaRPr>
          </a:p>
        </p:txBody>
      </p:sp>
      <p:pic>
        <p:nvPicPr>
          <p:cNvPr id="4" name="Picture 3" descr="Image result for image of educating yourself"/>
          <p:cNvPicPr/>
          <p:nvPr/>
        </p:nvPicPr>
        <p:blipFill>
          <a:blip r:embed="rId2">
            <a:extLst>
              <a:ext uri="{28A0092B-C50C-407E-A947-70E740481C1C}">
                <a14:useLocalDpi xmlns:a14="http://schemas.microsoft.com/office/drawing/2010/main" val="0"/>
              </a:ext>
            </a:extLst>
          </a:blip>
          <a:srcRect/>
          <a:stretch>
            <a:fillRect/>
          </a:stretch>
        </p:blipFill>
        <p:spPr bwMode="auto">
          <a:xfrm>
            <a:off x="671446" y="1923175"/>
            <a:ext cx="1529142" cy="1122558"/>
          </a:xfrm>
          <a:prstGeom prst="rect">
            <a:avLst/>
          </a:prstGeom>
          <a:noFill/>
          <a:ln>
            <a:noFill/>
          </a:ln>
        </p:spPr>
      </p:pic>
      <p:pic>
        <p:nvPicPr>
          <p:cNvPr id="5" name="Picture 4"/>
          <p:cNvPicPr>
            <a:picLocks noChangeAspect="1"/>
          </p:cNvPicPr>
          <p:nvPr/>
        </p:nvPicPr>
        <p:blipFill>
          <a:blip r:embed="rId3"/>
          <a:stretch>
            <a:fillRect/>
          </a:stretch>
        </p:blipFill>
        <p:spPr>
          <a:xfrm>
            <a:off x="550066" y="4467236"/>
            <a:ext cx="1650522" cy="740661"/>
          </a:xfrm>
          <a:prstGeom prst="rect">
            <a:avLst/>
          </a:prstGeom>
        </p:spPr>
      </p:pic>
    </p:spTree>
    <p:extLst>
      <p:ext uri="{BB962C8B-B14F-4D97-AF65-F5344CB8AC3E}">
        <p14:creationId xmlns:p14="http://schemas.microsoft.com/office/powerpoint/2010/main" val="3862527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9212" y="599834"/>
            <a:ext cx="8911687" cy="1280890"/>
          </a:xfrm>
        </p:spPr>
        <p:txBody>
          <a:bodyPr>
            <a:normAutofit/>
          </a:bodyPr>
          <a:lstStyle/>
          <a:p>
            <a:r>
              <a:rPr lang="en-US" sz="2800" b="1" u="sng" dirty="0">
                <a:latin typeface="Calibri" panose="020F0502020204030204" pitchFamily="34" charset="0"/>
                <a:ea typeface="Calibri" panose="020F0502020204030204" pitchFamily="34" charset="0"/>
                <a:cs typeface="Calibri" panose="020F0502020204030204" pitchFamily="34" charset="0"/>
              </a:rPr>
              <a:t>  Strategy Three</a:t>
            </a:r>
            <a:r>
              <a:rPr lang="en-US" sz="2800" b="1" dirty="0">
                <a:latin typeface="Calibri" panose="020F0502020204030204" pitchFamily="34" charset="0"/>
                <a:ea typeface="Calibri" panose="020F0502020204030204" pitchFamily="34" charset="0"/>
                <a:cs typeface="Calibri" panose="020F0502020204030204" pitchFamily="34" charset="0"/>
              </a:rPr>
              <a:t> – Seek Online Help</a:t>
            </a:r>
            <a:br>
              <a:rPr lang="en-US" sz="2800" dirty="0">
                <a:latin typeface="Calibri" panose="020F0502020204030204" pitchFamily="34" charset="0"/>
                <a:ea typeface="Calibri" panose="020F0502020204030204" pitchFamily="34" charset="0"/>
                <a:cs typeface="Calibri" panose="020F0502020204030204" pitchFamily="34" charset="0"/>
              </a:rPr>
            </a:b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83771" y="1208314"/>
            <a:ext cx="10720841" cy="5649687"/>
          </a:xfrm>
        </p:spPr>
        <p:txBody>
          <a:bodyPr>
            <a:normAutofit lnSpcReduction="10000"/>
          </a:bodyPr>
          <a:lstStyle/>
          <a:p>
            <a:pPr marL="0" indent="0">
              <a:buNone/>
            </a:pPr>
            <a:r>
              <a:rPr lang="en-US" sz="1600" dirty="0">
                <a:latin typeface="Calibri" panose="020F0502020204030204" pitchFamily="34" charset="0"/>
                <a:cs typeface="Calibri" panose="020F0502020204030204" pitchFamily="34" charset="0"/>
              </a:rPr>
              <a:t>There are many excellent online resources. A cautionary note is that we must be careful about being online as this is the conduit for accessing porn. Research the options and find the one that best suits you and your unique needs. Some are faith-based and others, not. </a:t>
            </a:r>
          </a:p>
          <a:p>
            <a:pPr marL="0" indent="0">
              <a:buNone/>
            </a:pPr>
            <a:r>
              <a:rPr lang="en-US" b="1" u="sng" dirty="0">
                <a:solidFill>
                  <a:schemeClr val="tx1"/>
                </a:solidFill>
                <a:latin typeface="Calibri" panose="020F0502020204030204" pitchFamily="34" charset="0"/>
                <a:cs typeface="Calibri" panose="020F0502020204030204" pitchFamily="34" charset="0"/>
              </a:rPr>
              <a:t>No </a:t>
            </a:r>
            <a:r>
              <a:rPr lang="en-US" b="1" u="sng" dirty="0" err="1">
                <a:solidFill>
                  <a:schemeClr val="tx1"/>
                </a:solidFill>
                <a:latin typeface="Calibri" panose="020F0502020204030204" pitchFamily="34" charset="0"/>
                <a:cs typeface="Calibri" panose="020F0502020204030204" pitchFamily="34" charset="0"/>
              </a:rPr>
              <a:t>Fap</a:t>
            </a:r>
            <a:r>
              <a:rPr lang="en-US" b="1" u="sng" dirty="0">
                <a:solidFill>
                  <a:schemeClr val="tx1"/>
                </a:solidFill>
                <a:latin typeface="Calibri" panose="020F0502020204030204" pitchFamily="34" charset="0"/>
                <a:cs typeface="Calibri" panose="020F0502020204030204" pitchFamily="34" charset="0"/>
              </a:rPr>
              <a:t> (nofap.com)</a:t>
            </a:r>
            <a:r>
              <a:rPr lang="en-US" b="1"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This site offers a secular and comprehensive community-based pornography recovery program which helps porn struggling people connect with a very supportive community of co-strugglers who are determined to escape the bondage of compulsive sexual addictions. It is widely known in the US and internationally. </a:t>
            </a:r>
          </a:p>
          <a:p>
            <a:pPr marL="0" indent="0">
              <a:buNone/>
            </a:pPr>
            <a:r>
              <a:rPr lang="en-US" sz="1600" dirty="0">
                <a:latin typeface="Calibri" panose="020F0502020204030204" pitchFamily="34" charset="0"/>
                <a:cs typeface="Calibri" panose="020F0502020204030204" pitchFamily="34" charset="0"/>
              </a:rPr>
              <a:t>Website: </a:t>
            </a:r>
            <a:r>
              <a:rPr lang="en-US" sz="1600" dirty="0">
                <a:latin typeface="Calibri" panose="020F0502020204030204" pitchFamily="34" charset="0"/>
                <a:cs typeface="Calibri" panose="020F0502020204030204" pitchFamily="34" charset="0"/>
                <a:hlinkClick r:id="rId2"/>
              </a:rPr>
              <a:t>https://nofap.com/</a:t>
            </a:r>
            <a:endParaRPr lang="en-US" sz="1600"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a:p>
            <a:pPr marL="0" indent="0">
              <a:buNone/>
            </a:pPr>
            <a:r>
              <a:rPr lang="en-US" b="1" u="sng" dirty="0" err="1">
                <a:solidFill>
                  <a:schemeClr val="tx1"/>
                </a:solidFill>
                <a:latin typeface="Calibri" panose="020F0502020204030204" pitchFamily="34" charset="0"/>
                <a:cs typeface="Calibri" panose="020F0502020204030204" pitchFamily="34" charset="0"/>
              </a:rPr>
              <a:t>LifeStar</a:t>
            </a:r>
            <a:r>
              <a:rPr lang="en-US" b="1" u="sng" dirty="0">
                <a:solidFill>
                  <a:schemeClr val="tx1"/>
                </a:solidFill>
                <a:latin typeface="Calibri" panose="020F0502020204030204" pitchFamily="34" charset="0"/>
                <a:cs typeface="Calibri" panose="020F0502020204030204" pitchFamily="34" charset="0"/>
              </a:rPr>
              <a:t> (Lifestarnetwork.com)</a:t>
            </a:r>
            <a:r>
              <a:rPr lang="en-US" b="1" dirty="0">
                <a:solidFill>
                  <a:schemeClr val="tx1"/>
                </a:solidFill>
                <a:latin typeface="Calibri" panose="020F0502020204030204" pitchFamily="34" charset="0"/>
                <a:cs typeface="Calibri" panose="020F0502020204030204" pitchFamily="34" charset="0"/>
              </a:rPr>
              <a:t>:</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As noted on their website, “The LifeStar Program and its Network of Therapists are dedicated to bringing hope, healing, and recovery to individuals, families, and spouses affected by unwanted compulsive sexual behaviors and the powerful grips of sex addiction</a:t>
            </a:r>
            <a:r>
              <a:rPr lang="en-US" sz="1600" dirty="0"/>
              <a:t>. </a:t>
            </a:r>
          </a:p>
          <a:p>
            <a:pPr marL="0" indent="0">
              <a:buNone/>
            </a:pPr>
            <a:r>
              <a:rPr lang="en-US" sz="1600" dirty="0"/>
              <a:t>Website: </a:t>
            </a:r>
            <a:r>
              <a:rPr lang="en-US" sz="1600" dirty="0">
                <a:hlinkClick r:id="rId3"/>
              </a:rPr>
              <a:t>https://lifestarnetwork.com/</a:t>
            </a:r>
            <a:endParaRPr lang="en-US" sz="1600" dirty="0"/>
          </a:p>
          <a:p>
            <a:pPr marL="0" indent="0">
              <a:buNone/>
            </a:pPr>
            <a:endParaRPr lang="en-US" sz="1600" dirty="0"/>
          </a:p>
          <a:p>
            <a:pPr marL="0" indent="0">
              <a:buNone/>
            </a:pPr>
            <a:r>
              <a:rPr lang="en-US" b="1" u="sng" dirty="0">
                <a:solidFill>
                  <a:schemeClr val="tx1"/>
                </a:solidFill>
                <a:latin typeface="Calibri" panose="020F0502020204030204" pitchFamily="34" charset="0"/>
                <a:cs typeface="Calibri" panose="020F0502020204030204" pitchFamily="34" charset="0"/>
              </a:rPr>
              <a:t>The Porn Effect (theporneffect.com)</a:t>
            </a:r>
            <a:r>
              <a:rPr lang="en-US" b="1"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This is a Catholic site for teens and younger adults which makes an effort to expose the reality behind what is the destructive fantasy of porn and provides a five-step plan to find freedom from it. </a:t>
            </a:r>
          </a:p>
          <a:p>
            <a:pPr marL="0" indent="0">
              <a:buNone/>
            </a:pPr>
            <a:endParaRPr lang="en-US" sz="1600"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p:txBody>
      </p:sp>
      <p:pic>
        <p:nvPicPr>
          <p:cNvPr id="7" name="Graphic 24"/>
          <p:cNvPicPr/>
          <p:nvPr/>
        </p:nvPicPr>
        <p:blipFill>
          <a:blip r:embed="rId4">
            <a:extLst>
              <a:ext uri="{96DAC541-7B7A-43D3-8B79-37D633B846F1}">
                <asvg:svgBlip xmlns:asvg="http://schemas.microsoft.com/office/drawing/2016/SVG/main" r:embed="rId5"/>
              </a:ext>
            </a:extLst>
          </a:blip>
          <a:stretch>
            <a:fillRect/>
          </a:stretch>
        </p:blipFill>
        <p:spPr>
          <a:xfrm>
            <a:off x="3338136" y="1985956"/>
            <a:ext cx="1494623" cy="390525"/>
          </a:xfrm>
          <a:prstGeom prst="rect">
            <a:avLst/>
          </a:prstGeom>
        </p:spPr>
      </p:pic>
      <p:pic>
        <p:nvPicPr>
          <p:cNvPr id="8" name="Picture 7" descr="LifetarNetwor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9807" y="3788105"/>
            <a:ext cx="1400175" cy="490103"/>
          </a:xfrm>
          <a:prstGeom prst="rect">
            <a:avLst/>
          </a:prstGeom>
          <a:noFill/>
          <a:ln>
            <a:noFill/>
          </a:ln>
        </p:spPr>
      </p:pic>
      <p:pic>
        <p:nvPicPr>
          <p:cNvPr id="9" name="Picture 8"/>
          <p:cNvPicPr>
            <a:picLocks noChangeAspect="1"/>
          </p:cNvPicPr>
          <p:nvPr/>
        </p:nvPicPr>
        <p:blipFill>
          <a:blip r:embed="rId7"/>
          <a:stretch>
            <a:fillRect/>
          </a:stretch>
        </p:blipFill>
        <p:spPr>
          <a:xfrm>
            <a:off x="4702410" y="5649686"/>
            <a:ext cx="4685289" cy="403959"/>
          </a:xfrm>
          <a:prstGeom prst="rect">
            <a:avLst/>
          </a:prstGeom>
        </p:spPr>
      </p:pic>
    </p:spTree>
    <p:extLst>
      <p:ext uri="{BB962C8B-B14F-4D97-AF65-F5344CB8AC3E}">
        <p14:creationId xmlns:p14="http://schemas.microsoft.com/office/powerpoint/2010/main" val="3536219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AE79A-F890-4307-BFE4-E776CC9C106B}"/>
              </a:ext>
            </a:extLst>
          </p:cNvPr>
          <p:cNvSpPr>
            <a:spLocks noGrp="1"/>
          </p:cNvSpPr>
          <p:nvPr>
            <p:ph type="title"/>
          </p:nvPr>
        </p:nvSpPr>
        <p:spPr>
          <a:xfrm>
            <a:off x="2141035" y="134838"/>
            <a:ext cx="9363578" cy="1246564"/>
          </a:xfrm>
        </p:spPr>
        <p:txBody>
          <a:bodyPr>
            <a:normAutofit/>
          </a:bodyPr>
          <a:lstStyle/>
          <a:p>
            <a:r>
              <a:rPr lang="en-US" sz="3200" b="1" u="sng" dirty="0">
                <a:latin typeface="Calibri" panose="020F0502020204030204" pitchFamily="34" charset="0"/>
                <a:ea typeface="Calibri" panose="020F0502020204030204" pitchFamily="34" charset="0"/>
                <a:cs typeface="Calibri" panose="020F0502020204030204" pitchFamily="34" charset="0"/>
              </a:rPr>
              <a:t>Strategy Three</a:t>
            </a:r>
            <a:r>
              <a:rPr lang="en-US" sz="3200" b="1" dirty="0">
                <a:latin typeface="Calibri" panose="020F0502020204030204" pitchFamily="34" charset="0"/>
                <a:ea typeface="Calibri" panose="020F0502020204030204" pitchFamily="34" charset="0"/>
                <a:cs typeface="Calibri" panose="020F0502020204030204" pitchFamily="34" charset="0"/>
              </a:rPr>
              <a:t> – Seek Online Help</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18D6E9C-DD7F-4E67-905F-9CEB89D4E81E}"/>
              </a:ext>
            </a:extLst>
          </p:cNvPr>
          <p:cNvSpPr>
            <a:spLocks noGrp="1"/>
          </p:cNvSpPr>
          <p:nvPr>
            <p:ph idx="1"/>
          </p:nvPr>
        </p:nvSpPr>
        <p:spPr>
          <a:xfrm>
            <a:off x="598715" y="1132114"/>
            <a:ext cx="11244942" cy="5725885"/>
          </a:xfrm>
        </p:spPr>
        <p:txBody>
          <a:bodyPr>
            <a:normAutofit/>
          </a:bodyPr>
          <a:lstStyle/>
          <a:p>
            <a:pPr marL="0" indent="0">
              <a:buNone/>
            </a:pPr>
            <a:r>
              <a:rPr lang="en-US" b="1" u="sng" dirty="0">
                <a:solidFill>
                  <a:schemeClr val="tx1"/>
                </a:solidFill>
              </a:rPr>
              <a:t>Culture Reframed (culturereframed.org):</a:t>
            </a:r>
            <a:endParaRPr lang="en-US" dirty="0">
              <a:solidFill>
                <a:schemeClr val="tx1"/>
              </a:solidFill>
            </a:endParaRPr>
          </a:p>
          <a:p>
            <a:pPr marL="0" indent="0">
              <a:buNone/>
            </a:pPr>
            <a:r>
              <a:rPr lang="en-US" sz="1600" dirty="0">
                <a:latin typeface="Calibri" panose="020F0502020204030204" pitchFamily="34" charset="0"/>
              </a:rPr>
              <a:t>Founded by Gail Dines, the world’s leading opponent against the pornography industry, this website offers extensive education about the topic as well as excellent tutorials for parents seeking to help their teens deal with media and pornography.</a:t>
            </a:r>
            <a:endParaRPr lang="en-US" sz="1600" dirty="0">
              <a:solidFill>
                <a:schemeClr val="tx1"/>
              </a:solidFill>
            </a:endParaRPr>
          </a:p>
          <a:p>
            <a:pPr marL="0" indent="0">
              <a:buNone/>
            </a:pPr>
            <a:r>
              <a:rPr lang="en-US" sz="1600" dirty="0">
                <a:solidFill>
                  <a:schemeClr val="tx1"/>
                </a:solidFill>
              </a:rPr>
              <a:t>Website: </a:t>
            </a:r>
            <a:r>
              <a:rPr lang="en-US" sz="1600" dirty="0">
                <a:solidFill>
                  <a:schemeClr val="tx1"/>
                </a:solidFill>
                <a:hlinkClick r:id="rId3"/>
              </a:rPr>
              <a:t>https://www.culturereframed.org/</a:t>
            </a:r>
            <a:endParaRPr lang="en-US" sz="1600" dirty="0">
              <a:solidFill>
                <a:schemeClr val="tx1"/>
              </a:solidFill>
            </a:endParaRPr>
          </a:p>
          <a:p>
            <a:pPr marL="0" indent="0">
              <a:buNone/>
            </a:pPr>
            <a:endParaRPr lang="en-US" b="1" u="sng" dirty="0">
              <a:solidFill>
                <a:schemeClr val="tx1"/>
              </a:solidFill>
            </a:endParaRPr>
          </a:p>
          <a:p>
            <a:pPr marL="0" indent="0">
              <a:buNone/>
            </a:pPr>
            <a:r>
              <a:rPr lang="en-US" b="1" u="sng" dirty="0">
                <a:solidFill>
                  <a:schemeClr val="tx1"/>
                </a:solidFill>
              </a:rPr>
              <a:t>Addo Recovery (addorecovery.com)</a:t>
            </a:r>
            <a:r>
              <a:rPr lang="en-US" b="1" dirty="0">
                <a:solidFill>
                  <a:schemeClr val="tx1"/>
                </a:solidFill>
              </a:rPr>
              <a:t>:</a:t>
            </a:r>
            <a:endParaRPr lang="en-US" dirty="0">
              <a:solidFill>
                <a:schemeClr val="tx1"/>
              </a:solidFill>
            </a:endParaRPr>
          </a:p>
          <a:p>
            <a:pPr marL="0" indent="0">
              <a:buNone/>
            </a:pPr>
            <a:r>
              <a:rPr lang="en-US" sz="1600" dirty="0">
                <a:latin typeface="Calibri" panose="020F0502020204030204" pitchFamily="34" charset="0"/>
              </a:rPr>
              <a:t>This site offers online addiction therapy programs as well as individual online and in-person therapy. It also specializes in betrayal trauma. It is nonsectarian and offers many personal testimonies of those who have struggled</a:t>
            </a:r>
          </a:p>
          <a:p>
            <a:pPr marL="0" indent="0">
              <a:buNone/>
            </a:pPr>
            <a:r>
              <a:rPr lang="en-US" sz="1600" dirty="0">
                <a:latin typeface="Calibri" panose="020F0502020204030204" pitchFamily="34" charset="0"/>
              </a:rPr>
              <a:t>Website: </a:t>
            </a:r>
            <a:r>
              <a:rPr lang="en-US" sz="1600" dirty="0">
                <a:latin typeface="Calibri" panose="020F0502020204030204" pitchFamily="34" charset="0"/>
                <a:hlinkClick r:id="rId4"/>
              </a:rPr>
              <a:t>https://www.addorecovery.com/</a:t>
            </a: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r>
              <a:rPr lang="en-US" b="1" u="sng" dirty="0">
                <a:solidFill>
                  <a:schemeClr val="tx1"/>
                </a:solidFill>
              </a:rPr>
              <a:t>Real Battle Ministries (</a:t>
            </a:r>
            <a:r>
              <a:rPr lang="en-US" b="1" u="sng" dirty="0">
                <a:solidFill>
                  <a:schemeClr val="tx1"/>
                </a:solidFill>
                <a:hlinkClick r:id="rId5">
                  <a:extLst>
                    <a:ext uri="{A12FA001-AC4F-418D-AE19-62706E023703}">
                      <ahyp:hlinkClr xmlns:ahyp="http://schemas.microsoft.com/office/drawing/2018/hyperlinkcolor" val="tx"/>
                    </a:ext>
                  </a:extLst>
                </a:hlinkClick>
              </a:rPr>
              <a:t>realbattle.org</a:t>
            </a:r>
            <a:r>
              <a:rPr lang="en-US" b="1" u="sng" dirty="0">
                <a:solidFill>
                  <a:schemeClr val="tx1"/>
                </a:solidFill>
              </a:rPr>
              <a:t>):</a:t>
            </a:r>
            <a:r>
              <a:rPr lang="en-US" dirty="0">
                <a:solidFill>
                  <a:schemeClr val="tx1"/>
                </a:solidFill>
              </a:rPr>
              <a:t>  </a:t>
            </a:r>
          </a:p>
          <a:p>
            <a:pPr marL="0" indent="0">
              <a:buNone/>
            </a:pPr>
            <a:r>
              <a:rPr lang="en-US" sz="1600" dirty="0">
                <a:latin typeface="Calibri" panose="020F0502020204030204" pitchFamily="34" charset="0"/>
              </a:rPr>
              <a:t>Cofounded by Andrew Doan, MD, PhD – Medical Doctor &amp; Neuroscientist and Julie Doan, RN – Mother &amp; Family Advocate, </a:t>
            </a:r>
            <a:r>
              <a:rPr lang="en-US" sz="1600" b="1" dirty="0">
                <a:latin typeface="Calibri" panose="020F0502020204030204" pitchFamily="34" charset="0"/>
              </a:rPr>
              <a:t>Real Battle Ministries</a:t>
            </a:r>
            <a:r>
              <a:rPr lang="en-US" sz="1600" dirty="0">
                <a:latin typeface="Calibri" panose="020F0502020204030204" pitchFamily="34" charset="0"/>
              </a:rPr>
              <a:t> is  a first-class, science and spiritually-based supportive website with the following mission: </a:t>
            </a:r>
            <a:r>
              <a:rPr lang="en-US" sz="1600" b="1" dirty="0">
                <a:latin typeface="Calibri" panose="020F0502020204030204" pitchFamily="34" charset="0"/>
              </a:rPr>
              <a:t>Educate,</a:t>
            </a:r>
            <a:r>
              <a:rPr lang="en-US" sz="1600" dirty="0">
                <a:latin typeface="Calibri" panose="020F0502020204030204" pitchFamily="34" charset="0"/>
              </a:rPr>
              <a:t> </a:t>
            </a:r>
            <a:r>
              <a:rPr lang="en-US" sz="1600" b="1" dirty="0">
                <a:latin typeface="Calibri" panose="020F0502020204030204" pitchFamily="34" charset="0"/>
              </a:rPr>
              <a:t>Encourage, and</a:t>
            </a:r>
            <a:r>
              <a:rPr lang="en-US" sz="1600" dirty="0">
                <a:latin typeface="Calibri" panose="020F0502020204030204" pitchFamily="34" charset="0"/>
              </a:rPr>
              <a:t> </a:t>
            </a:r>
            <a:r>
              <a:rPr lang="en-US" sz="1600" b="1" dirty="0">
                <a:latin typeface="Calibri" panose="020F0502020204030204" pitchFamily="34" charset="0"/>
              </a:rPr>
              <a:t>Support</a:t>
            </a:r>
            <a:r>
              <a:rPr lang="en-US" sz="1600" dirty="0">
                <a:latin typeface="Calibri" panose="020F0502020204030204" pitchFamily="34" charset="0"/>
              </a:rPr>
              <a:t> parents and children wishing to limit digital media.</a:t>
            </a:r>
            <a:r>
              <a:rPr lang="en-US" dirty="0"/>
              <a:t>  </a:t>
            </a:r>
            <a:r>
              <a:rPr lang="en-US" sz="1600" dirty="0">
                <a:latin typeface="Calibri" panose="020F0502020204030204" pitchFamily="34" charset="0"/>
              </a:rPr>
              <a:t>This site offers numerous links to scholarly articles and additional resources for treatment and support. It is the best supportive website I have reviewed.</a:t>
            </a:r>
          </a:p>
          <a:p>
            <a:pPr marL="0" indent="0">
              <a:buNone/>
            </a:pPr>
            <a:r>
              <a:rPr lang="en-US" sz="1600" dirty="0">
                <a:latin typeface="Calibri" panose="020F0502020204030204" pitchFamily="34" charset="0"/>
              </a:rPr>
              <a:t> Website: </a:t>
            </a:r>
            <a:r>
              <a:rPr lang="en-US" sz="1600" dirty="0">
                <a:latin typeface="Calibri" panose="020F0502020204030204" pitchFamily="34" charset="0"/>
                <a:hlinkClick r:id="rId5"/>
              </a:rPr>
              <a:t>http://www.realbattle.org/</a:t>
            </a: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sz="1600" dirty="0">
              <a:latin typeface="Calibri" panose="020F0502020204030204" pitchFamily="34" charset="0"/>
            </a:endParaRPr>
          </a:p>
          <a:p>
            <a:pPr marL="0" indent="0">
              <a:buNone/>
            </a:pPr>
            <a:endParaRPr lang="en-US" dirty="0">
              <a:solidFill>
                <a:schemeClr val="tx1"/>
              </a:solidFill>
            </a:endParaRPr>
          </a:p>
          <a:p>
            <a:pPr marL="0" indent="0">
              <a:buNone/>
            </a:pPr>
            <a:endParaRPr lang="en-US" dirty="0">
              <a:solidFill>
                <a:schemeClr val="tx1"/>
              </a:solidFill>
            </a:endParaRPr>
          </a:p>
        </p:txBody>
      </p:sp>
      <p:pic>
        <p:nvPicPr>
          <p:cNvPr id="9" name="Picture 8">
            <a:extLst>
              <a:ext uri="{FF2B5EF4-FFF2-40B4-BE49-F238E27FC236}">
                <a16:creationId xmlns:a16="http://schemas.microsoft.com/office/drawing/2014/main" id="{8244039B-475D-4418-ACE0-739645D0167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6604" y="2858120"/>
            <a:ext cx="1301115" cy="387985"/>
          </a:xfrm>
          <a:prstGeom prst="rect">
            <a:avLst/>
          </a:prstGeom>
          <a:noFill/>
          <a:ln>
            <a:noFill/>
          </a:ln>
        </p:spPr>
      </p:pic>
      <p:pic>
        <p:nvPicPr>
          <p:cNvPr id="10" name="Picture 9" descr="Real Battle Ministries">
            <a:extLst>
              <a:ext uri="{FF2B5EF4-FFF2-40B4-BE49-F238E27FC236}">
                <a16:creationId xmlns:a16="http://schemas.microsoft.com/office/drawing/2014/main" id="{7C6106B5-ED03-4797-A509-10B68A58E9C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6604" y="4473007"/>
            <a:ext cx="4755910" cy="526214"/>
          </a:xfrm>
          <a:prstGeom prst="rect">
            <a:avLst/>
          </a:prstGeom>
          <a:noFill/>
          <a:ln>
            <a:noFill/>
          </a:ln>
        </p:spPr>
      </p:pic>
      <p:pic>
        <p:nvPicPr>
          <p:cNvPr id="11" name="Picture 10">
            <a:extLst>
              <a:ext uri="{FF2B5EF4-FFF2-40B4-BE49-F238E27FC236}">
                <a16:creationId xmlns:a16="http://schemas.microsoft.com/office/drawing/2014/main" id="{1F36BCC5-ABE2-49B4-B1DD-A055CA898F54}"/>
              </a:ext>
            </a:extLst>
          </p:cNvPr>
          <p:cNvPicPr/>
          <p:nvPr/>
        </p:nvPicPr>
        <p:blipFill>
          <a:blip r:embed="rId8"/>
          <a:stretch>
            <a:fillRect/>
          </a:stretch>
        </p:blipFill>
        <p:spPr>
          <a:xfrm>
            <a:off x="5475036" y="1105519"/>
            <a:ext cx="2695575" cy="429895"/>
          </a:xfrm>
          <a:prstGeom prst="rect">
            <a:avLst/>
          </a:prstGeom>
        </p:spPr>
      </p:pic>
    </p:spTree>
    <p:extLst>
      <p:ext uri="{BB962C8B-B14F-4D97-AF65-F5344CB8AC3E}">
        <p14:creationId xmlns:p14="http://schemas.microsoft.com/office/powerpoint/2010/main" val="573726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B29F6C-0CD9-45B1-99C8-06D0A41F9022}"/>
              </a:ext>
            </a:extLst>
          </p:cNvPr>
          <p:cNvSpPr txBox="1"/>
          <p:nvPr/>
        </p:nvSpPr>
        <p:spPr>
          <a:xfrm>
            <a:off x="1262743" y="283029"/>
            <a:ext cx="9764485" cy="6678751"/>
          </a:xfrm>
          <a:prstGeom prst="rect">
            <a:avLst/>
          </a:prstGeom>
          <a:noFill/>
        </p:spPr>
        <p:txBody>
          <a:bodyPr wrap="square">
            <a:spAutoFit/>
          </a:bodyPr>
          <a:lstStyle/>
          <a:p>
            <a:pPr marL="0" indent="0">
              <a:buNone/>
            </a:pPr>
            <a:r>
              <a:rPr lang="en-US" sz="3200" b="1" dirty="0"/>
              <a:t>                </a:t>
            </a:r>
            <a:r>
              <a:rPr lang="en-US" sz="3200" b="1" u="sng" dirty="0">
                <a:latin typeface="Calibri" panose="020F0502020204030204" pitchFamily="34" charset="0"/>
                <a:ea typeface="Calibri" panose="020F0502020204030204" pitchFamily="34" charset="0"/>
                <a:cs typeface="Calibri" panose="020F0502020204030204" pitchFamily="34" charset="0"/>
              </a:rPr>
              <a:t>Strategy Three</a:t>
            </a:r>
            <a:r>
              <a:rPr lang="en-US" sz="3200" b="1" dirty="0">
                <a:latin typeface="Calibri" panose="020F0502020204030204" pitchFamily="34" charset="0"/>
                <a:ea typeface="Calibri" panose="020F0502020204030204" pitchFamily="34" charset="0"/>
                <a:cs typeface="Calibri" panose="020F0502020204030204" pitchFamily="34" charset="0"/>
              </a:rPr>
              <a:t> – Seek Online Help</a:t>
            </a:r>
            <a:endParaRPr lang="en-US" sz="3200" b="1" u="sng"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b="1" u="sng" dirty="0"/>
          </a:p>
          <a:p>
            <a:pPr marL="0" indent="0">
              <a:buNone/>
            </a:pPr>
            <a:r>
              <a:rPr lang="en-US" b="1" u="sng" dirty="0">
                <a:solidFill>
                  <a:schemeClr val="tx1"/>
                </a:solidFill>
              </a:rPr>
              <a:t>Beggars Daughter (beggarsdaughter.com)</a:t>
            </a:r>
            <a:r>
              <a:rPr lang="en-US" dirty="0">
                <a:solidFill>
                  <a:schemeClr val="tx1"/>
                </a:solidFill>
              </a:rPr>
              <a:t>:</a:t>
            </a:r>
          </a:p>
          <a:p>
            <a:pPr marL="0" indent="0">
              <a:buNone/>
            </a:pPr>
            <a:r>
              <a:rPr lang="en-US" sz="1800" dirty="0">
                <a:latin typeface="Calibri" panose="020F0502020204030204" pitchFamily="34" charset="0"/>
              </a:rPr>
              <a:t>This website offers women, particularly Christian women, who are struggling with porn addiction very helpful resources and support. </a:t>
            </a:r>
          </a:p>
          <a:p>
            <a:pPr marL="0" indent="0">
              <a:buNone/>
            </a:pPr>
            <a:endParaRPr lang="en-US" b="1" u="sng" dirty="0">
              <a:solidFill>
                <a:schemeClr val="tx1"/>
              </a:solidFill>
              <a:latin typeface="Calibri" panose="020F0502020204030204" pitchFamily="34" charset="0"/>
            </a:endParaRPr>
          </a:p>
          <a:p>
            <a:pPr marL="0" indent="0">
              <a:buNone/>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Website: </a:t>
            </a:r>
            <a:r>
              <a:rPr lang="en-US" b="1" u="sng" dirty="0">
                <a:latin typeface="Calibri" panose="020F0502020204030204" pitchFamily="34" charset="0"/>
                <a:hlinkClick r:id="rId2"/>
              </a:rPr>
              <a:t>https://beggarsdaughter.com/</a:t>
            </a:r>
            <a:endParaRPr lang="en-US" b="1" u="sng" dirty="0">
              <a:latin typeface="Calibri" panose="020F0502020204030204" pitchFamily="34" charset="0"/>
            </a:endParaRPr>
          </a:p>
          <a:p>
            <a:pPr marL="0" indent="0">
              <a:buNone/>
            </a:pPr>
            <a:endParaRPr lang="en-US" b="1" u="sng" dirty="0">
              <a:solidFill>
                <a:schemeClr val="tx1"/>
              </a:solidFill>
              <a:latin typeface="Calibri" panose="020F0502020204030204" pitchFamily="34" charset="0"/>
            </a:endParaRPr>
          </a:p>
          <a:p>
            <a:pPr marL="0" indent="0">
              <a:buNone/>
            </a:pPr>
            <a:r>
              <a:rPr lang="en-US" b="1" i="0" u="sng" dirty="0">
                <a:effectLst/>
                <a:latin typeface="+mj-lt"/>
                <a:hlinkClick r:id="rId3">
                  <a:extLst>
                    <a:ext uri="{A12FA001-AC4F-418D-AE19-62706E023703}">
                      <ahyp:hlinkClr xmlns:ahyp="http://schemas.microsoft.com/office/drawing/2018/hyperlinkcolor" val="tx"/>
                    </a:ext>
                  </a:extLst>
                </a:hlinkClick>
              </a:rPr>
              <a:t>Your Brian on </a:t>
            </a:r>
            <a:r>
              <a:rPr lang="en-US" b="1" i="0" u="sng" dirty="0" err="1">
                <a:effectLst/>
                <a:latin typeface="+mj-lt"/>
                <a:hlinkClick r:id="rId3">
                  <a:extLst>
                    <a:ext uri="{A12FA001-AC4F-418D-AE19-62706E023703}">
                      <ahyp:hlinkClr xmlns:ahyp="http://schemas.microsoft.com/office/drawing/2018/hyperlinkcolor" val="tx"/>
                    </a:ext>
                  </a:extLst>
                </a:hlinkClick>
              </a:rPr>
              <a:t>Pron</a:t>
            </a:r>
            <a:r>
              <a:rPr lang="en-US" b="1" i="0" u="sng" dirty="0">
                <a:effectLst/>
                <a:latin typeface="+mj-lt"/>
                <a:hlinkClick r:id="rId3">
                  <a:extLst>
                    <a:ext uri="{A12FA001-AC4F-418D-AE19-62706E023703}">
                      <ahyp:hlinkClr xmlns:ahyp="http://schemas.microsoft.com/office/drawing/2018/hyperlinkcolor" val="tx"/>
                    </a:ext>
                  </a:extLst>
                </a:hlinkClick>
              </a:rPr>
              <a:t> Animated </a:t>
            </a:r>
            <a:r>
              <a:rPr lang="en-US" b="1" u="sng" dirty="0">
                <a:latin typeface="+mj-lt"/>
                <a:hlinkClick r:id="rId3">
                  <a:extLst>
                    <a:ext uri="{A12FA001-AC4F-418D-AE19-62706E023703}">
                      <ahyp:hlinkClr xmlns:ahyp="http://schemas.microsoft.com/office/drawing/2018/hyperlinkcolor" val="tx"/>
                    </a:ext>
                  </a:extLst>
                </a:hlinkClick>
              </a:rPr>
              <a:t>S</a:t>
            </a:r>
            <a:r>
              <a:rPr lang="en-US" b="1" i="0" u="sng" dirty="0">
                <a:effectLst/>
                <a:latin typeface="+mj-lt"/>
                <a:hlinkClick r:id="rId3">
                  <a:extLst>
                    <a:ext uri="{A12FA001-AC4F-418D-AE19-62706E023703}">
                      <ahyp:hlinkClr xmlns:ahyp="http://schemas.microsoft.com/office/drawing/2018/hyperlinkcolor" val="tx"/>
                    </a:ext>
                  </a:extLst>
                </a:hlinkClick>
              </a:rPr>
              <a:t>eries:</a:t>
            </a:r>
          </a:p>
          <a:p>
            <a:pPr marL="0" indent="0">
              <a:buNone/>
            </a:pPr>
            <a:r>
              <a:rPr lang="en-US" b="0" i="0" dirty="0">
                <a:solidFill>
                  <a:srgbClr val="030303"/>
                </a:solidFill>
                <a:effectLst/>
                <a:latin typeface="Calibri" panose="020F0502020204030204" pitchFamily="34" charset="0"/>
                <a:cs typeface="Calibri" panose="020F0502020204030204" pitchFamily="34" charset="0"/>
              </a:rPr>
              <a:t>An excelle</a:t>
            </a:r>
            <a:r>
              <a:rPr lang="en-US" dirty="0">
                <a:solidFill>
                  <a:srgbClr val="030303"/>
                </a:solidFill>
                <a:latin typeface="Calibri" panose="020F0502020204030204" pitchFamily="34" charset="0"/>
                <a:cs typeface="Calibri" panose="020F0502020204030204" pitchFamily="34" charset="0"/>
              </a:rPr>
              <a:t>nt animated s</a:t>
            </a:r>
            <a:r>
              <a:rPr lang="en-US" b="0" i="0" dirty="0">
                <a:solidFill>
                  <a:srgbClr val="030303"/>
                </a:solidFill>
                <a:effectLst/>
                <a:latin typeface="Calibri" panose="020F0502020204030204" pitchFamily="34" charset="0"/>
                <a:cs typeface="Calibri" panose="020F0502020204030204" pitchFamily="34" charset="0"/>
              </a:rPr>
              <a:t>eries exploring the Neuroscience behind Porn Addiction and how to overcome it. Based on works of Gary Wilson.</a:t>
            </a:r>
          </a:p>
          <a:p>
            <a:pPr marL="0" indent="0">
              <a:buNone/>
            </a:pPr>
            <a:endParaRPr lang="en-US" u="sng" dirty="0">
              <a:solidFill>
                <a:srgbClr val="FB4A18"/>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pPr marL="0" indent="0">
              <a:buNone/>
            </a:pPr>
            <a:r>
              <a:rPr lang="en-US" sz="1600" dirty="0">
                <a:solidFill>
                  <a:schemeClr val="tx1"/>
                </a:solidFill>
              </a:rPr>
              <a:t>Website</a:t>
            </a:r>
            <a:r>
              <a:rPr lang="en-US" sz="1800" dirty="0">
                <a:solidFill>
                  <a:schemeClr val="tx1"/>
                </a:solidFill>
              </a:rPr>
              <a:t>: </a:t>
            </a:r>
            <a:r>
              <a:rPr lang="en-US" b="0" i="0" u="sng" dirty="0">
                <a:solidFill>
                  <a:srgbClr val="FB4A18"/>
                </a:solidFill>
                <a:effectLst/>
                <a:latin typeface="-apple-system"/>
                <a:hlinkClick r:id="rId3">
                  <a:extLst>
                    <a:ext uri="{A12FA001-AC4F-418D-AE19-62706E023703}">
                      <ahyp:hlinkClr xmlns:ahyp="http://schemas.microsoft.com/office/drawing/2018/hyperlinkcolor" val="tx"/>
                    </a:ext>
                  </a:extLst>
                </a:hlinkClick>
              </a:rPr>
              <a:t>https://youtu.be/i6gk4lW1hPo</a:t>
            </a:r>
            <a:r>
              <a:rPr lang="en-US" b="0" i="0" u="sng" dirty="0">
                <a:solidFill>
                  <a:srgbClr val="FB4A18"/>
                </a:solidFill>
                <a:effectLst/>
                <a:latin typeface="-apple-system"/>
              </a:rPr>
              <a:t>  </a:t>
            </a:r>
          </a:p>
          <a:p>
            <a:pPr marL="0" indent="0">
              <a:buNone/>
            </a:pPr>
            <a:endParaRPr lang="en-US" b="1" i="0" u="sng" dirty="0">
              <a:solidFill>
                <a:srgbClr val="000000"/>
              </a:solidFill>
              <a:effectLst/>
              <a:latin typeface="Source Sans Pro" panose="020B0503030403020204" pitchFamily="34" charset="0"/>
            </a:endParaRPr>
          </a:p>
          <a:p>
            <a:pPr marL="0" indent="0">
              <a:buNone/>
            </a:pPr>
            <a:r>
              <a:rPr lang="en-US" b="1" i="0" u="sng" dirty="0">
                <a:solidFill>
                  <a:srgbClr val="000000"/>
                </a:solidFill>
                <a:effectLst/>
                <a:latin typeface="Source Sans Pro" panose="020B0503030403020204" pitchFamily="34" charset="0"/>
              </a:rPr>
              <a:t>Dr. Trish Leigh:</a:t>
            </a:r>
          </a:p>
          <a:p>
            <a:pPr marL="0" indent="0">
              <a:buNone/>
            </a:pPr>
            <a:r>
              <a:rPr lang="en-US" b="0" i="0" dirty="0">
                <a:solidFill>
                  <a:srgbClr val="000000"/>
                </a:solidFill>
                <a:effectLst/>
                <a:latin typeface="Source Sans Pro" panose="020B0503030403020204" pitchFamily="34" charset="0"/>
              </a:rPr>
              <a:t>PORN BRAIN REWIRE gives you the knowledge, tools, and expert support to succeed in leaving porn behind for good. This comprehensive program is filled with science-based strategies, techniques, and tools so you can build a life of dignity and integrity for lasting success. Your brain rewire is an incredible, personal experience. </a:t>
            </a:r>
          </a:p>
          <a:p>
            <a:pPr marL="0" indent="0">
              <a:buNone/>
            </a:pPr>
            <a:endParaRPr lang="en-US" b="0" i="0" dirty="0">
              <a:solidFill>
                <a:srgbClr val="FB4A18"/>
              </a:solidFill>
              <a:effectLst/>
              <a:latin typeface="-apple-system"/>
            </a:endParaRPr>
          </a:p>
          <a:p>
            <a:pPr marL="0" indent="0">
              <a:buNone/>
            </a:pPr>
            <a:r>
              <a:rPr lang="en-US" sz="1600" dirty="0">
                <a:solidFill>
                  <a:schemeClr val="tx1"/>
                </a:solidFill>
              </a:rPr>
              <a:t>Website</a:t>
            </a:r>
            <a:r>
              <a:rPr lang="en-US" sz="1800" dirty="0">
                <a:solidFill>
                  <a:schemeClr val="tx1"/>
                </a:solidFill>
              </a:rPr>
              <a:t>: </a:t>
            </a:r>
            <a:r>
              <a:rPr lang="en-US" b="0" i="0" u="sng" dirty="0">
                <a:solidFill>
                  <a:srgbClr val="FF0000"/>
                </a:solidFill>
                <a:effectLst/>
                <a:latin typeface="-apple-system"/>
                <a:hlinkClick r:id="rId4">
                  <a:extLst>
                    <a:ext uri="{A12FA001-AC4F-418D-AE19-62706E023703}">
                      <ahyp:hlinkClr xmlns:ahyp="http://schemas.microsoft.com/office/drawing/2018/hyperlinkcolor" val="tx"/>
                    </a:ext>
                  </a:extLst>
                </a:hlinkClick>
              </a:rPr>
              <a:t>https://www.youtube.com/watch?v=csxGGuOVH6o&amp;ab_channel=Dr.TrishLeigh</a:t>
            </a:r>
            <a:endParaRPr lang="en-US" b="0" i="0" u="sng" dirty="0">
              <a:solidFill>
                <a:srgbClr val="FF0000"/>
              </a:solidFill>
              <a:effectLst/>
              <a:latin typeface="-apple-system"/>
            </a:endParaRPr>
          </a:p>
          <a:p>
            <a:pPr marL="0" indent="0">
              <a:buNone/>
            </a:pPr>
            <a:endParaRPr lang="en-US" b="0" i="0" u="sng" dirty="0">
              <a:solidFill>
                <a:srgbClr val="FB4A18"/>
              </a:solidFill>
              <a:effectLst/>
              <a:latin typeface="-apple-system"/>
            </a:endParaRPr>
          </a:p>
          <a:p>
            <a:pPr marL="0" indent="0">
              <a:buNone/>
            </a:pPr>
            <a:endParaRPr lang="en-US" b="0" i="0" u="sng" dirty="0">
              <a:solidFill>
                <a:srgbClr val="FB4A18"/>
              </a:solidFill>
              <a:effectLst/>
              <a:latin typeface="-apple-system"/>
            </a:endParaRPr>
          </a:p>
        </p:txBody>
      </p:sp>
      <p:pic>
        <p:nvPicPr>
          <p:cNvPr id="4" name="Picture 3">
            <a:extLst>
              <a:ext uri="{FF2B5EF4-FFF2-40B4-BE49-F238E27FC236}">
                <a16:creationId xmlns:a16="http://schemas.microsoft.com/office/drawing/2014/main" id="{D8C4F3D1-530F-4143-B8F5-2110C018131D}"/>
              </a:ext>
            </a:extLst>
          </p:cNvPr>
          <p:cNvPicPr>
            <a:picLocks noChangeAspect="1"/>
          </p:cNvPicPr>
          <p:nvPr/>
        </p:nvPicPr>
        <p:blipFill>
          <a:blip r:embed="rId5"/>
          <a:stretch>
            <a:fillRect/>
          </a:stretch>
        </p:blipFill>
        <p:spPr>
          <a:xfrm>
            <a:off x="6611019" y="934132"/>
            <a:ext cx="1493649" cy="451143"/>
          </a:xfrm>
          <a:prstGeom prst="rect">
            <a:avLst/>
          </a:prstGeom>
        </p:spPr>
      </p:pic>
      <p:pic>
        <p:nvPicPr>
          <p:cNvPr id="6" name="Picture 5">
            <a:extLst>
              <a:ext uri="{FF2B5EF4-FFF2-40B4-BE49-F238E27FC236}">
                <a16:creationId xmlns:a16="http://schemas.microsoft.com/office/drawing/2014/main" id="{225E7CA7-CCCC-462E-81D2-BAC15B799BCA}"/>
              </a:ext>
            </a:extLst>
          </p:cNvPr>
          <p:cNvPicPr>
            <a:picLocks noChangeAspect="1"/>
          </p:cNvPicPr>
          <p:nvPr/>
        </p:nvPicPr>
        <p:blipFill rotWithShape="1">
          <a:blip r:embed="rId6"/>
          <a:srcRect l="4441" t="13816" r="54755" b="-12073"/>
          <a:stretch/>
        </p:blipFill>
        <p:spPr>
          <a:xfrm>
            <a:off x="5663778" y="2569778"/>
            <a:ext cx="1588414" cy="531563"/>
          </a:xfrm>
          <a:prstGeom prst="rect">
            <a:avLst/>
          </a:prstGeom>
        </p:spPr>
      </p:pic>
      <p:pic>
        <p:nvPicPr>
          <p:cNvPr id="8" name="Picture 7">
            <a:extLst>
              <a:ext uri="{FF2B5EF4-FFF2-40B4-BE49-F238E27FC236}">
                <a16:creationId xmlns:a16="http://schemas.microsoft.com/office/drawing/2014/main" id="{445666BE-4B4E-4130-9FEC-8C4FAE1B08B6}"/>
              </a:ext>
            </a:extLst>
          </p:cNvPr>
          <p:cNvPicPr>
            <a:picLocks noChangeAspect="1"/>
          </p:cNvPicPr>
          <p:nvPr/>
        </p:nvPicPr>
        <p:blipFill>
          <a:blip r:embed="rId7"/>
          <a:stretch>
            <a:fillRect/>
          </a:stretch>
        </p:blipFill>
        <p:spPr>
          <a:xfrm>
            <a:off x="3344498" y="4234544"/>
            <a:ext cx="481373" cy="472310"/>
          </a:xfrm>
          <a:prstGeom prst="rect">
            <a:avLst/>
          </a:prstGeom>
        </p:spPr>
      </p:pic>
    </p:spTree>
    <p:extLst>
      <p:ext uri="{BB962C8B-B14F-4D97-AF65-F5344CB8AC3E}">
        <p14:creationId xmlns:p14="http://schemas.microsoft.com/office/powerpoint/2010/main" val="972191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1C1A87-8957-4F0E-97A0-91E89F0989A5}"/>
              </a:ext>
            </a:extLst>
          </p:cNvPr>
          <p:cNvSpPr>
            <a:spLocks noGrp="1"/>
          </p:cNvSpPr>
          <p:nvPr>
            <p:ph type="title"/>
          </p:nvPr>
        </p:nvSpPr>
        <p:spPr>
          <a:xfrm>
            <a:off x="1081159" y="3962"/>
            <a:ext cx="10277531" cy="1064353"/>
          </a:xfrm>
        </p:spPr>
        <p:txBody>
          <a:bodyPr anchor="b">
            <a:normAutofit/>
          </a:bodyPr>
          <a:lstStyle/>
          <a:p>
            <a:pPr>
              <a:lnSpc>
                <a:spcPct val="90000"/>
              </a:lnSpc>
            </a:pPr>
            <a:r>
              <a:rPr lang="en-US" sz="2800" b="1" dirty="0"/>
              <a:t>Strategy Three – Learn Healthy Self-Regulation Skills</a:t>
            </a:r>
            <a:br>
              <a:rPr lang="en-US" sz="2800" dirty="0"/>
            </a:br>
            <a:endParaRPr lang="en-US" sz="2800" dirty="0"/>
          </a:p>
        </p:txBody>
      </p:sp>
      <p:sp>
        <p:nvSpPr>
          <p:cNvPr id="18" name="Rectangle 10">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7573D"/>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Image result for image of self regulation for adults">
            <a:extLst>
              <a:ext uri="{FF2B5EF4-FFF2-40B4-BE49-F238E27FC236}">
                <a16:creationId xmlns:a16="http://schemas.microsoft.com/office/drawing/2014/main" id="{69915354-AA20-4C32-88DC-14A29C1E24F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59390" y="1064354"/>
            <a:ext cx="3321700" cy="5142655"/>
          </a:xfrm>
          <a:prstGeom prst="rect">
            <a:avLst/>
          </a:prstGeom>
          <a:noFill/>
        </p:spPr>
      </p:pic>
      <p:sp>
        <p:nvSpPr>
          <p:cNvPr id="3" name="Content Placeholder 2">
            <a:extLst>
              <a:ext uri="{FF2B5EF4-FFF2-40B4-BE49-F238E27FC236}">
                <a16:creationId xmlns:a16="http://schemas.microsoft.com/office/drawing/2014/main" id="{16729280-8286-4FE4-9BC7-E4F2CA8B1401}"/>
              </a:ext>
            </a:extLst>
          </p:cNvPr>
          <p:cNvSpPr>
            <a:spLocks noGrp="1"/>
          </p:cNvSpPr>
          <p:nvPr>
            <p:ph idx="1"/>
          </p:nvPr>
        </p:nvSpPr>
        <p:spPr>
          <a:xfrm>
            <a:off x="3901931" y="1064355"/>
            <a:ext cx="7969228" cy="5511196"/>
          </a:xfrm>
        </p:spPr>
        <p:txBody>
          <a:bodyPr>
            <a:normAutofit/>
          </a:bodyPr>
          <a:lstStyle/>
          <a:p>
            <a:pPr marL="0" indent="0">
              <a:lnSpc>
                <a:spcPct val="90000"/>
              </a:lnSpc>
              <a:buNone/>
            </a:pPr>
            <a:r>
              <a:rPr lang="en-US" dirty="0">
                <a:latin typeface="Calibri" panose="020F0502020204030204" pitchFamily="34" charset="0"/>
              </a:rPr>
              <a:t>As noted earlier, people who are addicted often live in a state </a:t>
            </a:r>
            <a:r>
              <a:rPr lang="en-US" dirty="0">
                <a:solidFill>
                  <a:srgbClr val="FFFF00"/>
                </a:solidFill>
                <a:latin typeface="Calibri" panose="020F0502020204030204" pitchFamily="34" charset="0"/>
              </a:rPr>
              <a:t>of sympathetic arousal </a:t>
            </a:r>
            <a:r>
              <a:rPr lang="en-US" dirty="0">
                <a:latin typeface="Calibri" panose="020F0502020204030204" pitchFamily="34" charset="0"/>
              </a:rPr>
              <a:t>and they often seek pornography to quell that state, one that makes them feel as though they are in “neurological hell” within their bodies. </a:t>
            </a:r>
          </a:p>
          <a:p>
            <a:pPr marL="0" indent="0">
              <a:lnSpc>
                <a:spcPct val="90000"/>
              </a:lnSpc>
              <a:buNone/>
            </a:pPr>
            <a:endParaRPr lang="en-US" dirty="0">
              <a:latin typeface="Calibri" panose="020F0502020204030204" pitchFamily="34" charset="0"/>
            </a:endParaRPr>
          </a:p>
          <a:p>
            <a:pPr marL="0" indent="0">
              <a:lnSpc>
                <a:spcPct val="90000"/>
              </a:lnSpc>
              <a:buNone/>
            </a:pPr>
            <a:r>
              <a:rPr lang="en-US" dirty="0">
                <a:latin typeface="Calibri" panose="020F0502020204030204" pitchFamily="34" charset="0"/>
              </a:rPr>
              <a:t>Although porn seeking will bring some immediate relief, in the end, this backfires and only makes that internal activation worse as previously argued.  Therefore, we need to learn </a:t>
            </a:r>
            <a:r>
              <a:rPr lang="en-US" dirty="0">
                <a:solidFill>
                  <a:srgbClr val="FFFF00"/>
                </a:solidFill>
                <a:latin typeface="Calibri" panose="020F0502020204030204" pitchFamily="34" charset="0"/>
              </a:rPr>
              <a:t>healthy strategies to restore neurological peace. </a:t>
            </a:r>
            <a:r>
              <a:rPr lang="en-US" dirty="0">
                <a:latin typeface="Calibri" panose="020F0502020204030204" pitchFamily="34" charset="0"/>
              </a:rPr>
              <a:t>Although we may already know many of these strategies, we too often don’t exercise them on a regular basis.  </a:t>
            </a:r>
          </a:p>
          <a:p>
            <a:pPr marL="0" indent="0">
              <a:lnSpc>
                <a:spcPct val="90000"/>
              </a:lnSpc>
              <a:buNone/>
            </a:pPr>
            <a:endParaRPr lang="en-US" dirty="0">
              <a:solidFill>
                <a:srgbClr val="FFFF00"/>
              </a:solidFill>
              <a:latin typeface="Calibri" panose="020F0502020204030204" pitchFamily="34" charset="0"/>
            </a:endParaRPr>
          </a:p>
          <a:p>
            <a:pPr marL="0" indent="0">
              <a:lnSpc>
                <a:spcPct val="90000"/>
              </a:lnSpc>
              <a:buNone/>
            </a:pPr>
            <a:r>
              <a:rPr lang="en-US" dirty="0">
                <a:solidFill>
                  <a:srgbClr val="FFFF00"/>
                </a:solidFill>
                <a:latin typeface="Calibri" panose="020F0502020204030204" pitchFamily="34" charset="0"/>
              </a:rPr>
              <a:t>Mindfulness</a:t>
            </a:r>
            <a:r>
              <a:rPr lang="en-US" dirty="0">
                <a:latin typeface="Calibri" panose="020F0502020204030204" pitchFamily="34" charset="0"/>
              </a:rPr>
              <a:t> is a type of meditation which allows us to focus on being intensely aware of what we are sensing and feeling in the moment, without interpretation or judgment. Practicing mindfulness involves breathing methods, guided imagery, and other practices to relax the body and mind and help reduce stress.</a:t>
            </a:r>
          </a:p>
          <a:p>
            <a:pPr marL="0" indent="0">
              <a:lnSpc>
                <a:spcPct val="90000"/>
              </a:lnSpc>
              <a:buNone/>
            </a:pPr>
            <a:endParaRPr lang="en-US" dirty="0">
              <a:latin typeface="Calibri" panose="020F0502020204030204" pitchFamily="34" charset="0"/>
            </a:endParaRPr>
          </a:p>
          <a:p>
            <a:pPr marL="0" indent="0">
              <a:lnSpc>
                <a:spcPct val="90000"/>
              </a:lnSpc>
              <a:buNone/>
            </a:pPr>
            <a:r>
              <a:rPr lang="en-US" dirty="0">
                <a:latin typeface="Calibri" panose="020F0502020204030204" pitchFamily="34" charset="0"/>
              </a:rPr>
              <a:t> </a:t>
            </a:r>
            <a:r>
              <a:rPr lang="en-US" dirty="0">
                <a:solidFill>
                  <a:srgbClr val="FFFF00"/>
                </a:solidFill>
                <a:latin typeface="Calibri" panose="020F0502020204030204" pitchFamily="34" charset="0"/>
              </a:rPr>
              <a:t>The Mayo Clinic </a:t>
            </a:r>
            <a:r>
              <a:rPr lang="en-US" dirty="0">
                <a:latin typeface="Calibri" panose="020F0502020204030204" pitchFamily="34" charset="0"/>
              </a:rPr>
              <a:t>offers a brief but very helpful set of mindfulness skills which I find very helpful and encourage you to give them a try. They are briefly described below:</a:t>
            </a:r>
          </a:p>
          <a:p>
            <a:pPr>
              <a:lnSpc>
                <a:spcPct val="90000"/>
              </a:lnSpc>
            </a:pPr>
            <a:endParaRPr lang="en-US" dirty="0">
              <a:latin typeface="Calibri" panose="020F0502020204030204" pitchFamily="34" charset="0"/>
            </a:endParaRPr>
          </a:p>
          <a:p>
            <a:pPr>
              <a:lnSpc>
                <a:spcPct val="90000"/>
              </a:lnSpc>
            </a:pPr>
            <a:endParaRPr lang="en-US" sz="1100" dirty="0"/>
          </a:p>
        </p:txBody>
      </p:sp>
    </p:spTree>
    <p:extLst>
      <p:ext uri="{BB962C8B-B14F-4D97-AF65-F5344CB8AC3E}">
        <p14:creationId xmlns:p14="http://schemas.microsoft.com/office/powerpoint/2010/main" val="2175424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Rectangle 136">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descr="Image result for FUNNY IMAGE OF SELF-REGULATION STRATEGIES">
            <a:extLst>
              <a:ext uri="{FF2B5EF4-FFF2-40B4-BE49-F238E27FC236}">
                <a16:creationId xmlns:a16="http://schemas.microsoft.com/office/drawing/2014/main" id="{5D207F3A-A5C2-4902-A3B4-04C7307FDC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45" r="19077"/>
          <a:stretch/>
        </p:blipFill>
        <p:spPr bwMode="auto">
          <a:xfrm>
            <a:off x="8229598" y="10"/>
            <a:ext cx="3962401" cy="6857990"/>
          </a:xfrm>
          <a:prstGeom prst="rect">
            <a:avLst/>
          </a:prstGeom>
          <a:noFill/>
          <a:extLst>
            <a:ext uri="{909E8E84-426E-40DD-AFC4-6F175D3DCCD1}">
              <a14:hiddenFill xmlns:a14="http://schemas.microsoft.com/office/drawing/2010/main">
                <a:solidFill>
                  <a:srgbClr val="FFFFFF"/>
                </a:solidFill>
              </a14:hiddenFill>
            </a:ext>
          </a:extLst>
        </p:spPr>
      </p:pic>
      <p:sp>
        <p:nvSpPr>
          <p:cNvPr id="139"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018F73C-A568-4460-989F-F0744E66F2E0}"/>
              </a:ext>
            </a:extLst>
          </p:cNvPr>
          <p:cNvSpPr>
            <a:spLocks noGrp="1"/>
          </p:cNvSpPr>
          <p:nvPr>
            <p:ph type="title"/>
          </p:nvPr>
        </p:nvSpPr>
        <p:spPr>
          <a:xfrm>
            <a:off x="0" y="787400"/>
            <a:ext cx="8237218" cy="778933"/>
          </a:xfrm>
        </p:spPr>
        <p:txBody>
          <a:bodyPr anchor="ctr">
            <a:normAutofit/>
          </a:bodyPr>
          <a:lstStyle/>
          <a:p>
            <a:pPr>
              <a:lnSpc>
                <a:spcPct val="90000"/>
              </a:lnSpc>
            </a:pP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     Strategy Three – Learn Healthy Self-Regulation Skills</a:t>
            </a:r>
          </a:p>
        </p:txBody>
      </p:sp>
      <p:sp>
        <p:nvSpPr>
          <p:cNvPr id="3" name="Content Placeholder 2">
            <a:extLst>
              <a:ext uri="{FF2B5EF4-FFF2-40B4-BE49-F238E27FC236}">
                <a16:creationId xmlns:a16="http://schemas.microsoft.com/office/drawing/2014/main" id="{2B7C36F9-D6DA-4E8C-A8BF-4BFB08323099}"/>
              </a:ext>
            </a:extLst>
          </p:cNvPr>
          <p:cNvSpPr>
            <a:spLocks noGrp="1"/>
          </p:cNvSpPr>
          <p:nvPr>
            <p:ph idx="1"/>
          </p:nvPr>
        </p:nvSpPr>
        <p:spPr>
          <a:xfrm>
            <a:off x="180474" y="2031999"/>
            <a:ext cx="8041503" cy="4729747"/>
          </a:xfrm>
        </p:spPr>
        <p:txBody>
          <a:bodyPr>
            <a:normAutofit fontScale="92500" lnSpcReduction="10000"/>
          </a:bodyPr>
          <a:lstStyle/>
          <a:p>
            <a:pPr marL="0" lvl="0" indent="0">
              <a:lnSpc>
                <a:spcPct val="90000"/>
              </a:lnSpc>
              <a:buNone/>
            </a:pPr>
            <a:r>
              <a:rPr lang="en-US" b="1" u="sng" dirty="0">
                <a:solidFill>
                  <a:srgbClr val="FFFF00"/>
                </a:solidFill>
                <a:latin typeface="Calibri" panose="020F0502020204030204" pitchFamily="34" charset="0"/>
              </a:rPr>
              <a:t>Pay attention</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It's hard to slow down and notice things in a busy world. Try to take the time to experience your environment with all your senses — touch, sound, sight, smell and taste. For example, when you eat a favorite food, take the time to smell, taste and truly enjoy it.</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Live in the moment</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Try to intentionally bring an open, accepting and discerning attention to everything you do. Find joy in simple pleasures.</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Accept yourself</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Treat yourself the way you would treat a good friend.</a:t>
            </a:r>
          </a:p>
          <a:p>
            <a:pPr marL="0" lvl="0" indent="0">
              <a:lnSpc>
                <a:spcPct val="90000"/>
              </a:lnSpc>
              <a:buNone/>
            </a:pPr>
            <a:endParaRPr lang="en-US" b="1" u="sng" dirty="0">
              <a:solidFill>
                <a:srgbClr val="FFFF00"/>
              </a:solidFill>
              <a:latin typeface="Calibri" panose="020F0502020204030204" pitchFamily="34" charset="0"/>
            </a:endParaRPr>
          </a:p>
          <a:p>
            <a:pPr marL="0" lvl="0" indent="0">
              <a:lnSpc>
                <a:spcPct val="90000"/>
              </a:lnSpc>
              <a:buNone/>
            </a:pPr>
            <a:r>
              <a:rPr lang="en-US" b="1" u="sng" dirty="0">
                <a:solidFill>
                  <a:srgbClr val="FFFF00"/>
                </a:solidFill>
                <a:latin typeface="Calibri" panose="020F0502020204030204" pitchFamily="34" charset="0"/>
              </a:rPr>
              <a:t>Focus on your breathing</a:t>
            </a:r>
            <a:r>
              <a:rPr lang="en-US" b="1"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When you have negative thoughts, try to sit down, take a deep breath and close your eyes. Focus on your breath as it moves in and out of your body. Sitting and breathing for even just a minute can help. Slowing down our breathing and taking in our breath more deeply into our abdomen (called abdominal breathing) are most important. This helps to promote a balance of oxygen and carbon dioxide – the brain needs both in balance to promote healthy functioning and to restore us to bring on parasympathetic calm.</a:t>
            </a:r>
          </a:p>
          <a:p>
            <a:pPr marL="0" indent="0">
              <a:lnSpc>
                <a:spcPct val="90000"/>
              </a:lnSpc>
              <a:buNone/>
            </a:pPr>
            <a:r>
              <a:rPr lang="en-US" dirty="0">
                <a:solidFill>
                  <a:srgbClr val="FEFFFF"/>
                </a:solidFill>
                <a:latin typeface="Calibri" panose="020F0502020204030204" pitchFamily="34" charset="0"/>
              </a:rPr>
              <a:t> </a:t>
            </a:r>
          </a:p>
          <a:p>
            <a:pPr>
              <a:lnSpc>
                <a:spcPct val="90000"/>
              </a:lnSpc>
            </a:pPr>
            <a:endParaRPr lang="en-US" sz="1500" dirty="0">
              <a:solidFill>
                <a:srgbClr val="FEFFFF"/>
              </a:solidFill>
            </a:endParaRPr>
          </a:p>
        </p:txBody>
      </p:sp>
    </p:spTree>
    <p:extLst>
      <p:ext uri="{BB962C8B-B14F-4D97-AF65-F5344CB8AC3E}">
        <p14:creationId xmlns:p14="http://schemas.microsoft.com/office/powerpoint/2010/main" val="3235539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24B42F5-417D-4FA5-B352-F36A88684503}"/>
              </a:ext>
            </a:extLst>
          </p:cNvPr>
          <p:cNvSpPr>
            <a:spLocks noGrp="1"/>
          </p:cNvSpPr>
          <p:nvPr>
            <p:ph type="title"/>
          </p:nvPr>
        </p:nvSpPr>
        <p:spPr>
          <a:xfrm>
            <a:off x="56520" y="388560"/>
            <a:ext cx="9072200" cy="1376991"/>
          </a:xfrm>
        </p:spPr>
        <p:txBody>
          <a:bodyPr anchor="ctr">
            <a:normAutofit/>
          </a:bodyPr>
          <a:lstStyle/>
          <a:p>
            <a:pPr>
              <a:lnSpc>
                <a:spcPct val="90000"/>
              </a:lnSpc>
            </a:pPr>
            <a:r>
              <a:rPr lang="en-US" sz="2500" b="1" dirty="0">
                <a:solidFill>
                  <a:srgbClr val="FEFFFF"/>
                </a:solidFill>
                <a:latin typeface="Calibri" panose="020F0502020204030204" pitchFamily="34" charset="0"/>
                <a:ea typeface="Calibri" panose="020F0502020204030204" pitchFamily="34" charset="0"/>
                <a:cs typeface="Calibri" panose="020F0502020204030204" pitchFamily="34" charset="0"/>
              </a:rPr>
              <a:t>      </a:t>
            </a:r>
            <a: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t>Strategy Three – Learn Healthy Self-Regulation Skills</a:t>
            </a:r>
          </a:p>
        </p:txBody>
      </p:sp>
      <p:sp>
        <p:nvSpPr>
          <p:cNvPr id="3" name="Content Placeholder 2">
            <a:extLst>
              <a:ext uri="{FF2B5EF4-FFF2-40B4-BE49-F238E27FC236}">
                <a16:creationId xmlns:a16="http://schemas.microsoft.com/office/drawing/2014/main" id="{D0FB19C4-DF76-4410-AC45-9F25A2B21119}"/>
              </a:ext>
            </a:extLst>
          </p:cNvPr>
          <p:cNvSpPr>
            <a:spLocks noGrp="1"/>
          </p:cNvSpPr>
          <p:nvPr>
            <p:ph idx="1"/>
          </p:nvPr>
        </p:nvSpPr>
        <p:spPr>
          <a:xfrm>
            <a:off x="205821" y="2079154"/>
            <a:ext cx="7481912" cy="4598371"/>
          </a:xfrm>
        </p:spPr>
        <p:txBody>
          <a:bodyPr>
            <a:normAutofit/>
          </a:bodyPr>
          <a:lstStyle/>
          <a:p>
            <a:pPr marL="0" lvl="0" indent="0">
              <a:lnSpc>
                <a:spcPct val="90000"/>
              </a:lnSpc>
              <a:buNone/>
            </a:pPr>
            <a:r>
              <a:rPr lang="en-US" u="sng" dirty="0">
                <a:solidFill>
                  <a:srgbClr val="FFFF00"/>
                </a:solidFill>
                <a:latin typeface="Calibri" panose="020F0502020204030204" pitchFamily="34" charset="0"/>
              </a:rPr>
              <a:t>Body scan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Lie on your back with your legs extended and arms at your sides, palms facing up. Focus your attention slowly and deliberately on each part of your body, in order, from toe to head or head to toe. Be aware of any sensations, emotions or thoughts associated with each part of your body.</a:t>
            </a:r>
          </a:p>
          <a:p>
            <a:pPr marL="0" lvl="0" indent="0">
              <a:lnSpc>
                <a:spcPct val="90000"/>
              </a:lnSpc>
              <a:buNone/>
            </a:pPr>
            <a:r>
              <a:rPr lang="en-US" u="sng" dirty="0">
                <a:solidFill>
                  <a:srgbClr val="FFFF00"/>
                </a:solidFill>
                <a:latin typeface="Calibri" panose="020F0502020204030204" pitchFamily="34" charset="0"/>
              </a:rPr>
              <a:t>Sitting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Sit comfortably with your back straight, feet flat on the floor and hands in your lap. Breathing through your nose, focus on your breath moving in and out of your body. If physical sensations or thoughts interrupt your meditation, note the experience and then return your focus to your breath.</a:t>
            </a:r>
          </a:p>
          <a:p>
            <a:pPr marL="0" lvl="0" indent="0">
              <a:lnSpc>
                <a:spcPct val="90000"/>
              </a:lnSpc>
              <a:buNone/>
            </a:pPr>
            <a:r>
              <a:rPr lang="en-US" u="sng" dirty="0">
                <a:solidFill>
                  <a:srgbClr val="FFFF00"/>
                </a:solidFill>
                <a:latin typeface="Calibri" panose="020F0502020204030204" pitchFamily="34" charset="0"/>
              </a:rPr>
              <a:t>Walking meditation</a:t>
            </a:r>
            <a:r>
              <a:rPr lang="en-US" dirty="0">
                <a:solidFill>
                  <a:srgbClr val="FFFF00"/>
                </a:solidFill>
                <a:latin typeface="Calibri" panose="020F0502020204030204" pitchFamily="34" charset="0"/>
              </a:rPr>
              <a:t>: </a:t>
            </a:r>
            <a:r>
              <a:rPr lang="en-US" dirty="0">
                <a:solidFill>
                  <a:srgbClr val="FEFFFF"/>
                </a:solidFill>
                <a:latin typeface="Calibri" panose="020F0502020204030204" pitchFamily="34" charset="0"/>
              </a:rPr>
              <a:t>Find a quiet place 10 to 20 feet in length and begin to walk slowly. Focus on the experience of walking, being aware of the sensations of standing and the subtle movements that keep your balance. When you reach the end of your path, turn and continue walking, maintaining awareness of your sensations (Mayo Clinic, accessed October 20, 2019).</a:t>
            </a:r>
          </a:p>
          <a:p>
            <a:pPr>
              <a:lnSpc>
                <a:spcPct val="90000"/>
              </a:lnSpc>
            </a:pPr>
            <a:endParaRPr lang="en-US" sz="1400" dirty="0">
              <a:solidFill>
                <a:srgbClr val="FEFFFF"/>
              </a:solidFill>
            </a:endParaRPr>
          </a:p>
        </p:txBody>
      </p:sp>
      <p:pic>
        <p:nvPicPr>
          <p:cNvPr id="3074" name="Picture 2" descr="Image result for FUNNY IMAGE OF SELF-REGULATION STRATEGIES">
            <a:extLst>
              <a:ext uri="{FF2B5EF4-FFF2-40B4-BE49-F238E27FC236}">
                <a16:creationId xmlns:a16="http://schemas.microsoft.com/office/drawing/2014/main" id="{4FCA7F23-3CAA-48CB-BE35-0483C4BFDA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78900" y="2485711"/>
            <a:ext cx="360728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16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0F0A1D-2AF7-455A-84BD-62CA5054EEDD}"/>
              </a:ext>
            </a:extLst>
          </p:cNvPr>
          <p:cNvSpPr>
            <a:spLocks noGrp="1"/>
          </p:cNvSpPr>
          <p:nvPr>
            <p:ph type="title"/>
          </p:nvPr>
        </p:nvSpPr>
        <p:spPr>
          <a:xfrm>
            <a:off x="649224" y="178420"/>
            <a:ext cx="9709965" cy="1726580"/>
          </a:xfrm>
        </p:spPr>
        <p:txBody>
          <a:bodyPr>
            <a:normAutofit fontScale="90000"/>
          </a:bodyPr>
          <a:lstStyle/>
          <a:p>
            <a:pPr marL="0" marR="0" algn="ctr">
              <a:lnSpc>
                <a:spcPct val="90000"/>
              </a:lnSpc>
              <a:spcBef>
                <a:spcPts val="0"/>
              </a:spcBef>
              <a:spcAft>
                <a:spcPts val="0"/>
              </a:spcAft>
            </a:pPr>
            <a:r>
              <a:rPr lang="en-US" b="1" dirty="0"/>
              <a:t>Strategy Four – Accountability</a:t>
            </a:r>
            <a:br>
              <a:rPr lang="en-US" sz="3000" b="1" dirty="0"/>
            </a:br>
            <a:br>
              <a:rPr lang="en-US" sz="900" b="1" dirty="0"/>
            </a:br>
            <a:br>
              <a:rPr lang="en-US" sz="1200" dirty="0"/>
            </a:br>
            <a:r>
              <a:rPr lang="en-US" sz="1400" b="1" dirty="0">
                <a:latin typeface="Calibri" panose="020F0502020204030204" pitchFamily="34" charset="0"/>
                <a:ea typeface="Calibri" panose="020F0502020204030204" pitchFamily="34" charset="0"/>
                <a:cs typeface="Times New Roman" panose="02020603050405020304" pitchFamily="18" charset="0"/>
              </a:rPr>
              <a:t>No man is an island, entire of itself;</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every man is a piece of the continent,</a:t>
            </a: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a part of the main.</a:t>
            </a:r>
            <a:br>
              <a:rPr lang="en-US" sz="1400" b="1" dirty="0">
                <a:latin typeface="Calibri" panose="020F0502020204030204" pitchFamily="34" charset="0"/>
                <a:ea typeface="Calibri" panose="020F0502020204030204" pitchFamily="34" charset="0"/>
                <a:cs typeface="Times New Roman" panose="02020603050405020304" pitchFamily="18" charset="0"/>
              </a:rPr>
            </a:br>
            <a:br>
              <a:rPr lang="en-US" sz="1400" b="1" dirty="0">
                <a:latin typeface="Calibri" panose="020F0502020204030204" pitchFamily="34" charset="0"/>
                <a:ea typeface="Calibri" panose="020F0502020204030204" pitchFamily="34" charset="0"/>
                <a:cs typeface="Times New Roman" panose="02020603050405020304" pitchFamily="18" charset="0"/>
              </a:rPr>
            </a:br>
            <a:r>
              <a:rPr lang="en-US" sz="1400" b="1" dirty="0">
                <a:latin typeface="Calibri" panose="020F0502020204030204" pitchFamily="34" charset="0"/>
                <a:ea typeface="Calibri" panose="020F0502020204030204" pitchFamily="34" charset="0"/>
                <a:cs typeface="Times New Roman" panose="02020603050405020304" pitchFamily="18" charset="0"/>
              </a:rPr>
              <a:t>- John Donne</a:t>
            </a:r>
            <a:br>
              <a:rPr lang="en-US" sz="1400" b="1" dirty="0">
                <a:latin typeface="Calibri" panose="020F0502020204030204" pitchFamily="34" charset="0"/>
                <a:ea typeface="Calibri" panose="020F0502020204030204" pitchFamily="34" charset="0"/>
                <a:cs typeface="Times New Roman" panose="02020603050405020304" pitchFamily="18" charset="0"/>
              </a:rPr>
            </a:br>
            <a:endParaRPr lang="en-US" sz="1400" dirty="0"/>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31FAA66F-514D-4985-B930-4C9A6C84FCF1}"/>
              </a:ext>
            </a:extLst>
          </p:cNvPr>
          <p:cNvSpPr>
            <a:spLocks noGrp="1"/>
          </p:cNvSpPr>
          <p:nvPr>
            <p:ph idx="1"/>
          </p:nvPr>
        </p:nvSpPr>
        <p:spPr>
          <a:xfrm>
            <a:off x="355598" y="2049966"/>
            <a:ext cx="5965662" cy="4428893"/>
          </a:xfrm>
        </p:spPr>
        <p:txBody>
          <a:bodyPr>
            <a:normAutofit/>
          </a:bodyPr>
          <a:lstStyle/>
          <a:p>
            <a:pPr marL="0" indent="0">
              <a:buNone/>
            </a:pPr>
            <a:r>
              <a:rPr lang="en-US" dirty="0">
                <a:latin typeface="Calibri" panose="020F0502020204030204" pitchFamily="34" charset="0"/>
              </a:rPr>
              <a:t>As the above 17th century quote from the famous </a:t>
            </a:r>
            <a:r>
              <a:rPr lang="en-US" b="1" dirty="0">
                <a:solidFill>
                  <a:srgbClr val="FF0000"/>
                </a:solidFill>
                <a:latin typeface="Calibri" panose="020F0502020204030204" pitchFamily="34" charset="0"/>
              </a:rPr>
              <a:t>English poet John Donne </a:t>
            </a:r>
            <a:r>
              <a:rPr lang="en-US" dirty="0">
                <a:latin typeface="Calibri" panose="020F0502020204030204" pitchFamily="34" charset="0"/>
              </a:rPr>
              <a:t>suggests, we are not in this alone and so we would do well to recognize that our struggle to free ourselves from pornography cannot be won alone.</a:t>
            </a:r>
          </a:p>
          <a:p>
            <a:pPr marL="0" indent="0">
              <a:buNone/>
            </a:pPr>
            <a:r>
              <a:rPr lang="en-US" dirty="0">
                <a:latin typeface="Calibri" panose="020F0502020204030204" pitchFamily="34" charset="0"/>
              </a:rPr>
              <a:t>I strongly encourage you to find an </a:t>
            </a:r>
            <a:r>
              <a:rPr lang="en-US" b="1" dirty="0">
                <a:latin typeface="Calibri" panose="020F0502020204030204" pitchFamily="34" charset="0"/>
              </a:rPr>
              <a:t>accountability partner</a:t>
            </a:r>
            <a:r>
              <a:rPr lang="en-US" dirty="0">
                <a:latin typeface="Calibri" panose="020F0502020204030204" pitchFamily="34" charset="0"/>
              </a:rPr>
              <a:t> or group. I would not recommend that this individual be your love partner or spouse as this places the person you most care about in a very difficult if not untenable and/or unhealthy position.  </a:t>
            </a:r>
          </a:p>
          <a:p>
            <a:pPr marL="0" indent="0">
              <a:buNone/>
            </a:pPr>
            <a:r>
              <a:rPr lang="en-US" dirty="0">
                <a:latin typeface="Calibri" panose="020F0502020204030204" pitchFamily="34" charset="0"/>
              </a:rPr>
              <a:t>You might also seek </a:t>
            </a:r>
            <a:r>
              <a:rPr lang="en-US" b="1" dirty="0">
                <a:latin typeface="Calibri" panose="020F0502020204030204" pitchFamily="34" charset="0"/>
              </a:rPr>
              <a:t>online accountability </a:t>
            </a:r>
            <a:r>
              <a:rPr lang="en-US" dirty="0">
                <a:latin typeface="Calibri" panose="020F0502020204030204" pitchFamily="34" charset="0"/>
              </a:rPr>
              <a:t>sources, some of which are noted earlier or groups/individuals in your community or your place of worship. </a:t>
            </a:r>
          </a:p>
          <a:p>
            <a:pPr marL="0" indent="0">
              <a:buNone/>
            </a:pPr>
            <a:endParaRPr lang="en-US" dirty="0"/>
          </a:p>
        </p:txBody>
      </p:sp>
      <p:pic>
        <p:nvPicPr>
          <p:cNvPr id="5" name="Picture 4" descr="Image result for john donne images of no man is an island">
            <a:extLst>
              <a:ext uri="{FF2B5EF4-FFF2-40B4-BE49-F238E27FC236}">
                <a16:creationId xmlns:a16="http://schemas.microsoft.com/office/drawing/2014/main" id="{9CA75303-2B50-45E9-9D4F-5F27DD6A88E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226339" y="1675573"/>
            <a:ext cx="5965661" cy="4803285"/>
          </a:xfrm>
          <a:prstGeom prst="rect">
            <a:avLst/>
          </a:prstGeom>
          <a:noFill/>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16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3B8C-71B6-4077-B141-8749E9883E9C}"/>
              </a:ext>
            </a:extLst>
          </p:cNvPr>
          <p:cNvSpPr>
            <a:spLocks noGrp="1"/>
          </p:cNvSpPr>
          <p:nvPr>
            <p:ph type="title"/>
          </p:nvPr>
        </p:nvSpPr>
        <p:spPr>
          <a:xfrm>
            <a:off x="1780675" y="529389"/>
            <a:ext cx="9723938" cy="1375611"/>
          </a:xfrm>
        </p:spPr>
        <p:txBody>
          <a:bodyPr/>
          <a:lstStyle/>
          <a:p>
            <a:r>
              <a:rPr lang="en-US" b="1" dirty="0"/>
              <a:t>Strategy Four – Accountability</a:t>
            </a:r>
            <a:endParaRPr lang="en-US" dirty="0"/>
          </a:p>
        </p:txBody>
      </p:sp>
      <p:sp>
        <p:nvSpPr>
          <p:cNvPr id="3" name="Content Placeholder 2">
            <a:extLst>
              <a:ext uri="{FF2B5EF4-FFF2-40B4-BE49-F238E27FC236}">
                <a16:creationId xmlns:a16="http://schemas.microsoft.com/office/drawing/2014/main" id="{5DFA4E8F-EFCB-427E-99ED-8A40F1DA0429}"/>
              </a:ext>
            </a:extLst>
          </p:cNvPr>
          <p:cNvSpPr>
            <a:spLocks noGrp="1"/>
          </p:cNvSpPr>
          <p:nvPr>
            <p:ph idx="1"/>
          </p:nvPr>
        </p:nvSpPr>
        <p:spPr>
          <a:xfrm>
            <a:off x="401444" y="1683834"/>
            <a:ext cx="11452302" cy="5029787"/>
          </a:xfrm>
        </p:spPr>
        <p:txBody>
          <a:bodyPr>
            <a:normAutofit fontScale="92500" lnSpcReduction="20000"/>
          </a:bodyPr>
          <a:lstStyle/>
          <a:p>
            <a:pPr marL="0" indent="0">
              <a:buNone/>
            </a:pPr>
            <a:r>
              <a:rPr lang="en-US" sz="1900" b="1" u="sng" dirty="0">
                <a:latin typeface="Calibri" panose="020F0502020204030204" pitchFamily="34" charset="0"/>
              </a:rPr>
              <a:t>Covenant Eyes (covenanteyes.com)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Matt Fradd (2017) writes, and I agree, that this is absolutely the best filtering and accountability software on the market today. With Covenant Eyes you can use the filter component which filters out bad sites and/or the accountability component which sends out a report to your designated accountability partner. You and/or your accountability partner will receive a weekly report of which sites that were blocked, when the visit was attempted, and what search terms were used to get there.  </a:t>
            </a:r>
          </a:p>
          <a:p>
            <a:pPr marL="0" indent="0">
              <a:buNone/>
            </a:pPr>
            <a:endParaRPr lang="en-US" sz="1900" b="1" u="sng" dirty="0">
              <a:latin typeface="Calibri" panose="020F0502020204030204" pitchFamily="34" charset="0"/>
            </a:endParaRPr>
          </a:p>
          <a:p>
            <a:pPr marL="0" indent="0">
              <a:buNone/>
            </a:pPr>
            <a:r>
              <a:rPr lang="en-US" sz="1900" b="1" u="sng" dirty="0">
                <a:latin typeface="Calibri" panose="020F0502020204030204" pitchFamily="34" charset="0"/>
              </a:rPr>
              <a:t>Net Nanny (netnanny.com)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Net Nanny is a highly powerful platform for parents to control what their children are seeing and doing on the web. It doesn't just manage the time kids spend on the web. It also helps prevent cyberbullying, monitors cell phone activity, masks profanity, and blocks access to pornography. How intensely you choose to use it is up to you. Its suite of tools is accessible on most operating systems, either via web browser or mobile app</a:t>
            </a:r>
            <a:endParaRPr lang="en-US" sz="1900" b="1" u="sng" dirty="0">
              <a:latin typeface="Calibri" panose="020F0502020204030204" pitchFamily="34" charset="0"/>
            </a:endParaRPr>
          </a:p>
          <a:p>
            <a:pPr marL="0" indent="0">
              <a:buNone/>
            </a:pPr>
            <a:endParaRPr lang="en-US" sz="1900" b="1" u="sng" dirty="0">
              <a:latin typeface="Calibri" panose="020F0502020204030204" pitchFamily="34" charset="0"/>
            </a:endParaRPr>
          </a:p>
          <a:p>
            <a:pPr marL="0" indent="0">
              <a:buNone/>
            </a:pPr>
            <a:r>
              <a:rPr lang="en-US" sz="1900" b="1" u="sng" dirty="0">
                <a:latin typeface="Calibri" panose="020F0502020204030204" pitchFamily="34" charset="0"/>
              </a:rPr>
              <a:t>Accountable2You (accountable2you.com)</a:t>
            </a:r>
            <a:r>
              <a:rPr lang="en-US" sz="1900" b="1" dirty="0">
                <a:latin typeface="Calibri" panose="020F0502020204030204" pitchFamily="34" charset="0"/>
              </a:rPr>
              <a:t>:</a:t>
            </a:r>
            <a:endParaRPr lang="en-US" sz="1900" dirty="0">
              <a:latin typeface="Calibri" panose="020F0502020204030204" pitchFamily="34" charset="0"/>
            </a:endParaRPr>
          </a:p>
          <a:p>
            <a:pPr marL="0" indent="0">
              <a:buNone/>
            </a:pPr>
            <a:r>
              <a:rPr lang="en-US" sz="1900" dirty="0">
                <a:latin typeface="Calibri" panose="020F0502020204030204" pitchFamily="34" charset="0"/>
              </a:rPr>
              <a:t> Accountable2You is Internet accountability software with an emphasis on real-time habit management. It can send out instant text alerts to your accountability partners. The software is easy to install on any number of devices. It’s compatible with Apple, Windows, and Android operating systems. </a:t>
            </a:r>
            <a:endParaRPr lang="en-US" dirty="0"/>
          </a:p>
        </p:txBody>
      </p:sp>
      <p:pic>
        <p:nvPicPr>
          <p:cNvPr id="18" name="Picture 17">
            <a:extLst>
              <a:ext uri="{FF2B5EF4-FFF2-40B4-BE49-F238E27FC236}">
                <a16:creationId xmlns:a16="http://schemas.microsoft.com/office/drawing/2014/main" id="{0083595E-8CEC-47E8-9EB3-95806D06F9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17480" y="1561172"/>
            <a:ext cx="1797670" cy="475088"/>
          </a:xfrm>
          <a:prstGeom prst="rect">
            <a:avLst/>
          </a:prstGeom>
          <a:noFill/>
          <a:ln>
            <a:noFill/>
          </a:ln>
        </p:spPr>
      </p:pic>
      <p:pic>
        <p:nvPicPr>
          <p:cNvPr id="19" name="Picture 18" descr="Net Nanny">
            <a:extLst>
              <a:ext uri="{FF2B5EF4-FFF2-40B4-BE49-F238E27FC236}">
                <a16:creationId xmlns:a16="http://schemas.microsoft.com/office/drawing/2014/main" id="{6F6FCC9D-3DEA-4143-B818-D623A9EDC39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93942" y="3339214"/>
            <a:ext cx="1797670" cy="475087"/>
          </a:xfrm>
          <a:prstGeom prst="rect">
            <a:avLst/>
          </a:prstGeom>
          <a:noFill/>
          <a:ln>
            <a:noFill/>
          </a:ln>
        </p:spPr>
      </p:pic>
      <p:pic>
        <p:nvPicPr>
          <p:cNvPr id="20" name="Picture 19" descr="Accountable2You Logo">
            <a:extLst>
              <a:ext uri="{FF2B5EF4-FFF2-40B4-BE49-F238E27FC236}">
                <a16:creationId xmlns:a16="http://schemas.microsoft.com/office/drawing/2014/main" id="{C5C44304-9962-4D74-9073-FD974CF4AB2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226719" y="5041685"/>
            <a:ext cx="1988170" cy="510286"/>
          </a:xfrm>
          <a:prstGeom prst="rect">
            <a:avLst/>
          </a:prstGeom>
          <a:noFill/>
          <a:ln>
            <a:noFill/>
          </a:ln>
        </p:spPr>
      </p:pic>
    </p:spTree>
    <p:extLst>
      <p:ext uri="{BB962C8B-B14F-4D97-AF65-F5344CB8AC3E}">
        <p14:creationId xmlns:p14="http://schemas.microsoft.com/office/powerpoint/2010/main" val="1063483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3E2B-7305-D9D6-DE5A-1298EE9C71E5}"/>
              </a:ext>
            </a:extLst>
          </p:cNvPr>
          <p:cNvSpPr>
            <a:spLocks noGrp="1"/>
          </p:cNvSpPr>
          <p:nvPr>
            <p:ph type="title"/>
          </p:nvPr>
        </p:nvSpPr>
        <p:spPr/>
        <p:txBody>
          <a:bodyPr>
            <a:normAutofit fontScale="90000"/>
          </a:bodyPr>
          <a:lstStyle/>
          <a:p>
            <a:r>
              <a:rPr lang="en-US" sz="4800" dirty="0">
                <a:latin typeface="Calibri" panose="020F0502020204030204" pitchFamily="34" charset="0"/>
                <a:ea typeface="Calibri" panose="020F0502020204030204" pitchFamily="34" charset="0"/>
                <a:cs typeface="Calibri" panose="020F0502020204030204" pitchFamily="34" charset="0"/>
              </a:rPr>
              <a:t>          </a:t>
            </a:r>
            <a:r>
              <a:rPr lang="en-US" sz="6000" dirty="0">
                <a:solidFill>
                  <a:srgbClr val="FF0000"/>
                </a:solidFill>
                <a:latin typeface="Calibri" panose="020F0502020204030204" pitchFamily="34" charset="0"/>
                <a:ea typeface="Calibri" panose="020F0502020204030204" pitchFamily="34" charset="0"/>
                <a:cs typeface="Calibri" panose="020F0502020204030204" pitchFamily="34" charset="0"/>
              </a:rPr>
              <a:t>Sex Addiction</a:t>
            </a:r>
            <a:br>
              <a:rPr lang="en-US" sz="4800" dirty="0">
                <a:solidFill>
                  <a:srgbClr val="FF0000"/>
                </a:solidFill>
                <a:latin typeface="Calibri" panose="020F0502020204030204" pitchFamily="34" charset="0"/>
                <a:ea typeface="Calibri" panose="020F0502020204030204" pitchFamily="34" charset="0"/>
                <a:cs typeface="Calibri" panose="020F0502020204030204" pitchFamily="34" charset="0"/>
              </a:rPr>
            </a:br>
            <a:endParaRPr lang="en-US" sz="4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D7508D5-D53A-EB11-1EDA-537B71C37687}"/>
              </a:ext>
            </a:extLst>
          </p:cNvPr>
          <p:cNvPicPr>
            <a:picLocks noChangeAspect="1"/>
          </p:cNvPicPr>
          <p:nvPr/>
        </p:nvPicPr>
        <p:blipFill rotWithShape="1">
          <a:blip r:embed="rId2"/>
          <a:srcRect l="15357" t="24043" r="15000" b="8159"/>
          <a:stretch/>
        </p:blipFill>
        <p:spPr>
          <a:xfrm>
            <a:off x="997133" y="2063831"/>
            <a:ext cx="10507478" cy="4714893"/>
          </a:xfrm>
          <a:prstGeom prst="rect">
            <a:avLst/>
          </a:prstGeom>
        </p:spPr>
      </p:pic>
      <p:pic>
        <p:nvPicPr>
          <p:cNvPr id="4" name="Picture 3">
            <a:extLst>
              <a:ext uri="{FF2B5EF4-FFF2-40B4-BE49-F238E27FC236}">
                <a16:creationId xmlns:a16="http://schemas.microsoft.com/office/drawing/2014/main" id="{0B63C9EB-5A54-4646-55BD-85D10FE171D4}"/>
              </a:ext>
            </a:extLst>
          </p:cNvPr>
          <p:cNvPicPr>
            <a:picLocks noChangeAspect="1"/>
          </p:cNvPicPr>
          <p:nvPr/>
        </p:nvPicPr>
        <p:blipFill>
          <a:blip r:embed="rId3"/>
          <a:stretch>
            <a:fillRect/>
          </a:stretch>
        </p:blipFill>
        <p:spPr>
          <a:xfrm>
            <a:off x="176213" y="1"/>
            <a:ext cx="2082246" cy="2082246"/>
          </a:xfrm>
          <a:prstGeom prst="rect">
            <a:avLst/>
          </a:prstGeom>
        </p:spPr>
      </p:pic>
      <p:pic>
        <p:nvPicPr>
          <p:cNvPr id="5" name="Picture 4">
            <a:extLst>
              <a:ext uri="{FF2B5EF4-FFF2-40B4-BE49-F238E27FC236}">
                <a16:creationId xmlns:a16="http://schemas.microsoft.com/office/drawing/2014/main" id="{2B803134-183F-1985-18E0-3BB024F2A61E}"/>
              </a:ext>
            </a:extLst>
          </p:cNvPr>
          <p:cNvPicPr>
            <a:picLocks noChangeAspect="1"/>
          </p:cNvPicPr>
          <p:nvPr/>
        </p:nvPicPr>
        <p:blipFill>
          <a:blip r:embed="rId4"/>
          <a:stretch>
            <a:fillRect/>
          </a:stretch>
        </p:blipFill>
        <p:spPr>
          <a:xfrm>
            <a:off x="8790214" y="0"/>
            <a:ext cx="3401786" cy="1905000"/>
          </a:xfrm>
          <a:prstGeom prst="rect">
            <a:avLst/>
          </a:prstGeom>
        </p:spPr>
      </p:pic>
    </p:spTree>
    <p:extLst>
      <p:ext uri="{BB962C8B-B14F-4D97-AF65-F5344CB8AC3E}">
        <p14:creationId xmlns:p14="http://schemas.microsoft.com/office/powerpoint/2010/main" val="31511867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D245-6FD5-4BB2-B2F5-FB8AC66D81C4}"/>
              </a:ext>
            </a:extLst>
          </p:cNvPr>
          <p:cNvSpPr>
            <a:spLocks noGrp="1"/>
          </p:cNvSpPr>
          <p:nvPr>
            <p:ph type="title"/>
          </p:nvPr>
        </p:nvSpPr>
        <p:spPr>
          <a:xfrm>
            <a:off x="1540043" y="624110"/>
            <a:ext cx="9964570" cy="1280890"/>
          </a:xfrm>
        </p:spPr>
        <p:txBody>
          <a:bodyPr/>
          <a:lstStyle/>
          <a:p>
            <a:r>
              <a:rPr lang="en-US" b="1" dirty="0"/>
              <a:t>Residential Treatment</a:t>
            </a:r>
          </a:p>
        </p:txBody>
      </p:sp>
      <p:sp>
        <p:nvSpPr>
          <p:cNvPr id="3" name="Content Placeholder 2">
            <a:extLst>
              <a:ext uri="{FF2B5EF4-FFF2-40B4-BE49-F238E27FC236}">
                <a16:creationId xmlns:a16="http://schemas.microsoft.com/office/drawing/2014/main" id="{777EF407-35EF-4387-905A-11F058B51973}"/>
              </a:ext>
            </a:extLst>
          </p:cNvPr>
          <p:cNvSpPr>
            <a:spLocks noGrp="1"/>
          </p:cNvSpPr>
          <p:nvPr>
            <p:ph idx="1"/>
          </p:nvPr>
        </p:nvSpPr>
        <p:spPr>
          <a:xfrm>
            <a:off x="565484" y="1467853"/>
            <a:ext cx="10939129" cy="5390147"/>
          </a:xfrm>
        </p:spPr>
        <p:txBody>
          <a:bodyPr>
            <a:normAutofit/>
          </a:bodyPr>
          <a:lstStyle/>
          <a:p>
            <a:pPr marL="0" indent="0">
              <a:buNone/>
            </a:pPr>
            <a:r>
              <a:rPr lang="en-US" sz="1600" dirty="0">
                <a:latin typeface="Calibri" panose="020F0502020204030204" pitchFamily="34" charset="0"/>
              </a:rPr>
              <a:t>If </a:t>
            </a:r>
            <a:r>
              <a:rPr lang="en-US" sz="1600" b="1" dirty="0">
                <a:latin typeface="Calibri" panose="020F0502020204030204" pitchFamily="34" charset="0"/>
              </a:rPr>
              <a:t>in-home interventions</a:t>
            </a:r>
            <a:r>
              <a:rPr lang="en-US" sz="1600" dirty="0">
                <a:latin typeface="Calibri" panose="020F0502020204030204" pitchFamily="34" charset="0"/>
              </a:rPr>
              <a:t> do not improve your situation, then a referral to a professional specifically experienced in media/pornography addiction is appropriate and, in more extreme cases, </a:t>
            </a:r>
            <a:r>
              <a:rPr lang="en-US" sz="1600" b="1" dirty="0">
                <a:latin typeface="Calibri" panose="020F0502020204030204" pitchFamily="34" charset="0"/>
              </a:rPr>
              <a:t>residential treatment</a:t>
            </a:r>
            <a:r>
              <a:rPr lang="en-US" sz="1600" dirty="0">
                <a:latin typeface="Calibri" panose="020F0502020204030204" pitchFamily="34" charset="0"/>
              </a:rPr>
              <a:t> specifically tailored to address media/pornography addiction should be considered and among the best are:</a:t>
            </a:r>
          </a:p>
          <a:p>
            <a:pPr marL="0" indent="0">
              <a:buNone/>
            </a:pPr>
            <a:r>
              <a:rPr lang="en-US" sz="1600" b="1" dirty="0"/>
              <a:t>                                            reSTART cofounded Dr. Hilarie Cash, PhD, Chief Clinical Director and Cosette Rae</a:t>
            </a:r>
            <a:endParaRPr lang="en-US" sz="1600" dirty="0"/>
          </a:p>
          <a:p>
            <a:pPr marL="457200" lvl="1" indent="0">
              <a:buNone/>
            </a:pPr>
            <a:endParaRPr lang="en-US" dirty="0">
              <a:latin typeface="Calibri" panose="020F0502020204030204" pitchFamily="34" charset="0"/>
            </a:endParaRPr>
          </a:p>
          <a:p>
            <a:pPr marL="457200" lvl="1" indent="0">
              <a:buNone/>
            </a:pPr>
            <a:r>
              <a:rPr lang="en-US" dirty="0">
                <a:latin typeface="Calibri" panose="020F0502020204030204" pitchFamily="34" charset="0"/>
              </a:rPr>
              <a:t>ReSTART specializes in behavioral addictions, Internet gaming disorder, video game addiction treatment, gambling, virtual reality, augmented reality, and excessive screentime and social media use. reSTART offers </a:t>
            </a:r>
            <a:r>
              <a:rPr lang="en-US" b="1" dirty="0">
                <a:latin typeface="Calibri" panose="020F0502020204030204" pitchFamily="34" charset="0"/>
              </a:rPr>
              <a:t>in-depth residential intervention for youth 13-18</a:t>
            </a:r>
            <a:r>
              <a:rPr lang="en-US" dirty="0">
                <a:latin typeface="Calibri" panose="020F0502020204030204" pitchFamily="34" charset="0"/>
              </a:rPr>
              <a:t> experiencing video game addiction, Internet gaming disorder, social media addiction, excessive screentime use, and often associated problems</a:t>
            </a:r>
          </a:p>
          <a:p>
            <a:pPr marL="57150" indent="0">
              <a:buNone/>
            </a:pPr>
            <a:r>
              <a:rPr lang="en-US" b="1" dirty="0"/>
              <a:t>                                     </a:t>
            </a:r>
          </a:p>
          <a:p>
            <a:pPr marL="57150" indent="0">
              <a:buNone/>
            </a:pPr>
            <a:r>
              <a:rPr lang="en-US" b="1" dirty="0"/>
              <a:t>                                   Launch House founded by Dr. Kardaras: </a:t>
            </a:r>
          </a:p>
          <a:p>
            <a:pPr marL="57150" indent="0">
              <a:buNone/>
            </a:pPr>
            <a:endParaRPr lang="en-US" b="1" dirty="0"/>
          </a:p>
          <a:p>
            <a:pPr marL="457200" lvl="1" indent="0">
              <a:buNone/>
            </a:pPr>
            <a:r>
              <a:rPr lang="en-US" dirty="0">
                <a:latin typeface="Calibri" panose="020F0502020204030204" pitchFamily="34" charset="0"/>
              </a:rPr>
              <a:t>Launch House offers full mental health services for adults and adolescents, including the attendant mental health and screen addiction issues that many young people face today. In addition, </a:t>
            </a:r>
            <a:r>
              <a:rPr lang="en-US" b="1" dirty="0">
                <a:latin typeface="Calibri" panose="020F0502020204030204" pitchFamily="34" charset="0"/>
              </a:rPr>
              <a:t>residential “digital detox” services</a:t>
            </a:r>
            <a:r>
              <a:rPr lang="en-US" dirty="0">
                <a:latin typeface="Calibri" panose="020F0502020204030204" pitchFamily="34" charset="0"/>
              </a:rPr>
              <a:t> are available for those who are overworked, overstressed, or have developed an over-dependence on screens and technology. </a:t>
            </a:r>
          </a:p>
        </p:txBody>
      </p:sp>
      <p:pic>
        <p:nvPicPr>
          <p:cNvPr id="4" name="Picture 3" descr="reSTART®">
            <a:extLst>
              <a:ext uri="{FF2B5EF4-FFF2-40B4-BE49-F238E27FC236}">
                <a16:creationId xmlns:a16="http://schemas.microsoft.com/office/drawing/2014/main" id="{2DC0601C-34D9-4A0C-BC37-8B3F3E032EA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05427" y="2402599"/>
            <a:ext cx="2025108" cy="523846"/>
          </a:xfrm>
          <a:prstGeom prst="rect">
            <a:avLst/>
          </a:prstGeom>
          <a:noFill/>
          <a:ln>
            <a:noFill/>
          </a:ln>
        </p:spPr>
      </p:pic>
      <p:pic>
        <p:nvPicPr>
          <p:cNvPr id="5" name="Picture 4" descr="Picture">
            <a:extLst>
              <a:ext uri="{FF2B5EF4-FFF2-40B4-BE49-F238E27FC236}">
                <a16:creationId xmlns:a16="http://schemas.microsoft.com/office/drawing/2014/main" id="{339EBE1C-AC72-47F9-8C5F-92D7C714012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20906" y="4335881"/>
            <a:ext cx="1862136" cy="1038225"/>
          </a:xfrm>
          <a:prstGeom prst="rect">
            <a:avLst/>
          </a:prstGeom>
          <a:noFill/>
          <a:ln>
            <a:noFill/>
          </a:ln>
        </p:spPr>
      </p:pic>
    </p:spTree>
    <p:extLst>
      <p:ext uri="{BB962C8B-B14F-4D97-AF65-F5344CB8AC3E}">
        <p14:creationId xmlns:p14="http://schemas.microsoft.com/office/powerpoint/2010/main" val="28635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C:\Users\Jeff Hansen\AppData\Local\Microsoft\Windows\Temporary Internet Files\Content.MSO\D7A0B7A7.tmp">
            <a:extLst>
              <a:ext uri="{FF2B5EF4-FFF2-40B4-BE49-F238E27FC236}">
                <a16:creationId xmlns:a16="http://schemas.microsoft.com/office/drawing/2014/main" id="{B0AB913B-BCEA-459F-91D9-B2D22A86417A}"/>
              </a:ext>
            </a:extLst>
          </p:cNvPr>
          <p:cNvPicPr/>
          <p:nvPr/>
        </p:nvPicPr>
        <p:blipFill rotWithShape="1">
          <a:blip r:embed="rId2">
            <a:extLst>
              <a:ext uri="{28A0092B-C50C-407E-A947-70E740481C1C}">
                <a14:useLocalDpi xmlns:a14="http://schemas.microsoft.com/office/drawing/2010/main" val="0"/>
              </a:ext>
            </a:extLst>
          </a:blip>
          <a:srcRect l="5610" r="1925" b="-3"/>
          <a:stretch/>
        </p:blipFill>
        <p:spPr bwMode="auto">
          <a:xfrm>
            <a:off x="8221977" y="3405412"/>
            <a:ext cx="3962402" cy="3431766"/>
          </a:xfrm>
          <a:prstGeom prst="rect">
            <a:avLst/>
          </a:prstGeom>
          <a:noFill/>
        </p:spPr>
      </p:pic>
      <p:sp>
        <p:nvSpPr>
          <p:cNvPr id="14"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8FDD3EF-E79B-49A5-B94B-813E08A521F7}"/>
              </a:ext>
            </a:extLst>
          </p:cNvPr>
          <p:cNvSpPr>
            <a:spLocks noGrp="1"/>
          </p:cNvSpPr>
          <p:nvPr>
            <p:ph type="title"/>
          </p:nvPr>
        </p:nvSpPr>
        <p:spPr>
          <a:xfrm>
            <a:off x="541867" y="787400"/>
            <a:ext cx="7145866" cy="778933"/>
          </a:xfrm>
        </p:spPr>
        <p:txBody>
          <a:bodyPr anchor="ctr">
            <a:normAutofit fontScale="90000"/>
          </a:bodyPr>
          <a:lstStyle/>
          <a:p>
            <a:pPr>
              <a:lnSpc>
                <a:spcPct val="90000"/>
              </a:lnSpc>
            </a:pPr>
            <a:b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4900" dirty="0">
                <a:solidFill>
                  <a:srgbClr val="FEFFFF"/>
                </a:solidFill>
                <a:latin typeface="Calibri" panose="020F0502020204030204" pitchFamily="34" charset="0"/>
                <a:ea typeface="Calibri" panose="020F0502020204030204" pitchFamily="34" charset="0"/>
                <a:cs typeface="Calibri" panose="020F0502020204030204" pitchFamily="34" charset="0"/>
              </a:rPr>
              <a:t>In Closing</a:t>
            </a:r>
            <a:br>
              <a:rPr lang="en-US" sz="2500" dirty="0">
                <a:solidFill>
                  <a:srgbClr val="FEFFFF"/>
                </a:solidFill>
              </a:rPr>
            </a:br>
            <a:endParaRPr lang="en-US" sz="2500" dirty="0">
              <a:solidFill>
                <a:srgbClr val="FEFFFF"/>
              </a:solidFill>
            </a:endParaRPr>
          </a:p>
        </p:txBody>
      </p:sp>
      <p:sp>
        <p:nvSpPr>
          <p:cNvPr id="3" name="Content Placeholder 2">
            <a:extLst>
              <a:ext uri="{FF2B5EF4-FFF2-40B4-BE49-F238E27FC236}">
                <a16:creationId xmlns:a16="http://schemas.microsoft.com/office/drawing/2014/main" id="{8CA75F75-B57A-4F58-BBD9-43B28A5B5EF5}"/>
              </a:ext>
            </a:extLst>
          </p:cNvPr>
          <p:cNvSpPr>
            <a:spLocks noGrp="1"/>
          </p:cNvSpPr>
          <p:nvPr>
            <p:ph idx="1"/>
          </p:nvPr>
        </p:nvSpPr>
        <p:spPr>
          <a:xfrm>
            <a:off x="122663" y="1906859"/>
            <a:ext cx="7561259" cy="4951141"/>
          </a:xfrm>
        </p:spPr>
        <p:txBody>
          <a:bodyPr>
            <a:normAutofit lnSpcReduction="10000"/>
          </a:bodyPr>
          <a:lstStyle/>
          <a:p>
            <a:pPr>
              <a:lnSpc>
                <a:spcPct val="90000"/>
              </a:lnSpc>
            </a:pPr>
            <a:r>
              <a:rPr lang="en-US" dirty="0">
                <a:solidFill>
                  <a:srgbClr val="FEFFFF"/>
                </a:solidFill>
                <a:latin typeface="Calibri" panose="020F0502020204030204" pitchFamily="34" charset="0"/>
              </a:rPr>
              <a:t>I realize that when you are a </a:t>
            </a:r>
            <a:r>
              <a:rPr lang="en-US" dirty="0">
                <a:solidFill>
                  <a:srgbClr val="FFFF00"/>
                </a:solidFill>
                <a:latin typeface="Calibri" panose="020F0502020204030204" pitchFamily="34" charset="0"/>
              </a:rPr>
              <a:t>hammer, everything can seem as a nail.  </a:t>
            </a:r>
            <a:r>
              <a:rPr lang="en-US" dirty="0">
                <a:solidFill>
                  <a:srgbClr val="FEFFFF"/>
                </a:solidFill>
                <a:latin typeface="Calibri" panose="020F0502020204030204" pitchFamily="34" charset="0"/>
              </a:rPr>
              <a:t>Being a clinical psychologist, I have watched the evolution of process addictions, most specifically pornography addiction, facilitate the devolution of the mind, body, and soul of many of us and cannot fail to talk about what might be uncomfortable for us and for you. The </a:t>
            </a:r>
            <a:r>
              <a:rPr lang="en-US" dirty="0">
                <a:solidFill>
                  <a:srgbClr val="FFFF00"/>
                </a:solidFill>
                <a:latin typeface="Calibri" panose="020F0502020204030204" pitchFamily="34" charset="0"/>
              </a:rPr>
              <a:t>nail in the coffin </a:t>
            </a:r>
            <a:r>
              <a:rPr lang="en-US" dirty="0">
                <a:solidFill>
                  <a:srgbClr val="FEFFFF"/>
                </a:solidFill>
                <a:latin typeface="Calibri" panose="020F0502020204030204" pitchFamily="34" charset="0"/>
              </a:rPr>
              <a:t>for far too many of our men, sons, fathers, and ever increasingly, women, daughters, and mothers is the process addiction of pornography.  </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It is the elephant in the room and its invasion must not be ignored. I urge you to save your own mind, body, and soul or, if you are not afflicted with pornography or another behavioral addiction, please reach out and help to save the mind, body, and soul of another.  </a:t>
            </a:r>
            <a:r>
              <a:rPr lang="en-US" dirty="0">
                <a:solidFill>
                  <a:srgbClr val="FFFF00"/>
                </a:solidFill>
                <a:latin typeface="Calibri" panose="020F0502020204030204" pitchFamily="34" charset="0"/>
              </a:rPr>
              <a:t>Together and connected, we can do this!</a:t>
            </a:r>
          </a:p>
          <a:p>
            <a:pPr>
              <a:lnSpc>
                <a:spcPct val="90000"/>
              </a:lnSpc>
            </a:pPr>
            <a:endParaRPr lang="en-US" dirty="0">
              <a:solidFill>
                <a:srgbClr val="FEFFFF"/>
              </a:solidFill>
              <a:latin typeface="Calibri" panose="020F0502020204030204" pitchFamily="34" charset="0"/>
            </a:endParaRPr>
          </a:p>
          <a:p>
            <a:pPr>
              <a:lnSpc>
                <a:spcPct val="90000"/>
              </a:lnSpc>
            </a:pPr>
            <a:r>
              <a:rPr lang="en-US" dirty="0">
                <a:solidFill>
                  <a:srgbClr val="FEFFFF"/>
                </a:solidFill>
                <a:latin typeface="Calibri" panose="020F0502020204030204" pitchFamily="34" charset="0"/>
              </a:rPr>
              <a:t>Should you have any feedback, questions or concerns, please feel free to reach out to me via email at </a:t>
            </a:r>
            <a:r>
              <a:rPr lang="en-US" dirty="0">
                <a:solidFill>
                  <a:srgbClr val="FEFFFF"/>
                </a:solidFill>
                <a:latin typeface="Calibri" panose="020F0502020204030204" pitchFamily="34" charset="0"/>
                <a:hlinkClick r:id="rId3"/>
              </a:rPr>
              <a:t>Jeffrey.hansenphd@comcast.net</a:t>
            </a:r>
            <a:r>
              <a:rPr lang="en-US" dirty="0">
                <a:solidFill>
                  <a:srgbClr val="FEFFFF"/>
                </a:solidFill>
                <a:latin typeface="Calibri" panose="020F0502020204030204" pitchFamily="34" charset="0"/>
              </a:rPr>
              <a:t> or visit my website:</a:t>
            </a:r>
            <a:r>
              <a:rPr lang="en-US" u="sng" dirty="0">
                <a:solidFill>
                  <a:srgbClr val="FF0000"/>
                </a:solidFill>
                <a:latin typeface="Calibri" panose="020F0502020204030204" pitchFamily="34" charset="0"/>
                <a:hlinkClick r:id="rId4"/>
              </a:rPr>
              <a:t> https://www.jeffreyhansenphd.com/</a:t>
            </a:r>
            <a:r>
              <a:rPr lang="en-US" u="sng" dirty="0">
                <a:solidFill>
                  <a:srgbClr val="FF0000"/>
                </a:solidFill>
                <a:latin typeface="Calibri" panose="020F0502020204030204" pitchFamily="34" charset="0"/>
              </a:rPr>
              <a:t> </a:t>
            </a:r>
            <a:r>
              <a:rPr lang="en-US" dirty="0">
                <a:solidFill>
                  <a:srgbClr val="FF0000"/>
                </a:solidFill>
                <a:latin typeface="Calibri" panose="020F0502020204030204" pitchFamily="34" charset="0"/>
              </a:rPr>
              <a:t>.</a:t>
            </a:r>
            <a:endParaRPr lang="en-US" sz="1000" dirty="0">
              <a:solidFill>
                <a:srgbClr val="FF0000"/>
              </a:solidFill>
              <a:latin typeface="Calibri" panose="020F0502020204030204" pitchFamily="34" charset="0"/>
            </a:endParaRPr>
          </a:p>
          <a:p>
            <a:pPr marL="0" indent="0">
              <a:lnSpc>
                <a:spcPct val="90000"/>
              </a:lnSpc>
              <a:buNone/>
            </a:pPr>
            <a:endParaRPr lang="en-US" sz="1000" dirty="0">
              <a:solidFill>
                <a:schemeClr val="bg1"/>
              </a:solidFill>
              <a:latin typeface="Calibri" panose="020F0502020204030204" pitchFamily="34" charset="0"/>
            </a:endParaRPr>
          </a:p>
          <a:p>
            <a:pPr marL="0" indent="0">
              <a:lnSpc>
                <a:spcPct val="90000"/>
              </a:lnSpc>
              <a:buNone/>
            </a:pPr>
            <a:r>
              <a:rPr lang="en-US" sz="1000" dirty="0">
                <a:solidFill>
                  <a:schemeClr val="bg1"/>
                </a:solidFill>
                <a:latin typeface="Calibri" panose="020F0502020204030204" pitchFamily="34" charset="0"/>
              </a:rPr>
              <a:t>Revised 13 March 2022</a:t>
            </a:r>
          </a:p>
          <a:p>
            <a:pPr>
              <a:lnSpc>
                <a:spcPct val="90000"/>
              </a:lnSpc>
            </a:pPr>
            <a:endParaRPr lang="en-US" sz="1500" dirty="0">
              <a:solidFill>
                <a:srgbClr val="FEFFFF"/>
              </a:solidFill>
            </a:endParaRPr>
          </a:p>
        </p:txBody>
      </p:sp>
      <p:pic>
        <p:nvPicPr>
          <p:cNvPr id="4" name="Picture 3" descr="Image result for image for hammer and nail">
            <a:extLst>
              <a:ext uri="{FF2B5EF4-FFF2-40B4-BE49-F238E27FC236}">
                <a16:creationId xmlns:a16="http://schemas.microsoft.com/office/drawing/2014/main" id="{7BD26E68-434A-47F8-AF2C-34AFF68CE41C}"/>
              </a:ext>
            </a:extLst>
          </p:cNvPr>
          <p:cNvPicPr/>
          <p:nvPr/>
        </p:nvPicPr>
        <p:blipFill rotWithShape="1">
          <a:blip r:embed="rId5">
            <a:extLst>
              <a:ext uri="{28A0092B-C50C-407E-A947-70E740481C1C}">
                <a14:useLocalDpi xmlns:a14="http://schemas.microsoft.com/office/drawing/2010/main" val="0"/>
              </a:ext>
            </a:extLst>
          </a:blip>
          <a:srcRect l="11796" r="13977" b="-2"/>
          <a:stretch/>
        </p:blipFill>
        <p:spPr bwMode="auto">
          <a:xfrm>
            <a:off x="8221977" y="20822"/>
            <a:ext cx="3962402" cy="3431768"/>
          </a:xfrm>
          <a:prstGeom prst="rect">
            <a:avLst/>
          </a:prstGeom>
          <a:noFill/>
        </p:spPr>
      </p:pic>
      <p:cxnSp>
        <p:nvCxnSpPr>
          <p:cNvPr id="16" name="Straight Connector 15">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965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B23C2D6B-AA7F-8F1D-512E-F6AF09FBF3C6}"/>
              </a:ext>
            </a:extLst>
          </p:cNvPr>
          <p:cNvSpPr>
            <a:spLocks noGrp="1"/>
          </p:cNvSpPr>
          <p:nvPr>
            <p:ph type="title"/>
          </p:nvPr>
        </p:nvSpPr>
        <p:spPr>
          <a:xfrm>
            <a:off x="2083323" y="4775199"/>
            <a:ext cx="9421289" cy="1225435"/>
          </a:xfrm>
        </p:spPr>
        <p:txBody>
          <a:bodyPr vert="horz" lIns="91440" tIns="45720" rIns="91440" bIns="45720" rtlCol="0" anchor="b">
            <a:normAutofit/>
          </a:bodyPr>
          <a:lstStyle/>
          <a:p>
            <a:r>
              <a:rPr lang="en-US" sz="4400" dirty="0">
                <a:solidFill>
                  <a:srgbClr val="815246"/>
                </a:solidFill>
                <a:latin typeface="Calibri" panose="020F0502020204030204" pitchFamily="34" charset="0"/>
                <a:ea typeface="Calibri" panose="020F0502020204030204" pitchFamily="34" charset="0"/>
                <a:cs typeface="Calibri" panose="020F0502020204030204" pitchFamily="34" charset="0"/>
              </a:rPr>
              <a:t>          </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Food Addictions</a:t>
            </a:r>
          </a:p>
        </p:txBody>
      </p:sp>
      <p:sp>
        <p:nvSpPr>
          <p:cNvPr id="43" name="Rectangle 42">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815246"/>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8EC0FAF7-54A3-B3E7-E552-733F2452C70E}"/>
              </a:ext>
            </a:extLst>
          </p:cNvPr>
          <p:cNvPicPr>
            <a:picLocks noChangeAspect="1"/>
          </p:cNvPicPr>
          <p:nvPr/>
        </p:nvPicPr>
        <p:blipFill>
          <a:blip r:embed="rId2"/>
          <a:stretch>
            <a:fillRect/>
          </a:stretch>
        </p:blipFill>
        <p:spPr>
          <a:xfrm>
            <a:off x="8994989" y="4833756"/>
            <a:ext cx="2509623" cy="1670040"/>
          </a:xfrm>
          <a:prstGeom prst="rect">
            <a:avLst/>
          </a:prstGeom>
        </p:spPr>
      </p:pic>
      <p:pic>
        <p:nvPicPr>
          <p:cNvPr id="3" name="Picture 2">
            <a:extLst>
              <a:ext uri="{FF2B5EF4-FFF2-40B4-BE49-F238E27FC236}">
                <a16:creationId xmlns:a16="http://schemas.microsoft.com/office/drawing/2014/main" id="{933C7F7C-C8ED-3AAB-C445-CE214F82AE98}"/>
              </a:ext>
            </a:extLst>
          </p:cNvPr>
          <p:cNvPicPr>
            <a:picLocks noChangeAspect="1"/>
          </p:cNvPicPr>
          <p:nvPr/>
        </p:nvPicPr>
        <p:blipFill rotWithShape="1">
          <a:blip r:embed="rId3"/>
          <a:srcRect l="14127" t="24146" r="17928" b="15082"/>
          <a:stretch/>
        </p:blipFill>
        <p:spPr>
          <a:xfrm>
            <a:off x="1376204" y="618622"/>
            <a:ext cx="9961143" cy="4098428"/>
          </a:xfrm>
          <a:prstGeom prst="rect">
            <a:avLst/>
          </a:prstGeom>
        </p:spPr>
      </p:pic>
      <p:sp>
        <p:nvSpPr>
          <p:cNvPr id="45"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81489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2125316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3EC6-02B3-4A1B-81EF-0F27827A01B6}"/>
              </a:ext>
            </a:extLst>
          </p:cNvPr>
          <p:cNvSpPr>
            <a:spLocks noGrp="1"/>
          </p:cNvSpPr>
          <p:nvPr>
            <p:ph type="title"/>
          </p:nvPr>
        </p:nvSpPr>
        <p:spPr>
          <a:xfrm>
            <a:off x="1631920" y="18422"/>
            <a:ext cx="9054277" cy="1114342"/>
          </a:xfrm>
        </p:spPr>
        <p:txBody>
          <a:bodyPr>
            <a:normAutofit fontScale="90000"/>
          </a:bodyPr>
          <a:lstStyle/>
          <a:p>
            <a:r>
              <a:rPr lang="en-US" dirty="0">
                <a:latin typeface="Calibri" panose="020F0502020204030204" pitchFamily="34" charset="0"/>
                <a:ea typeface="Calibri" panose="020F0502020204030204" pitchFamily="34" charset="0"/>
                <a:cs typeface="Calibri" panose="020F0502020204030204" pitchFamily="34" charset="0"/>
              </a:rPr>
              <a:t>              An Addiction Hits Close to Home</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hlinkClick r:id="rId3"/>
              </a:rPr>
              <a:t>https://www.youtube.com/watch?v=r26Gvb8RpkU&amp;ab_channel=WafflesXP</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Image result for motorcycle pics of waffles">
            <a:extLst>
              <a:ext uri="{FF2B5EF4-FFF2-40B4-BE49-F238E27FC236}">
                <a16:creationId xmlns:a16="http://schemas.microsoft.com/office/drawing/2014/main" id="{3903ED73-3D50-42FE-9739-48797FF167C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31920" y="1556679"/>
            <a:ext cx="9539309" cy="494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9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7"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8"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9"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1" name="Rectangle 40">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FEF7BD5-F7CB-583B-3E42-D7F0E2F3C7CF}"/>
              </a:ext>
            </a:extLst>
          </p:cNvPr>
          <p:cNvSpPr>
            <a:spLocks noGrp="1"/>
          </p:cNvSpPr>
          <p:nvPr>
            <p:ph type="title"/>
          </p:nvPr>
        </p:nvSpPr>
        <p:spPr>
          <a:xfrm>
            <a:off x="2589213" y="4775200"/>
            <a:ext cx="8915399" cy="823448"/>
          </a:xfrm>
        </p:spPr>
        <p:txBody>
          <a:bodyPr vert="horz" lIns="91440" tIns="45720" rIns="91440" bIns="45720" rtlCol="0" anchor="b">
            <a:normAutofit fontScale="90000"/>
          </a:bodyPr>
          <a:lstStyle/>
          <a:p>
            <a:r>
              <a:rPr lang="en-US" sz="4400" dirty="0">
                <a:solidFill>
                  <a:srgbClr val="7E5247"/>
                </a:solidFill>
                <a:latin typeface="Calibri" panose="020F0502020204030204" pitchFamily="34" charset="0"/>
                <a:ea typeface="Calibri" panose="020F0502020204030204" pitchFamily="34" charset="0"/>
                <a:cs typeface="Calibri" panose="020F0502020204030204" pitchFamily="34" charset="0"/>
              </a:rPr>
              <a:t>           </a:t>
            </a:r>
            <a:r>
              <a:rPr lang="en-US" sz="5400" dirty="0">
                <a:solidFill>
                  <a:srgbClr val="FF0000"/>
                </a:solidFill>
                <a:latin typeface="Calibri" panose="020F0502020204030204" pitchFamily="34" charset="0"/>
                <a:ea typeface="Calibri" panose="020F0502020204030204" pitchFamily="34" charset="0"/>
                <a:cs typeface="Calibri" panose="020F0502020204030204" pitchFamily="34" charset="0"/>
              </a:rPr>
              <a:t>Compulsive Shopping</a:t>
            </a:r>
          </a:p>
        </p:txBody>
      </p:sp>
      <p:sp>
        <p:nvSpPr>
          <p:cNvPr id="82" name="Rectangle 42">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7E5247"/>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F57C4F72-B063-A1A8-DDE2-4E35E7ED6F35}"/>
              </a:ext>
            </a:extLst>
          </p:cNvPr>
          <p:cNvPicPr>
            <a:picLocks noChangeAspect="1"/>
          </p:cNvPicPr>
          <p:nvPr/>
        </p:nvPicPr>
        <p:blipFill>
          <a:blip r:embed="rId2"/>
          <a:stretch>
            <a:fillRect/>
          </a:stretch>
        </p:blipFill>
        <p:spPr>
          <a:xfrm>
            <a:off x="357091" y="817786"/>
            <a:ext cx="2702585" cy="2024330"/>
          </a:xfrm>
          <a:prstGeom prst="rect">
            <a:avLst/>
          </a:prstGeom>
        </p:spPr>
      </p:pic>
      <p:pic>
        <p:nvPicPr>
          <p:cNvPr id="3" name="Picture 2">
            <a:extLst>
              <a:ext uri="{FF2B5EF4-FFF2-40B4-BE49-F238E27FC236}">
                <a16:creationId xmlns:a16="http://schemas.microsoft.com/office/drawing/2014/main" id="{FA7396E5-B6AB-8815-6B48-E9F69DD547F1}"/>
              </a:ext>
            </a:extLst>
          </p:cNvPr>
          <p:cNvPicPr>
            <a:picLocks noChangeAspect="1"/>
          </p:cNvPicPr>
          <p:nvPr/>
        </p:nvPicPr>
        <p:blipFill rotWithShape="1">
          <a:blip r:embed="rId3"/>
          <a:srcRect l="14822" t="24431" r="14464" b="20093"/>
          <a:stretch/>
        </p:blipFill>
        <p:spPr>
          <a:xfrm>
            <a:off x="3025743" y="725214"/>
            <a:ext cx="9257764" cy="3340901"/>
          </a:xfrm>
          <a:prstGeom prst="rect">
            <a:avLst/>
          </a:prstGeom>
        </p:spPr>
      </p:pic>
      <p:sp>
        <p:nvSpPr>
          <p:cNvPr id="45"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81489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2334963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8"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9"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0"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1"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2"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3"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4"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5"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6"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7"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8"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9"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1" name="Group 60">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2"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3"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4"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5"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6"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7"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8"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9"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0"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1"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2"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3"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5" name="Rectangle 74">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7"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79" name="Rectangle 78">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1" name="Rectangle 80">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Rectangle 82">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ABE805B-4172-83BF-E246-DB57E50AFAC2}"/>
              </a:ext>
            </a:extLst>
          </p:cNvPr>
          <p:cNvSpPr>
            <a:spLocks noGrp="1"/>
          </p:cNvSpPr>
          <p:nvPr>
            <p:ph type="title"/>
          </p:nvPr>
        </p:nvSpPr>
        <p:spPr>
          <a:xfrm>
            <a:off x="-10669" y="1218745"/>
            <a:ext cx="4506469" cy="2249050"/>
          </a:xfrm>
        </p:spPr>
        <p:txBody>
          <a:bodyPr vert="horz" lIns="91440" tIns="45720" rIns="91440" bIns="45720" rtlCol="0" anchor="b">
            <a:normAutofit/>
          </a:bodyPr>
          <a:lstStyle/>
          <a:p>
            <a:pPr algn="ctr"/>
            <a:r>
              <a:rPr lang="en-US" sz="3700" dirty="0">
                <a:solidFill>
                  <a:srgbClr val="FEFFFF"/>
                </a:solidFill>
                <a:latin typeface="Calibri" panose="020F0502020204030204" pitchFamily="34" charset="0"/>
                <a:ea typeface="Calibri" panose="020F0502020204030204" pitchFamily="34" charset="0"/>
                <a:cs typeface="Calibri" panose="020F0502020204030204" pitchFamily="34" charset="0"/>
              </a:rPr>
              <a:t>Trauma, Mental Illness, and Addiction. Which comes first?</a:t>
            </a:r>
          </a:p>
        </p:txBody>
      </p:sp>
      <p:pic>
        <p:nvPicPr>
          <p:cNvPr id="3" name="Picture 2">
            <a:extLst>
              <a:ext uri="{FF2B5EF4-FFF2-40B4-BE49-F238E27FC236}">
                <a16:creationId xmlns:a16="http://schemas.microsoft.com/office/drawing/2014/main" id="{5A4B4289-B52E-D196-F3FA-16CC6ED78056}"/>
              </a:ext>
            </a:extLst>
          </p:cNvPr>
          <p:cNvPicPr>
            <a:picLocks noChangeAspect="1"/>
          </p:cNvPicPr>
          <p:nvPr/>
        </p:nvPicPr>
        <p:blipFill rotWithShape="1">
          <a:blip r:embed="rId2"/>
          <a:srcRect l="17695" r="31648" b="1"/>
          <a:stretch/>
        </p:blipFill>
        <p:spPr>
          <a:xfrm>
            <a:off x="4639732" y="10"/>
            <a:ext cx="7552267" cy="6857990"/>
          </a:xfrm>
          <a:prstGeom prst="rect">
            <a:avLst/>
          </a:prstGeom>
        </p:spPr>
      </p:pic>
      <p:sp>
        <p:nvSpPr>
          <p:cNvPr id="85"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73694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F0F769D0-03FE-DAD7-4290-F0A65C0E83B8}"/>
              </a:ext>
            </a:extLst>
          </p:cNvPr>
          <p:cNvSpPr>
            <a:spLocks noGrp="1"/>
          </p:cNvSpPr>
          <p:nvPr>
            <p:ph type="title"/>
          </p:nvPr>
        </p:nvSpPr>
        <p:spPr>
          <a:xfrm>
            <a:off x="256307" y="4628519"/>
            <a:ext cx="9285626" cy="1274728"/>
          </a:xfrm>
        </p:spPr>
        <p:txBody>
          <a:bodyPr vert="horz" lIns="91440" tIns="45720" rIns="91440" bIns="45720" rtlCol="0" anchor="b">
            <a:noAutofit/>
          </a:bodyPr>
          <a:lstStyle/>
          <a:p>
            <a:pPr algn="ctr">
              <a:lnSpc>
                <a:spcPct val="90000"/>
              </a:lnSpc>
            </a:pPr>
            <a:r>
              <a:rPr lang="en-US" sz="2800" dirty="0">
                <a:solidFill>
                  <a:srgbClr val="FFFF00"/>
                </a:solidFill>
                <a:latin typeface="Calibri" panose="020F0502020204030204" pitchFamily="34" charset="0"/>
                <a:ea typeface="Calibri" panose="020F0502020204030204" pitchFamily="34" charset="0"/>
                <a:cs typeface="Calibri" panose="020F0502020204030204" pitchFamily="34" charset="0"/>
              </a:rPr>
              <a:t>Trauma is almost always at the core of serious addiction which leads way to mental illness and then addiction to mask it. </a:t>
            </a:r>
          </a:p>
        </p:txBody>
      </p:sp>
      <p:pic>
        <p:nvPicPr>
          <p:cNvPr id="4" name="Picture 3">
            <a:extLst>
              <a:ext uri="{FF2B5EF4-FFF2-40B4-BE49-F238E27FC236}">
                <a16:creationId xmlns:a16="http://schemas.microsoft.com/office/drawing/2014/main" id="{5D9DB3EC-63BB-BC55-4D82-B39DCE020329}"/>
              </a:ext>
            </a:extLst>
          </p:cNvPr>
          <p:cNvPicPr>
            <a:picLocks noChangeAspect="1"/>
          </p:cNvPicPr>
          <p:nvPr/>
        </p:nvPicPr>
        <p:blipFill>
          <a:blip r:embed="rId2"/>
          <a:stretch>
            <a:fillRect/>
          </a:stretch>
        </p:blipFill>
        <p:spPr>
          <a:xfrm>
            <a:off x="344470" y="662482"/>
            <a:ext cx="4078858" cy="3055206"/>
          </a:xfrm>
          <a:prstGeom prst="rect">
            <a:avLst/>
          </a:prstGeom>
        </p:spPr>
      </p:pic>
      <p:pic>
        <p:nvPicPr>
          <p:cNvPr id="3" name="Picture 2">
            <a:extLst>
              <a:ext uri="{FF2B5EF4-FFF2-40B4-BE49-F238E27FC236}">
                <a16:creationId xmlns:a16="http://schemas.microsoft.com/office/drawing/2014/main" id="{D1CD3E84-5AAB-CD97-A8BB-75F7E811BF6F}"/>
              </a:ext>
            </a:extLst>
          </p:cNvPr>
          <p:cNvPicPr>
            <a:picLocks noChangeAspect="1"/>
          </p:cNvPicPr>
          <p:nvPr/>
        </p:nvPicPr>
        <p:blipFill rotWithShape="1">
          <a:blip r:embed="rId3"/>
          <a:srcRect l="20714" t="15521" r="18036" b="8160"/>
          <a:stretch/>
        </p:blipFill>
        <p:spPr>
          <a:xfrm>
            <a:off x="5428537" y="449127"/>
            <a:ext cx="5911937" cy="3388551"/>
          </a:xfrm>
          <a:prstGeom prst="rect">
            <a:avLst/>
          </a:prstGeom>
        </p:spPr>
      </p:pic>
    </p:spTree>
    <p:extLst>
      <p:ext uri="{BB962C8B-B14F-4D97-AF65-F5344CB8AC3E}">
        <p14:creationId xmlns:p14="http://schemas.microsoft.com/office/powerpoint/2010/main" val="696821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D29BD510-E7CC-431C-9DC5-D07910F6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8E0437A-FA20-4E33-95A8-BBC1FD5C75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DF25424-17BD-1B1F-1D51-5E197434C6D7}"/>
              </a:ext>
            </a:extLst>
          </p:cNvPr>
          <p:cNvSpPr>
            <a:spLocks noGrp="1"/>
          </p:cNvSpPr>
          <p:nvPr>
            <p:ph type="title"/>
          </p:nvPr>
        </p:nvSpPr>
        <p:spPr>
          <a:xfrm>
            <a:off x="283531" y="967417"/>
            <a:ext cx="5537208" cy="3622594"/>
          </a:xfrm>
        </p:spPr>
        <p:txBody>
          <a:bodyPr vert="horz" lIns="91440" tIns="45720" rIns="91440" bIns="45720" rtlCol="0" anchor="b">
            <a:normAutofit/>
          </a:bodyPr>
          <a:lstStyle/>
          <a:p>
            <a:pPr>
              <a:lnSpc>
                <a:spcPct val="90000"/>
              </a:lnSpc>
            </a:pPr>
            <a: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t>    The Jellenik Curve </a:t>
            </a:r>
            <a:br>
              <a:rPr lang="en-US" sz="2200" dirty="0">
                <a:solidFill>
                  <a:srgbClr val="FEFFFF"/>
                </a:solidFill>
                <a:latin typeface="Calibri" panose="020F0502020204030204" pitchFamily="34" charset="0"/>
                <a:ea typeface="Calibri" panose="020F0502020204030204" pitchFamily="34" charset="0"/>
                <a:cs typeface="Calibri" panose="020F0502020204030204" pitchFamily="34" charset="0"/>
              </a:rPr>
            </a:br>
            <a:br>
              <a:rPr lang="en-US" sz="22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22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The Jellenik Curve as simplified by Dr. Dawn Elise Snipes, is a scientific predictor of addiction created by biostatistician and physiologist E. Morton Jellinek. Since its creation, the Jellenik Curve has been adapted several times over, including notably by Max Glatt. </a:t>
            </a:r>
            <a:endParaRPr lang="en-US" sz="22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8D6F6A9-302D-3F10-23D2-1915E1BE7F06}"/>
              </a:ext>
            </a:extLst>
          </p:cNvPr>
          <p:cNvPicPr>
            <a:picLocks noChangeAspect="1"/>
          </p:cNvPicPr>
          <p:nvPr/>
        </p:nvPicPr>
        <p:blipFill rotWithShape="1">
          <a:blip r:embed="rId2"/>
          <a:srcRect t="2981" b="6146"/>
          <a:stretch/>
        </p:blipFill>
        <p:spPr>
          <a:xfrm>
            <a:off x="6111241" y="-5534"/>
            <a:ext cx="6080758" cy="3431766"/>
          </a:xfrm>
          <a:prstGeom prst="rect">
            <a:avLst/>
          </a:prstGeom>
        </p:spPr>
      </p:pic>
      <p:sp>
        <p:nvSpPr>
          <p:cNvPr id="46" name="Freeform 27">
            <a:extLst>
              <a:ext uri="{FF2B5EF4-FFF2-40B4-BE49-F238E27FC236}">
                <a16:creationId xmlns:a16="http://schemas.microsoft.com/office/drawing/2014/main" id="{C08A186A-A32B-412D-8105-6DDEC68B6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cxnSp>
        <p:nvCxnSpPr>
          <p:cNvPr id="48" name="Straight Connector 47">
            <a:extLst>
              <a:ext uri="{FF2B5EF4-FFF2-40B4-BE49-F238E27FC236}">
                <a16:creationId xmlns:a16="http://schemas.microsoft.com/office/drawing/2014/main" id="{93B06D1C-75DF-4E0C-B26C-78A4F8B399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1241" y="3426233"/>
            <a:ext cx="6080759" cy="0"/>
          </a:xfrm>
          <a:prstGeom prst="line">
            <a:avLst/>
          </a:prstGeom>
          <a:ln w="50800" cap="flat">
            <a:solidFill>
              <a:schemeClr val="bg2">
                <a:lumMod val="10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46B1DFC-73EB-B52A-4065-0721F11F7AFA}"/>
              </a:ext>
            </a:extLst>
          </p:cNvPr>
          <p:cNvPicPr>
            <a:picLocks noChangeAspect="1"/>
          </p:cNvPicPr>
          <p:nvPr/>
        </p:nvPicPr>
        <p:blipFill>
          <a:blip r:embed="rId3"/>
          <a:stretch>
            <a:fillRect/>
          </a:stretch>
        </p:blipFill>
        <p:spPr>
          <a:xfrm>
            <a:off x="6106197" y="3437952"/>
            <a:ext cx="6078239" cy="3432345"/>
          </a:xfrm>
          <a:prstGeom prst="rect">
            <a:avLst/>
          </a:prstGeom>
        </p:spPr>
      </p:pic>
    </p:spTree>
    <p:extLst>
      <p:ext uri="{BB962C8B-B14F-4D97-AF65-F5344CB8AC3E}">
        <p14:creationId xmlns:p14="http://schemas.microsoft.com/office/powerpoint/2010/main" val="1640379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3251C5C-5E5A-E362-0176-725D93D23F04}"/>
              </a:ext>
            </a:extLst>
          </p:cNvPr>
          <p:cNvSpPr>
            <a:spLocks noGrp="1"/>
          </p:cNvSpPr>
          <p:nvPr>
            <p:ph type="title"/>
          </p:nvPr>
        </p:nvSpPr>
        <p:spPr>
          <a:xfrm>
            <a:off x="2589213" y="4775200"/>
            <a:ext cx="8915399" cy="823448"/>
          </a:xfrm>
        </p:spPr>
        <p:txBody>
          <a:bodyPr vert="horz" lIns="91440" tIns="45720" rIns="91440" bIns="45720" rtlCol="0" anchor="b">
            <a:normAutofit/>
          </a:bodyPr>
          <a:lstStyle/>
          <a:p>
            <a:r>
              <a:rPr lang="en-US" sz="4400" dirty="0">
                <a:solidFill>
                  <a:srgbClr val="3D575E"/>
                </a:solidFill>
                <a:latin typeface="Calibri" panose="020F0502020204030204" pitchFamily="34" charset="0"/>
                <a:ea typeface="Calibri" panose="020F0502020204030204" pitchFamily="34" charset="0"/>
                <a:cs typeface="Calibri" panose="020F0502020204030204" pitchFamily="34" charset="0"/>
              </a:rPr>
              <a:t>           Jellenik Curve, cont.</a:t>
            </a:r>
          </a:p>
        </p:txBody>
      </p:sp>
      <p:sp>
        <p:nvSpPr>
          <p:cNvPr id="44" name="Rectangle 43">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D575E"/>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C7869CE0-680A-36BD-9C48-46A3E67EE420}"/>
              </a:ext>
            </a:extLst>
          </p:cNvPr>
          <p:cNvPicPr>
            <a:picLocks noChangeAspect="1"/>
          </p:cNvPicPr>
          <p:nvPr/>
        </p:nvPicPr>
        <p:blipFill>
          <a:blip r:embed="rId2"/>
          <a:stretch>
            <a:fillRect/>
          </a:stretch>
        </p:blipFill>
        <p:spPr>
          <a:xfrm>
            <a:off x="348580" y="884940"/>
            <a:ext cx="4296833" cy="3336364"/>
          </a:xfrm>
          <a:prstGeom prst="rect">
            <a:avLst/>
          </a:prstGeom>
        </p:spPr>
      </p:pic>
      <p:pic>
        <p:nvPicPr>
          <p:cNvPr id="4" name="Picture 3">
            <a:extLst>
              <a:ext uri="{FF2B5EF4-FFF2-40B4-BE49-F238E27FC236}">
                <a16:creationId xmlns:a16="http://schemas.microsoft.com/office/drawing/2014/main" id="{56F84C72-FE32-9E6F-3FD2-732C92D6F6BB}"/>
              </a:ext>
            </a:extLst>
          </p:cNvPr>
          <p:cNvPicPr>
            <a:picLocks noChangeAspect="1"/>
          </p:cNvPicPr>
          <p:nvPr/>
        </p:nvPicPr>
        <p:blipFill rotWithShape="1">
          <a:blip r:embed="rId3"/>
          <a:srcRect b="17810"/>
          <a:stretch/>
        </p:blipFill>
        <p:spPr>
          <a:xfrm>
            <a:off x="4964924" y="888601"/>
            <a:ext cx="7014991" cy="3372884"/>
          </a:xfrm>
          <a:prstGeom prst="rect">
            <a:avLst/>
          </a:prstGeom>
        </p:spPr>
      </p:pic>
      <p:sp>
        <p:nvSpPr>
          <p:cNvPr id="46" name="Freeform 33">
            <a:extLst>
              <a:ext uri="{FF2B5EF4-FFF2-40B4-BE49-F238E27FC236}">
                <a16:creationId xmlns:a16="http://schemas.microsoft.com/office/drawing/2014/main" id="{783A863A-BB4D-4ECD-8D75-B5B6F03D7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81489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3268288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C2ED2DB-1E7E-4355-B76B-95CF4A900F4D}"/>
              </a:ext>
            </a:extLst>
          </p:cNvPr>
          <p:cNvSpPr>
            <a:spLocks noGrp="1"/>
          </p:cNvSpPr>
          <p:nvPr>
            <p:ph type="title"/>
          </p:nvPr>
        </p:nvSpPr>
        <p:spPr>
          <a:xfrm>
            <a:off x="1367680" y="290499"/>
            <a:ext cx="8614520" cy="615671"/>
          </a:xfrm>
          <a:solidFill>
            <a:schemeClr val="bg1"/>
          </a:solidFill>
        </p:spPr>
        <p:txBody>
          <a:bodyPr>
            <a:normAutofit fontScale="90000"/>
          </a:bodyPr>
          <a:lstStyle/>
          <a:p>
            <a:r>
              <a:rPr lang="en-US" b="1" dirty="0"/>
              <a:t>               The Four </a:t>
            </a:r>
            <a:r>
              <a:rPr lang="en-US" b="1" dirty="0">
                <a:solidFill>
                  <a:srgbClr val="FF0000"/>
                </a:solidFill>
              </a:rPr>
              <a:t>C’s </a:t>
            </a:r>
            <a:r>
              <a:rPr lang="en-US" b="1" dirty="0"/>
              <a:t>of Addiction</a:t>
            </a:r>
          </a:p>
        </p:txBody>
      </p:sp>
      <p:sp>
        <p:nvSpPr>
          <p:cNvPr id="73" name="Rectangle 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EFB3196-5A83-4376-8C1E-ED4F790DA2E2}"/>
              </a:ext>
            </a:extLst>
          </p:cNvPr>
          <p:cNvSpPr>
            <a:spLocks noGrp="1"/>
          </p:cNvSpPr>
          <p:nvPr>
            <p:ph idx="1"/>
          </p:nvPr>
        </p:nvSpPr>
        <p:spPr>
          <a:xfrm>
            <a:off x="1038035" y="1197455"/>
            <a:ext cx="8436471" cy="5370045"/>
          </a:xfrm>
        </p:spPr>
        <p:txBody>
          <a:bodyPr>
            <a:normAutofit lnSpcReduction="10000"/>
          </a:bodyPr>
          <a:lstStyle/>
          <a:p>
            <a:pPr marL="0">
              <a:lnSpc>
                <a:spcPct val="90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Wilson (2014) notes that all addictions, regardless of their differences, result in an established set of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“core brain changes” </a:t>
            </a:r>
            <a:r>
              <a:rPr lang="en-US" sz="2000" dirty="0">
                <a:latin typeface="Calibri" panose="020F0502020204030204" pitchFamily="34" charset="0"/>
                <a:ea typeface="Calibri" panose="020F0502020204030204" pitchFamily="34" charset="0"/>
                <a:cs typeface="Times New Roman" panose="02020603050405020304" pitchFamily="18" charset="0"/>
              </a:rPr>
              <a:t>which, in turn, present as recognized signs, symptoms, and behaviors such as those listed in the </a:t>
            </a:r>
            <a:r>
              <a:rPr lang="en-US" sz="2000" b="1" dirty="0">
                <a:latin typeface="Calibri" panose="020F0502020204030204" pitchFamily="34" charset="0"/>
                <a:ea typeface="Calibri" panose="020F0502020204030204" pitchFamily="34" charset="0"/>
                <a:cs typeface="Times New Roman" panose="02020603050405020304" pitchFamily="18" charset="0"/>
              </a:rPr>
              <a:t>Four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C’s</a:t>
            </a:r>
            <a:r>
              <a:rPr lang="en-US" sz="2000" b="1" dirty="0">
                <a:latin typeface="Calibri" panose="020F0502020204030204" pitchFamily="34" charset="0"/>
                <a:ea typeface="Calibri" panose="020F0502020204030204" pitchFamily="34" charset="0"/>
                <a:cs typeface="Times New Roman" panose="02020603050405020304" pitchFamily="18" charset="0"/>
              </a:rPr>
              <a:t>:</a:t>
            </a:r>
          </a:p>
          <a:p>
            <a:pPr marL="0">
              <a:lnSpc>
                <a:spcPct val="90000"/>
              </a:lnSpc>
              <a:spcBef>
                <a:spcPts val="0"/>
              </a:spcBef>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raving and Preoccupation</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with obtaining, engaging in or recovering from the use of the substance or behaviors in question.</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Font typeface="+mj-lt"/>
              <a:buAutoNum type="arabicPeriod"/>
            </a:pPr>
            <a:r>
              <a:rPr lang="en-US" sz="2000" b="1" i="1" dirty="0">
                <a:latin typeface="Calibri" panose="020F0502020204030204" pitchFamily="34" charset="0"/>
                <a:ea typeface="Calibri" panose="020F0502020204030204" pitchFamily="34" charset="0"/>
                <a:cs typeface="Times New Roman" panose="02020603050405020304" pitchFamily="18" charset="0"/>
              </a:rPr>
              <a:t>Loss of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ontrol </a:t>
            </a:r>
            <a:r>
              <a:rPr lang="en-US" sz="2000" dirty="0">
                <a:latin typeface="Calibri" panose="020F0502020204030204" pitchFamily="34" charset="0"/>
                <a:ea typeface="Calibri" panose="020F0502020204030204" pitchFamily="34" charset="0"/>
                <a:cs typeface="Times New Roman" panose="02020603050405020304" pitchFamily="18" charset="0"/>
              </a:rPr>
              <a:t>in using the substance or of engaging in the behavior and noted by increasing frequency or duration, larger amounts or intensity, and/or increasing the risk and behavior in an effort to obtain the desired effect.</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i="1" dirty="0">
                <a:latin typeface="Calibri" panose="020F0502020204030204" pitchFamily="34" charset="0"/>
                <a:ea typeface="Calibri" panose="020F0502020204030204" pitchFamily="34" charset="0"/>
                <a:cs typeface="Times New Roman" panose="02020603050405020304" pitchFamily="18" charset="0"/>
              </a:rPr>
              <a:t>Negative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onsequences </a:t>
            </a:r>
            <a:r>
              <a:rPr lang="en-US" sz="2000" dirty="0">
                <a:latin typeface="Calibri" panose="020F0502020204030204" pitchFamily="34" charset="0"/>
                <a:ea typeface="Calibri" panose="020F0502020204030204" pitchFamily="34" charset="0"/>
                <a:cs typeface="Times New Roman" panose="02020603050405020304" pitchFamily="18" charset="0"/>
              </a:rPr>
              <a:t>in physical, social, occupational, financial, or psychological areas. </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solidFill>
                  <a:schemeClr val="tx1"/>
                </a:solidFill>
                <a:latin typeface="Calibri" panose="020F0502020204030204" pitchFamily="34" charset="0"/>
                <a:ea typeface="Calibri" panose="020F0502020204030204" pitchFamily="34" charset="0"/>
                <a:cs typeface="Times New Roman" panose="02020603050405020304" pitchFamily="18" charset="0"/>
              </a:rPr>
              <a:t>ompulsive </a:t>
            </a:r>
            <a:r>
              <a:rPr lang="en-US" sz="20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in nature</a:t>
            </a:r>
            <a:endParaRPr lang="en-US" sz="2000" i="1"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p>
        </p:txBody>
      </p:sp>
      <p:pic>
        <p:nvPicPr>
          <p:cNvPr id="2050" name="Picture 2" descr="Image result for image of craving">
            <a:extLst>
              <a:ext uri="{FF2B5EF4-FFF2-40B4-BE49-F238E27FC236}">
                <a16:creationId xmlns:a16="http://schemas.microsoft.com/office/drawing/2014/main" id="{E421B802-F494-486D-A888-5879F0D8CE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19476" y="2312443"/>
            <a:ext cx="1577304" cy="818147"/>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052" name="Picture 4" descr="Image result for image of loss of control">
            <a:extLst>
              <a:ext uri="{FF2B5EF4-FFF2-40B4-BE49-F238E27FC236}">
                <a16:creationId xmlns:a16="http://schemas.microsoft.com/office/drawing/2014/main" id="{3A873E92-04A4-4B84-B98A-E6FAD5E847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000"/>
          <a:stretch/>
        </p:blipFill>
        <p:spPr bwMode="auto">
          <a:xfrm>
            <a:off x="9788835" y="3417023"/>
            <a:ext cx="1773324" cy="8181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image o negative consequences">
            <a:extLst>
              <a:ext uri="{FF2B5EF4-FFF2-40B4-BE49-F238E27FC236}">
                <a16:creationId xmlns:a16="http://schemas.microsoft.com/office/drawing/2014/main" id="{A139E308-3268-431B-8691-C82023C8EF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3294" y="4444386"/>
            <a:ext cx="1577304" cy="9848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874F7D-4BE7-ADB2-183D-E0DD13FD23E4}"/>
              </a:ext>
            </a:extLst>
          </p:cNvPr>
          <p:cNvPicPr>
            <a:picLocks noChangeAspect="1"/>
          </p:cNvPicPr>
          <p:nvPr/>
        </p:nvPicPr>
        <p:blipFill rotWithShape="1">
          <a:blip r:embed="rId6"/>
          <a:srcRect b="15329"/>
          <a:stretch/>
        </p:blipFill>
        <p:spPr>
          <a:xfrm>
            <a:off x="9726875" y="5642572"/>
            <a:ext cx="2038350" cy="1048447"/>
          </a:xfrm>
          <a:prstGeom prst="rect">
            <a:avLst/>
          </a:prstGeom>
        </p:spPr>
      </p:pic>
    </p:spTree>
    <p:extLst>
      <p:ext uri="{BB962C8B-B14F-4D97-AF65-F5344CB8AC3E}">
        <p14:creationId xmlns:p14="http://schemas.microsoft.com/office/powerpoint/2010/main" val="266458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7" name="Group 8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9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9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1" name="Rectangle 10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05" name="Rectangle 104">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E6877-C84E-49B1-8F93-7A4B74F8E087}"/>
              </a:ext>
            </a:extLst>
          </p:cNvPr>
          <p:cNvSpPr>
            <a:spLocks noGrp="1"/>
          </p:cNvSpPr>
          <p:nvPr>
            <p:ph type="title"/>
          </p:nvPr>
        </p:nvSpPr>
        <p:spPr>
          <a:xfrm>
            <a:off x="6599705" y="528811"/>
            <a:ext cx="4923727" cy="1539476"/>
          </a:xfrm>
        </p:spPr>
        <p:txBody>
          <a:bodyPr vert="horz" lIns="91440" tIns="45720" rIns="91440" bIns="45720" rtlCol="0" anchor="b">
            <a:noAutofit/>
          </a:bodyPr>
          <a:lstStyle/>
          <a:p>
            <a:pPr>
              <a:lnSpc>
                <a:spcPct val="90000"/>
              </a:lnSpc>
            </a:pPr>
            <a:r>
              <a:rPr lang="en-US" sz="3200" dirty="0">
                <a:latin typeface="Calibri" panose="020F0502020204030204" pitchFamily="34" charset="0"/>
                <a:cs typeface="Calibri" panose="020F0502020204030204" pitchFamily="34" charset="0"/>
              </a:rPr>
              <a:t>In the words of </a:t>
            </a:r>
            <a:r>
              <a:rPr lang="en-US" sz="3200" dirty="0">
                <a:solidFill>
                  <a:srgbClr val="FFFF00"/>
                </a:solidFill>
                <a:highlight>
                  <a:srgbClr val="000000"/>
                </a:highlight>
                <a:latin typeface="Calibri" panose="020F0502020204030204" pitchFamily="34" charset="0"/>
                <a:cs typeface="Calibri" panose="020F0502020204030204" pitchFamily="34" charset="0"/>
              </a:rPr>
              <a:t>Stephen Arterburn, </a:t>
            </a:r>
            <a:r>
              <a:rPr lang="en-US" sz="3200" dirty="0">
                <a:latin typeface="Calibri" panose="020F0502020204030204" pitchFamily="34" charset="0"/>
                <a:cs typeface="Calibri" panose="020F0502020204030204" pitchFamily="34" charset="0"/>
              </a:rPr>
              <a:t>world renowned expert on sexual addiction:</a:t>
            </a:r>
          </a:p>
        </p:txBody>
      </p:sp>
      <p:sp>
        <p:nvSpPr>
          <p:cNvPr id="107" name="Rectangle 106">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6A5B44"/>
          </a:solidFill>
          <a:ln>
            <a:noFill/>
          </a:ln>
          <a:effectLst/>
        </p:spPr>
        <p:style>
          <a:lnRef idx="1">
            <a:schemeClr val="accent1"/>
          </a:lnRef>
          <a:fillRef idx="3">
            <a:schemeClr val="accent1"/>
          </a:fillRef>
          <a:effectRef idx="2">
            <a:schemeClr val="accent1"/>
          </a:effectRef>
          <a:fontRef idx="minor">
            <a:schemeClr val="lt1"/>
          </a:fontRef>
        </p:style>
      </p:sp>
      <p:pic>
        <p:nvPicPr>
          <p:cNvPr id="1028" name="Picture 4" descr="Image result for image of a plague">
            <a:extLst>
              <a:ext uri="{FF2B5EF4-FFF2-40B4-BE49-F238E27FC236}">
                <a16:creationId xmlns:a16="http://schemas.microsoft.com/office/drawing/2014/main" id="{B02AADD4-A7F5-4EAB-9D2A-5EC4AD5242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9734" y="1882434"/>
            <a:ext cx="5096216" cy="34770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4E4D668-3D6E-4D75-9105-0CE0F63B8052}"/>
              </a:ext>
            </a:extLst>
          </p:cNvPr>
          <p:cNvSpPr/>
          <p:nvPr/>
        </p:nvSpPr>
        <p:spPr>
          <a:xfrm>
            <a:off x="6453002" y="1221672"/>
            <a:ext cx="5434197" cy="5349930"/>
          </a:xfrm>
          <a:prstGeom prst="rect">
            <a:avLst/>
          </a:prstGeom>
        </p:spPr>
        <p:txBody>
          <a:bodyPr vert="horz" lIns="91440" tIns="45720" rIns="91440" bIns="45720" rtlCol="0">
            <a:normAutofit fontScale="92500" lnSpcReduction="10000"/>
          </a:bodyPr>
          <a:lstStyle/>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pPr>
            <a:r>
              <a:rPr lang="en-US" sz="2000" i="1" dirty="0">
                <a:solidFill>
                  <a:schemeClr val="tx1">
                    <a:lumMod val="75000"/>
                    <a:lumOff val="25000"/>
                  </a:schemeClr>
                </a:solidFill>
                <a:latin typeface="Cambria" panose="02040503050406030204" pitchFamily="18" charset="0"/>
                <a:ea typeface="Cambria" panose="02040503050406030204" pitchFamily="18" charset="0"/>
              </a:rPr>
              <a:t>“</a:t>
            </a:r>
            <a:r>
              <a:rPr lang="en-US" sz="2600" i="1" dirty="0">
                <a:solidFill>
                  <a:schemeClr val="tx1">
                    <a:lumMod val="75000"/>
                    <a:lumOff val="25000"/>
                  </a:schemeClr>
                </a:solidFill>
                <a:latin typeface="Cambria" panose="02040503050406030204" pitchFamily="18" charset="0"/>
                <a:ea typeface="Cambria" panose="02040503050406030204" pitchFamily="18" charset="0"/>
              </a:rPr>
              <a:t>I don’t know of know of any </a:t>
            </a:r>
            <a:r>
              <a:rPr lang="en-US" sz="2600" i="1" dirty="0">
                <a:latin typeface="Cambria" panose="02040503050406030204" pitchFamily="18" charset="0"/>
                <a:ea typeface="Cambria" panose="02040503050406030204" pitchFamily="18" charset="0"/>
              </a:rPr>
              <a:t>plague </a:t>
            </a:r>
            <a:r>
              <a:rPr lang="en-US" sz="2600" i="1" dirty="0">
                <a:solidFill>
                  <a:schemeClr val="tx1">
                    <a:lumMod val="75000"/>
                    <a:lumOff val="25000"/>
                  </a:schemeClr>
                </a:solidFill>
                <a:latin typeface="Cambria" panose="02040503050406030204" pitchFamily="18" charset="0"/>
                <a:ea typeface="Cambria" panose="02040503050406030204" pitchFamily="18" charset="0"/>
              </a:rPr>
              <a:t>to ever reach into the homes and families all over the world and create as much damage or heartaches than the struggle of lust, affair, pornography, perversion, and sexual addiction. It seems that everywhere I look, it gets worse and worse. The Internet exploded the problem, and now cell phones transport pornography more portably than the computer and facilitates affairs with greater accessibility and secrecy”</a:t>
            </a:r>
            <a:r>
              <a:rPr lang="en-US" sz="2600" dirty="0">
                <a:solidFill>
                  <a:schemeClr val="tx1">
                    <a:lumMod val="75000"/>
                    <a:lumOff val="25000"/>
                  </a:schemeClr>
                </a:solidFill>
                <a:latin typeface="Cambria" panose="02040503050406030204" pitchFamily="18" charset="0"/>
                <a:ea typeface="Cambria" panose="02040503050406030204" pitchFamily="18" charset="0"/>
              </a:rPr>
              <a:t> (cited in Roberts, 2008, p.9).</a:t>
            </a:r>
          </a:p>
          <a:p>
            <a:pPr>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mbria" panose="02040503050406030204" pitchFamily="18" charset="0"/>
              <a:ea typeface="Cambria" panose="02040503050406030204" pitchFamily="18" charset="0"/>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1100" dirty="0">
              <a:solidFill>
                <a:schemeClr val="tx1">
                  <a:lumMod val="75000"/>
                  <a:lumOff val="25000"/>
                </a:schemeClr>
              </a:solidFill>
            </a:endParaRPr>
          </a:p>
        </p:txBody>
      </p:sp>
    </p:spTree>
    <p:extLst>
      <p:ext uri="{BB962C8B-B14F-4D97-AF65-F5344CB8AC3E}">
        <p14:creationId xmlns:p14="http://schemas.microsoft.com/office/powerpoint/2010/main" val="228558822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67" name="Rectangle 166">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34F98-0466-42AE-8BA1-97BB826BD44E}"/>
              </a:ext>
            </a:extLst>
          </p:cNvPr>
          <p:cNvSpPr>
            <a:spLocks noGrp="1"/>
          </p:cNvSpPr>
          <p:nvPr>
            <p:ph type="title"/>
          </p:nvPr>
        </p:nvSpPr>
        <p:spPr>
          <a:xfrm>
            <a:off x="457887" y="371568"/>
            <a:ext cx="11147475" cy="850104"/>
          </a:xfrm>
        </p:spPr>
        <p:txBody>
          <a:bodyPr vert="horz" lIns="91440" tIns="45720" rIns="91440" bIns="45720" rtlCol="0" anchor="b">
            <a:noAutofit/>
          </a:bodyPr>
          <a:lstStyle/>
          <a:p>
            <a:r>
              <a:rPr lang="en-US" b="1" dirty="0">
                <a:solidFill>
                  <a:srgbClr val="FF0000"/>
                </a:solidFill>
                <a:latin typeface="Calibri" panose="020F0502020204030204" pitchFamily="34" charset="0"/>
                <a:cs typeface="Calibri" panose="020F0502020204030204" pitchFamily="34" charset="0"/>
              </a:rPr>
              <a:t>The Toll of Porn Addiction</a:t>
            </a:r>
          </a:p>
        </p:txBody>
      </p:sp>
      <p:sp>
        <p:nvSpPr>
          <p:cNvPr id="169" name="Rectangle 168">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A4757"/>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The Anguish of Anxiety by Tommy Smith - Refine and Renew">
            <a:extLst>
              <a:ext uri="{FF2B5EF4-FFF2-40B4-BE49-F238E27FC236}">
                <a16:creationId xmlns:a16="http://schemas.microsoft.com/office/drawing/2014/main" id="{A343B62E-587C-4FBC-A2AE-CBD87AE643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8442" y="1781201"/>
            <a:ext cx="5757558" cy="39193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2B5F9F5-21EC-44B7-82ED-CFF79113F508}"/>
              </a:ext>
            </a:extLst>
          </p:cNvPr>
          <p:cNvSpPr/>
          <p:nvPr/>
        </p:nvSpPr>
        <p:spPr>
          <a:xfrm>
            <a:off x="6379760" y="423196"/>
            <a:ext cx="5247068" cy="5023862"/>
          </a:xfrm>
          <a:prstGeom prst="rect">
            <a:avLst/>
          </a:prstGeom>
        </p:spPr>
        <p:txBody>
          <a:bodyPr vert="horz" lIns="91440" tIns="45720" rIns="91440" bIns="45720" rtlCol="0">
            <a:noAutofit/>
          </a:bodyPr>
          <a:lstStyle/>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boys as young as 11 attempt to rape children as young as 3 after getting steamed up on porn. </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normal adolescent sexuality be hijacked and rewritten from something wonderful to something perverse.</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men go to jail and lose their careers.</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 have seen countless marriages fail – the toll is enormous and is mounting every day.  </a:t>
            </a:r>
          </a:p>
          <a:p>
            <a:pPr marL="342900" indent="-342900">
              <a:lnSpc>
                <a:spcPct val="90000"/>
              </a:lnSpc>
              <a:spcBef>
                <a:spcPts val="1000"/>
              </a:spcBef>
              <a:buClr>
                <a:schemeClr val="accent1"/>
              </a:buClr>
              <a:buFont typeface="Wingdings 3" charset="2"/>
              <a:buChar cha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marL="342900" indent="-342900">
              <a:lnSpc>
                <a:spcPct val="90000"/>
              </a:lnSpc>
              <a:spcBef>
                <a:spcPts val="1000"/>
              </a:spcBef>
              <a:buClr>
                <a:schemeClr val="accent1"/>
              </a:buCl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The Utah state legislature has wisely declared pornography a national epidemic that is ripping the fabric of our society (Barta, 2018). </a:t>
            </a:r>
          </a:p>
        </p:txBody>
      </p:sp>
    </p:spTree>
    <p:extLst>
      <p:ext uri="{BB962C8B-B14F-4D97-AF65-F5344CB8AC3E}">
        <p14:creationId xmlns:p14="http://schemas.microsoft.com/office/powerpoint/2010/main" val="2502063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9F317-D819-4110-8941-0FF20DE13676}"/>
              </a:ext>
            </a:extLst>
          </p:cNvPr>
          <p:cNvSpPr>
            <a:spLocks noGrp="1"/>
          </p:cNvSpPr>
          <p:nvPr>
            <p:ph type="title"/>
          </p:nvPr>
        </p:nvSpPr>
        <p:spPr>
          <a:xfrm>
            <a:off x="3233057" y="272143"/>
            <a:ext cx="9154885" cy="936172"/>
          </a:xfrm>
        </p:spPr>
        <p:txBody>
          <a:bodyPr>
            <a:noAutofit/>
          </a:bodyPr>
          <a:lstStyle/>
          <a:p>
            <a:r>
              <a:rPr lang="en-US" sz="4000" b="1" dirty="0"/>
              <a:t>So how                is it?</a:t>
            </a:r>
            <a:endParaRPr lang="en-US" sz="4000" dirty="0"/>
          </a:p>
        </p:txBody>
      </p:sp>
      <p:sp>
        <p:nvSpPr>
          <p:cNvPr id="3" name="Rectangle 2">
            <a:extLst>
              <a:ext uri="{FF2B5EF4-FFF2-40B4-BE49-F238E27FC236}">
                <a16:creationId xmlns:a16="http://schemas.microsoft.com/office/drawing/2014/main" id="{3129B5A2-62C8-4AB2-A2BD-0282B3D93D1D}"/>
              </a:ext>
            </a:extLst>
          </p:cNvPr>
          <p:cNvSpPr/>
          <p:nvPr/>
        </p:nvSpPr>
        <p:spPr>
          <a:xfrm>
            <a:off x="598713" y="1208315"/>
            <a:ext cx="11321143" cy="8302548"/>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40 million </a:t>
            </a:r>
            <a:r>
              <a:rPr lang="en-US" sz="1900" dirty="0">
                <a:latin typeface="Calibri" panose="020F0502020204030204" pitchFamily="34" charset="0"/>
                <a:ea typeface="Calibri" panose="020F0502020204030204" pitchFamily="34" charset="0"/>
                <a:cs typeface="Times New Roman" panose="02020603050405020304" pitchFamily="18" charset="0"/>
              </a:rPr>
              <a:t>American people regularly visit porn sites (Webroot, 2019).</a:t>
            </a:r>
          </a:p>
          <a:p>
            <a:r>
              <a:rPr lang="en-US" sz="19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35% </a:t>
            </a:r>
            <a:r>
              <a:rPr lang="en-US" sz="1900" dirty="0">
                <a:latin typeface="Calibri" panose="020F0502020204030204" pitchFamily="34" charset="0"/>
                <a:ea typeface="Calibri" panose="020F0502020204030204" pitchFamily="34" charset="0"/>
                <a:cs typeface="Times New Roman" panose="02020603050405020304" pitchFamily="18" charset="0"/>
              </a:rPr>
              <a:t>of all internet downloads are related to pornography (Webroot, 2019).</a:t>
            </a:r>
          </a:p>
          <a:p>
            <a:r>
              <a:rPr lang="en-US" sz="19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34% of internet users </a:t>
            </a:r>
            <a:r>
              <a:rPr lang="en-US" sz="1900" dirty="0">
                <a:latin typeface="Calibri" panose="020F0502020204030204" pitchFamily="34" charset="0"/>
                <a:ea typeface="Calibri" panose="020F0502020204030204" pitchFamily="34" charset="0"/>
                <a:cs typeface="Times New Roman" panose="02020603050405020304" pitchFamily="18" charset="0"/>
              </a:rPr>
              <a:t>have experienced unwanted exposure to pornographic content through ads, pop up ads, misdirected links or emails (Webroot, 2019).</a:t>
            </a:r>
          </a:p>
          <a:p>
            <a:pPr marL="342900" marR="0" lvl="0" indent="-342900">
              <a:spcBef>
                <a:spcPts val="0"/>
              </a:spcBef>
              <a:spcAft>
                <a:spcPts val="0"/>
              </a:spcAft>
              <a:buFont typeface="Symbol" panose="05050102010706020507" pitchFamily="18" charset="2"/>
              <a:buChar cha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FF0000"/>
              </a:buClr>
              <a:buFont typeface="Symbol" panose="05050102010706020507" pitchFamily="18" charset="2"/>
              <a:buChar char=""/>
            </a:pPr>
            <a:r>
              <a:rPr lang="en-US" sz="1900" dirty="0">
                <a:latin typeface="Calibri" panose="020F0502020204030204" pitchFamily="34" charset="0"/>
                <a:ea typeface="Calibri" panose="020F0502020204030204" pitchFamily="34" charset="0"/>
                <a:cs typeface="Times New Roman" panose="02020603050405020304" pitchFamily="18" charset="0"/>
              </a:rPr>
              <a:t>The societal costs of pornography are staggering. The financial cost to business productivity in the U.S. alone is estimated at </a:t>
            </a: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$16.9 Billion annually</a:t>
            </a:r>
            <a:r>
              <a:rPr lang="en-US" sz="1900" dirty="0">
                <a:latin typeface="Calibri" panose="020F0502020204030204" pitchFamily="34" charset="0"/>
                <a:ea typeface="Calibri" panose="020F0502020204030204" pitchFamily="34" charset="0"/>
                <a:cs typeface="Times New Roman" panose="02020603050405020304" pitchFamily="18" charset="0"/>
              </a:rPr>
              <a:t>; but the human toll, particularly among our youth and in our families, is far greater (Weebroot, 2019).</a:t>
            </a:r>
          </a:p>
          <a:p>
            <a:pPr marR="0" lvl="0">
              <a:spcBef>
                <a:spcPts val="0"/>
              </a:spcBef>
              <a:spcAft>
                <a:spcPts val="0"/>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One-third </a:t>
            </a:r>
            <a:r>
              <a:rPr lang="en-US" sz="1900" dirty="0">
                <a:latin typeface="Calibri" panose="020F0502020204030204" pitchFamily="34" charset="0"/>
                <a:ea typeface="Calibri" panose="020F0502020204030204" pitchFamily="34" charset="0"/>
                <a:cs typeface="Times New Roman" panose="02020603050405020304" pitchFamily="18" charset="0"/>
              </a:rPr>
              <a:t>of porn viewers are women (Webroot, 2019).</a:t>
            </a:r>
          </a:p>
          <a:p>
            <a:pPr marL="342900" marR="0" lvl="0" indent="-342900">
              <a:spcBef>
                <a:spcPts val="0"/>
              </a:spcBef>
              <a:spcAft>
                <a:spcPts val="0"/>
              </a:spcAft>
              <a:buFont typeface="Symbol" panose="05050102010706020507" pitchFamily="18" charset="2"/>
              <a:buChar cha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Clr>
                <a:srgbClr val="FF0000"/>
              </a:buClr>
              <a:buSzPct val="130000"/>
              <a:buFont typeface="Arial" panose="020B0604020202020204" pitchFamily="34" charset="0"/>
              <a:buChar char="•"/>
            </a:pPr>
            <a:r>
              <a:rPr lang="en-US" sz="1900" dirty="0">
                <a:latin typeface="Calibri" panose="020F0502020204030204" pitchFamily="34" charset="0"/>
                <a:ea typeface="Calibri" panose="020F0502020204030204" pitchFamily="34" charset="0"/>
                <a:cs typeface="Times New Roman" panose="02020603050405020304" pitchFamily="18" charset="0"/>
              </a:rPr>
              <a:t>Between 2008 and 2011, exposure to porn among boys under the age of 13 jumped from </a:t>
            </a:r>
            <a:r>
              <a:rPr lang="en-US" sz="19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14% to 49%. </a:t>
            </a:r>
            <a:r>
              <a:rPr lang="en-US" sz="1900" dirty="0">
                <a:latin typeface="Calibri" panose="020F0502020204030204" pitchFamily="34" charset="0"/>
                <a:ea typeface="Calibri" panose="020F0502020204030204" pitchFamily="34" charset="0"/>
                <a:cs typeface="Times New Roman" panose="02020603050405020304" pitchFamily="18" charset="0"/>
              </a:rPr>
              <a:t>Boys’ daily use more than doubled. (Sun et al. 2016) </a:t>
            </a:r>
          </a:p>
          <a:p>
            <a:pPr marL="457200" marR="0">
              <a:spcBef>
                <a:spcPts val="0"/>
              </a:spcBef>
              <a:spcAft>
                <a:spcPts val="0"/>
              </a:spcAft>
            </a:pPr>
            <a:r>
              <a:rPr lang="en-US" sz="1900" dirty="0">
                <a:latin typeface="Calibri" panose="020F0502020204030204" pitchFamily="34" charset="0"/>
                <a:ea typeface="Calibri" panose="020F0502020204030204" pitchFamily="34" charset="0"/>
                <a:cs typeface="Times New Roman" panose="02020603050405020304" pitchFamily="18" charset="0"/>
              </a:rPr>
              <a:t> </a:t>
            </a:r>
          </a:p>
          <a:p>
            <a:pPr marL="285750" lvl="0" indent="-285750">
              <a:buClr>
                <a:srgbClr val="FF0000"/>
              </a:buClr>
              <a:buSzPct val="131000"/>
              <a:buFont typeface="Arial" panose="020B0604020202020204" pitchFamily="34" charset="0"/>
              <a:buChar char="•"/>
            </a:pPr>
            <a:r>
              <a:rPr lang="en-US" sz="1900" dirty="0">
                <a:latin typeface="Calibri" panose="020F0502020204030204" pitchFamily="34" charset="0"/>
                <a:cs typeface="Calibri" panose="020F0502020204030204" pitchFamily="34" charset="0"/>
              </a:rPr>
              <a:t>In a 2007 University of Alberta study, 429 students ages 13 and 14 from 17 schools across Alberta, Canada were surveyed about how often they accessed sexually explicit media content:  </a:t>
            </a:r>
            <a:r>
              <a:rPr lang="en-US" sz="1900" b="1" dirty="0">
                <a:solidFill>
                  <a:srgbClr val="FF0000"/>
                </a:solidFill>
                <a:latin typeface="Calibri" panose="020F0502020204030204" pitchFamily="34" charset="0"/>
                <a:cs typeface="Calibri" panose="020F0502020204030204" pitchFamily="34" charset="0"/>
              </a:rPr>
              <a:t>90% of boys </a:t>
            </a:r>
            <a:r>
              <a:rPr lang="en-US" sz="1900" dirty="0">
                <a:latin typeface="Calibri" panose="020F0502020204030204" pitchFamily="34" charset="0"/>
                <a:cs typeface="Calibri" panose="020F0502020204030204" pitchFamily="34" charset="0"/>
              </a:rPr>
              <a:t>and </a:t>
            </a:r>
            <a:r>
              <a:rPr lang="en-US" sz="1900" b="1" dirty="0">
                <a:solidFill>
                  <a:srgbClr val="FF0000"/>
                </a:solidFill>
                <a:latin typeface="Calibri" panose="020F0502020204030204" pitchFamily="34" charset="0"/>
                <a:cs typeface="Calibri" panose="020F0502020204030204" pitchFamily="34" charset="0"/>
              </a:rPr>
              <a:t>70% of girls </a:t>
            </a:r>
            <a:r>
              <a:rPr lang="en-US" sz="1900" dirty="0">
                <a:latin typeface="Calibri" panose="020F0502020204030204" pitchFamily="34" charset="0"/>
                <a:cs typeface="Calibri" panose="020F0502020204030204" pitchFamily="34" charset="0"/>
              </a:rPr>
              <a:t>reported accessing sexually explicit media on at least one occasion (Betkowski, 2007).</a:t>
            </a:r>
          </a:p>
          <a:p>
            <a:r>
              <a:rPr lang="en-US" dirty="0"/>
              <a:t> </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Image result for image of bad">
            <a:extLst>
              <a:ext uri="{FF2B5EF4-FFF2-40B4-BE49-F238E27FC236}">
                <a16:creationId xmlns:a16="http://schemas.microsoft.com/office/drawing/2014/main" id="{4816D097-2E55-4CBC-A009-4D2028A58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485" y="0"/>
            <a:ext cx="1959429" cy="1098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55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86" name="Group 18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8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8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8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9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9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9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9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00" name="Group 19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0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0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0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0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0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0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0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20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20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1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1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14" name="Rectangle 21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16"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18" name="Rectangle 217">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20" name="Rectangle 219">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2" name="Rectangle 221">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353755"/>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35BE72B-3474-AE01-397F-AF1B46F23A22}"/>
              </a:ext>
            </a:extLst>
          </p:cNvPr>
          <p:cNvSpPr>
            <a:spLocks noGrp="1"/>
          </p:cNvSpPr>
          <p:nvPr>
            <p:ph type="title"/>
          </p:nvPr>
        </p:nvSpPr>
        <p:spPr>
          <a:xfrm>
            <a:off x="283531" y="1410943"/>
            <a:ext cx="4035618" cy="3198160"/>
          </a:xfrm>
        </p:spPr>
        <p:txBody>
          <a:bodyPr vert="horz" lIns="91440" tIns="45720" rIns="91440" bIns="45720" rtlCol="0" anchor="b">
            <a:normAutofit/>
          </a:bodyPr>
          <a:lstStyle/>
          <a:p>
            <a:pPr>
              <a:lnSpc>
                <a:spcPct val="90000"/>
              </a:lnSpc>
            </a:pPr>
            <a:r>
              <a:rPr lang="en-US" sz="3100" dirty="0">
                <a:solidFill>
                  <a:srgbClr val="FE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Dr. Gail Dines founder of Culture Reframed and the leading expert on the perils of the porn industry reports:</a:t>
            </a:r>
          </a:p>
        </p:txBody>
      </p:sp>
      <p:pic>
        <p:nvPicPr>
          <p:cNvPr id="182" name="Picture 181">
            <a:extLst>
              <a:ext uri="{FF2B5EF4-FFF2-40B4-BE49-F238E27FC236}">
                <a16:creationId xmlns:a16="http://schemas.microsoft.com/office/drawing/2014/main" id="{909DD4C3-98FD-D1EF-A29C-9C9F0D7D5BBF}"/>
              </a:ext>
            </a:extLst>
          </p:cNvPr>
          <p:cNvPicPr>
            <a:picLocks noChangeAspect="1"/>
          </p:cNvPicPr>
          <p:nvPr/>
        </p:nvPicPr>
        <p:blipFill rotWithShape="1">
          <a:blip r:embed="rId3"/>
          <a:srcRect l="8398" r="18920" b="-1"/>
          <a:stretch/>
        </p:blipFill>
        <p:spPr>
          <a:xfrm>
            <a:off x="4639732" y="10"/>
            <a:ext cx="7552267" cy="6857990"/>
          </a:xfrm>
          <a:prstGeom prst="rect">
            <a:avLst/>
          </a:prstGeom>
        </p:spPr>
      </p:pic>
      <p:pic>
        <p:nvPicPr>
          <p:cNvPr id="6" name="Picture 5">
            <a:extLst>
              <a:ext uri="{FF2B5EF4-FFF2-40B4-BE49-F238E27FC236}">
                <a16:creationId xmlns:a16="http://schemas.microsoft.com/office/drawing/2014/main" id="{171703F5-0303-F168-C752-0DFE8AA1F13D}"/>
              </a:ext>
            </a:extLst>
          </p:cNvPr>
          <p:cNvPicPr>
            <a:picLocks noChangeAspect="1"/>
          </p:cNvPicPr>
          <p:nvPr/>
        </p:nvPicPr>
        <p:blipFill rotWithShape="1">
          <a:blip r:embed="rId4"/>
          <a:srcRect l="744" t="9746" r="5628" b="6822"/>
          <a:stretch/>
        </p:blipFill>
        <p:spPr>
          <a:xfrm>
            <a:off x="4625626" y="1097706"/>
            <a:ext cx="7570946" cy="4680491"/>
          </a:xfrm>
          <a:prstGeom prst="rect">
            <a:avLst/>
          </a:prstGeom>
        </p:spPr>
      </p:pic>
    </p:spTree>
    <p:extLst>
      <p:ext uri="{BB962C8B-B14F-4D97-AF65-F5344CB8AC3E}">
        <p14:creationId xmlns:p14="http://schemas.microsoft.com/office/powerpoint/2010/main" val="3014514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EF446EED-D74D-420B-9225-471B92F21BD1}"/>
              </a:ext>
            </a:extLst>
          </p:cNvPr>
          <p:cNvSpPr>
            <a:spLocks noGrp="1"/>
          </p:cNvSpPr>
          <p:nvPr>
            <p:ph type="title"/>
          </p:nvPr>
        </p:nvSpPr>
        <p:spPr>
          <a:xfrm>
            <a:off x="2079171" y="307776"/>
            <a:ext cx="9546772" cy="1223155"/>
          </a:xfrm>
        </p:spPr>
        <p:txBody>
          <a:bodyPr>
            <a:normAutofit/>
          </a:bodyPr>
          <a:lstStyle/>
          <a:p>
            <a:r>
              <a:rPr lang="en-US" sz="6000" dirty="0">
                <a:latin typeface="Calibri" panose="020F0502020204030204" pitchFamily="34" charset="0"/>
                <a:cs typeface="Calibri" panose="020F0502020204030204" pitchFamily="34" charset="0"/>
              </a:rPr>
              <a:t>          The Plan for Today</a:t>
            </a:r>
          </a:p>
        </p:txBody>
      </p:sp>
      <p:sp>
        <p:nvSpPr>
          <p:cNvPr id="11" name="Rectangle 10">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1744DD5A-913E-42A9-AF66-6A0FBA5C853B}"/>
              </a:ext>
            </a:extLst>
          </p:cNvPr>
          <p:cNvGraphicFramePr>
            <a:graphicFrameLocks noGrp="1"/>
          </p:cNvGraphicFramePr>
          <p:nvPr>
            <p:ph idx="1"/>
            <p:extLst>
              <p:ext uri="{D42A27DB-BD31-4B8C-83A1-F6EECF244321}">
                <p14:modId xmlns:p14="http://schemas.microsoft.com/office/powerpoint/2010/main" val="3020277965"/>
              </p:ext>
            </p:extLst>
          </p:nvPr>
        </p:nvGraphicFramePr>
        <p:xfrm>
          <a:off x="566057" y="2068285"/>
          <a:ext cx="11332029" cy="4637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Plans for the day! | Funny cat memes, Funny cats, Cats">
            <a:extLst>
              <a:ext uri="{FF2B5EF4-FFF2-40B4-BE49-F238E27FC236}">
                <a16:creationId xmlns:a16="http://schemas.microsoft.com/office/drawing/2014/main" id="{F43E8993-3787-4E9D-9F14-3CDB8529FF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 y="0"/>
            <a:ext cx="3171797" cy="206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192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3" name="Rectangle 10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4977B00-7FA4-453D-9040-D44712A3E968}"/>
              </a:ext>
            </a:extLst>
          </p:cNvPr>
          <p:cNvSpPr>
            <a:spLocks noGrp="1"/>
          </p:cNvSpPr>
          <p:nvPr>
            <p:ph type="title"/>
          </p:nvPr>
        </p:nvSpPr>
        <p:spPr>
          <a:xfrm>
            <a:off x="-56521" y="440084"/>
            <a:ext cx="8676413" cy="1846176"/>
          </a:xfrm>
        </p:spPr>
        <p:txBody>
          <a:bodyPr vert="horz" lIns="91440" tIns="45720" rIns="91440" bIns="45720" rtlCol="0" anchor="ctr">
            <a:normAutofit/>
          </a:bodyPr>
          <a:lstStyle/>
          <a:p>
            <a:pPr>
              <a:lnSpc>
                <a:spcPct val="90000"/>
              </a:lnSpc>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      The Question of Shame and Moral Failure</a:t>
            </a:r>
            <a:br>
              <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rPr>
            </a:br>
            <a:endPar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ACFD1DA2-82E8-4E24-AB8D-0098F5F8E8A5}"/>
              </a:ext>
            </a:extLst>
          </p:cNvPr>
          <p:cNvSpPr/>
          <p:nvPr/>
        </p:nvSpPr>
        <p:spPr>
          <a:xfrm>
            <a:off x="541866" y="2042885"/>
            <a:ext cx="7145867" cy="4244979"/>
          </a:xfrm>
          <a:prstGeom prst="rect">
            <a:avLst/>
          </a:prstGeom>
        </p:spPr>
        <p:txBody>
          <a:bodyPr vert="horz" lIns="91440" tIns="45720" rIns="91440" bIns="45720" rtlCol="0">
            <a:normAutofit fontScale="92500" lnSpcReduction="20000"/>
          </a:bodyPr>
          <a:lstStyle/>
          <a:p>
            <a:pPr>
              <a:lnSpc>
                <a:spcPct val="90000"/>
              </a:lnSpc>
              <a:spcBef>
                <a:spcPts val="1000"/>
              </a:spcBef>
              <a:buClr>
                <a:schemeClr val="accent1"/>
              </a:buClr>
            </a:pPr>
            <a:endParaRPr lang="en-US"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t>Although a descent into addiction can lead to </a:t>
            </a: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moral issues </a:t>
            </a:r>
            <a: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t>(e.g., lying to cover, sexual acting out, etc.) it is generally not moral failure that first sets pornography addiction into motion. This is essential to know as </a:t>
            </a: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shaming only makes matters worse. </a:t>
            </a:r>
          </a:p>
          <a:p>
            <a:pPr>
              <a:lnSpc>
                <a:spcPct val="90000"/>
              </a:lnSpc>
              <a:spcBef>
                <a:spcPts val="1000"/>
              </a:spcBef>
              <a:buClr>
                <a:schemeClr val="accent1"/>
              </a:buClr>
              <a:buFont typeface="Wingdings 3" charset="2"/>
              <a:buChar char=""/>
            </a:pPr>
            <a:endPar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Dr. Ted Roberts</a:t>
            </a:r>
            <a:r>
              <a:rPr lang="en-US" sz="2400"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t>who served in Vietnam as a fighter pilot, then became pastor, and subsequently distinguished himself as an expert in the treatment of sexual addictions writes, “</a:t>
            </a: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Guilt </a:t>
            </a:r>
            <a: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t>is about what we have done, but </a:t>
            </a: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shame</a:t>
            </a:r>
            <a:r>
              <a:rPr lang="en-US" sz="2400"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t>is about who we are. With guilt we can always get a fresh start. With shame we are caught in a </a:t>
            </a: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noose, because the problem stays with us</a:t>
            </a:r>
            <a: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t>…The critical issue to remember about shame is that it causes incredible pain” (Roberts, 2008, p 73 – 74).</a:t>
            </a:r>
          </a:p>
        </p:txBody>
      </p:sp>
      <p:pic>
        <p:nvPicPr>
          <p:cNvPr id="7170" name="Picture 2" descr="Image result for image of shame">
            <a:extLst>
              <a:ext uri="{FF2B5EF4-FFF2-40B4-BE49-F238E27FC236}">
                <a16:creationId xmlns:a16="http://schemas.microsoft.com/office/drawing/2014/main" id="{7410D1CC-CBB0-41C3-990A-7F7534A3BE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20145" y="2169879"/>
            <a:ext cx="3556265" cy="323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07539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894474-BB56-1555-379C-D033FECE8978}"/>
              </a:ext>
            </a:extLst>
          </p:cNvPr>
          <p:cNvSpPr>
            <a:spLocks noGrp="1"/>
          </p:cNvSpPr>
          <p:nvPr>
            <p:ph type="title"/>
          </p:nvPr>
        </p:nvSpPr>
        <p:spPr>
          <a:xfrm>
            <a:off x="336884" y="599440"/>
            <a:ext cx="4204635" cy="5618480"/>
          </a:xfrm>
        </p:spPr>
        <p:txBody>
          <a:bodyPr>
            <a:normAutofit/>
          </a:bodyPr>
          <a:lstStyle/>
          <a:p>
            <a:pPr algn="ctr"/>
            <a:r>
              <a:rPr lang="en-US" sz="2600" dirty="0">
                <a:solidFill>
                  <a:srgbClr val="FFFFFF"/>
                </a:solidFill>
              </a:rPr>
              <a:t>Dr. Kevin McCauley who is a recovering addict and former Navy flight surgeon who lost his career to addiction and went to prison and is now an amazing voice for those who have been taken prisoner by addiction. </a:t>
            </a:r>
            <a:br>
              <a:rPr lang="en-US" sz="2600" dirty="0">
                <a:solidFill>
                  <a:srgbClr val="FFFFFF"/>
                </a:solidFill>
              </a:rPr>
            </a:br>
            <a:br>
              <a:rPr lang="en-US" sz="2600" dirty="0">
                <a:solidFill>
                  <a:srgbClr val="FFFFFF"/>
                </a:solidFill>
              </a:rPr>
            </a:br>
            <a:r>
              <a:rPr lang="en-US" sz="1800" dirty="0">
                <a:solidFill>
                  <a:srgbClr val="FFFFFF"/>
                </a:solidFill>
              </a:rPr>
              <a:t>Please click the link below to listen:</a:t>
            </a:r>
            <a:br>
              <a:rPr lang="en-US" sz="1800" dirty="0">
                <a:solidFill>
                  <a:srgbClr val="FFFFFF"/>
                </a:solidFill>
              </a:rPr>
            </a:br>
            <a:r>
              <a:rPr lang="en-US" sz="1800" dirty="0">
                <a:solidFill>
                  <a:srgbClr val="FF0000"/>
                </a:solidFill>
                <a:hlinkClick r:id="rId2">
                  <a:extLst>
                    <a:ext uri="{A12FA001-AC4F-418D-AE19-62706E023703}">
                      <ahyp:hlinkClr xmlns:ahyp="http://schemas.microsoft.com/office/drawing/2018/hyperlinkcolor" val="tx"/>
                    </a:ext>
                  </a:extLst>
                </a:hlinkClick>
              </a:rPr>
              <a:t>https://www.youtube.com/watch?v=PEtWvjMA934&amp;ab_channel=BeaPartoftheConversation</a:t>
            </a:r>
            <a:br>
              <a:rPr lang="en-US" sz="1800" dirty="0">
                <a:solidFill>
                  <a:srgbClr val="FFFFFF"/>
                </a:solidFill>
              </a:rPr>
            </a:br>
            <a:br>
              <a:rPr lang="en-US" sz="1600" dirty="0">
                <a:solidFill>
                  <a:srgbClr val="FFFFFF"/>
                </a:solidFill>
              </a:rPr>
            </a:br>
            <a:r>
              <a:rPr lang="en-US" sz="1600" dirty="0">
                <a:solidFill>
                  <a:srgbClr val="FFFFFF"/>
                </a:solidFill>
              </a:rPr>
              <a:t>Jeffrey E. Hansen, Ph.D.</a:t>
            </a:r>
            <a:br>
              <a:rPr lang="en-US" sz="1600" dirty="0">
                <a:solidFill>
                  <a:srgbClr val="FFFFFF"/>
                </a:solidFill>
              </a:rPr>
            </a:br>
            <a:r>
              <a:rPr lang="en-US" sz="1600" dirty="0">
                <a:solidFill>
                  <a:srgbClr val="FFFFFF"/>
                </a:solidFill>
              </a:rPr>
              <a:t>Center for Connected Living, LLC</a:t>
            </a:r>
          </a:p>
        </p:txBody>
      </p:sp>
      <p:pic>
        <p:nvPicPr>
          <p:cNvPr id="4" name="Picture 3">
            <a:extLst>
              <a:ext uri="{FF2B5EF4-FFF2-40B4-BE49-F238E27FC236}">
                <a16:creationId xmlns:a16="http://schemas.microsoft.com/office/drawing/2014/main" id="{F32442E6-8F08-D43D-7C66-201062A95A4E}"/>
              </a:ext>
            </a:extLst>
          </p:cNvPr>
          <p:cNvPicPr>
            <a:picLocks noChangeAspect="1"/>
          </p:cNvPicPr>
          <p:nvPr/>
        </p:nvPicPr>
        <p:blipFill rotWithShape="1">
          <a:blip r:embed="rId3"/>
          <a:srcRect l="4527" t="9862" r="3850" b="21468"/>
          <a:stretch/>
        </p:blipFill>
        <p:spPr>
          <a:xfrm>
            <a:off x="5013555" y="1706881"/>
            <a:ext cx="6841561" cy="3820159"/>
          </a:xfrm>
          <a:prstGeom prst="rect">
            <a:avLst/>
          </a:prstGeom>
        </p:spPr>
      </p:pic>
    </p:spTree>
    <p:extLst>
      <p:ext uri="{BB962C8B-B14F-4D97-AF65-F5344CB8AC3E}">
        <p14:creationId xmlns:p14="http://schemas.microsoft.com/office/powerpoint/2010/main" val="777107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02" name="Group 5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6" name="Group 6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8" name="Rectangle 8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1" name="Rectangle 86">
            <a:extLst>
              <a:ext uri="{FF2B5EF4-FFF2-40B4-BE49-F238E27FC236}">
                <a16:creationId xmlns:a16="http://schemas.microsoft.com/office/drawing/2014/main" id="{CADF4631-3C8F-45EE-8D19-4D3E8426B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88">
            <a:extLst>
              <a:ext uri="{FF2B5EF4-FFF2-40B4-BE49-F238E27FC236}">
                <a16:creationId xmlns:a16="http://schemas.microsoft.com/office/drawing/2014/main" id="{F291099C-17EE-4E0E-B096-C79975050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0" name="Freeform 11">
              <a:extLst>
                <a:ext uri="{FF2B5EF4-FFF2-40B4-BE49-F238E27FC236}">
                  <a16:creationId xmlns:a16="http://schemas.microsoft.com/office/drawing/2014/main" id="{E21C6221-3E1B-4ABD-8172-FAE995E65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1" name="Freeform 12">
              <a:extLst>
                <a:ext uri="{FF2B5EF4-FFF2-40B4-BE49-F238E27FC236}">
                  <a16:creationId xmlns:a16="http://schemas.microsoft.com/office/drawing/2014/main" id="{D3EF5991-93EA-451F-BB82-1ABC4AC0D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2" name="Freeform 13">
              <a:extLst>
                <a:ext uri="{FF2B5EF4-FFF2-40B4-BE49-F238E27FC236}">
                  <a16:creationId xmlns:a16="http://schemas.microsoft.com/office/drawing/2014/main" id="{136F96F7-16E6-48A1-A211-0B4A4D0C8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3" name="Freeform 14">
              <a:extLst>
                <a:ext uri="{FF2B5EF4-FFF2-40B4-BE49-F238E27FC236}">
                  <a16:creationId xmlns:a16="http://schemas.microsoft.com/office/drawing/2014/main" id="{5C00D000-7FA5-40C4-AB6A-DE3A61AB8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4" name="Freeform 15">
              <a:extLst>
                <a:ext uri="{FF2B5EF4-FFF2-40B4-BE49-F238E27FC236}">
                  <a16:creationId xmlns:a16="http://schemas.microsoft.com/office/drawing/2014/main" id="{5AAEB880-A03D-4743-9060-D7A846FA6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5" name="Freeform 16">
              <a:extLst>
                <a:ext uri="{FF2B5EF4-FFF2-40B4-BE49-F238E27FC236}">
                  <a16:creationId xmlns:a16="http://schemas.microsoft.com/office/drawing/2014/main" id="{CC64DD68-0B96-4DE9-8FD5-3175E4A3F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6" name="Freeform 17">
              <a:extLst>
                <a:ext uri="{FF2B5EF4-FFF2-40B4-BE49-F238E27FC236}">
                  <a16:creationId xmlns:a16="http://schemas.microsoft.com/office/drawing/2014/main" id="{69118400-C17B-4068-86D3-93CAE7702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7" name="Freeform 18">
              <a:extLst>
                <a:ext uri="{FF2B5EF4-FFF2-40B4-BE49-F238E27FC236}">
                  <a16:creationId xmlns:a16="http://schemas.microsoft.com/office/drawing/2014/main" id="{117FA22F-CBA8-4CF5-B8CC-2D169B67E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8" name="Freeform 19">
              <a:extLst>
                <a:ext uri="{FF2B5EF4-FFF2-40B4-BE49-F238E27FC236}">
                  <a16:creationId xmlns:a16="http://schemas.microsoft.com/office/drawing/2014/main" id="{8FB2D443-8598-4CEE-AED2-BEF49AA95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9" name="Freeform 20">
              <a:extLst>
                <a:ext uri="{FF2B5EF4-FFF2-40B4-BE49-F238E27FC236}">
                  <a16:creationId xmlns:a16="http://schemas.microsoft.com/office/drawing/2014/main" id="{92593E33-68AF-485D-99D0-080CEA197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0" name="Freeform 21">
              <a:extLst>
                <a:ext uri="{FF2B5EF4-FFF2-40B4-BE49-F238E27FC236}">
                  <a16:creationId xmlns:a16="http://schemas.microsoft.com/office/drawing/2014/main" id="{96A28427-575C-4904-AC4B-3DD62801D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1" name="Freeform 22">
              <a:extLst>
                <a:ext uri="{FF2B5EF4-FFF2-40B4-BE49-F238E27FC236}">
                  <a16:creationId xmlns:a16="http://schemas.microsoft.com/office/drawing/2014/main" id="{782FA736-DE89-4D13-B0A7-3906B32CE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1">
            <a:extLst>
              <a:ext uri="{FF2B5EF4-FFF2-40B4-BE49-F238E27FC236}">
                <a16:creationId xmlns:a16="http://schemas.microsoft.com/office/drawing/2014/main" id="{4CD7E930-EE81-ADD0-D6AB-40653E71830E}"/>
              </a:ext>
            </a:extLst>
          </p:cNvPr>
          <p:cNvSpPr>
            <a:spLocks noGrp="1"/>
          </p:cNvSpPr>
          <p:nvPr>
            <p:ph type="title"/>
          </p:nvPr>
        </p:nvSpPr>
        <p:spPr>
          <a:xfrm>
            <a:off x="283531" y="4529540"/>
            <a:ext cx="12289469" cy="2000347"/>
          </a:xfrm>
        </p:spPr>
        <p:txBody>
          <a:bodyPr vert="horz" lIns="91440" tIns="45720" rIns="91440" bIns="45720" rtlCol="0" anchor="b">
            <a:normAutofit/>
          </a:bodyPr>
          <a:lstStyle/>
          <a:p>
            <a:pPr>
              <a:lnSpc>
                <a:spcPct val="90000"/>
              </a:lnSpc>
            </a:pPr>
            <a:r>
              <a:rPr lang="en-US" sz="2800" dirty="0">
                <a:latin typeface="Calibri" panose="020F0502020204030204" pitchFamily="34" charset="0"/>
                <a:ea typeface="Calibri" panose="020F0502020204030204" pitchFamily="34" charset="0"/>
                <a:cs typeface="Calibri" panose="020F0502020204030204" pitchFamily="34" charset="0"/>
              </a:rPr>
              <a:t>Dr. McCauley’s model encompasses several pathways that can lead to addiction:</a:t>
            </a:r>
          </a:p>
        </p:txBody>
      </p:sp>
      <p:grpSp>
        <p:nvGrpSpPr>
          <p:cNvPr id="103" name="Group 102">
            <a:extLst>
              <a:ext uri="{FF2B5EF4-FFF2-40B4-BE49-F238E27FC236}">
                <a16:creationId xmlns:a16="http://schemas.microsoft.com/office/drawing/2014/main" id="{6A54B62D-FC5C-4E1A-8D8B-279576FE5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4" name="Freeform 27">
              <a:extLst>
                <a:ext uri="{FF2B5EF4-FFF2-40B4-BE49-F238E27FC236}">
                  <a16:creationId xmlns:a16="http://schemas.microsoft.com/office/drawing/2014/main" id="{4706D2CB-CE4C-4F40-B189-FD7BB4466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5" name="Freeform 28">
              <a:extLst>
                <a:ext uri="{FF2B5EF4-FFF2-40B4-BE49-F238E27FC236}">
                  <a16:creationId xmlns:a16="http://schemas.microsoft.com/office/drawing/2014/main" id="{2714CF7E-2DF6-4F91-8BB2-D62E8B549D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6" name="Freeform 29">
              <a:extLst>
                <a:ext uri="{FF2B5EF4-FFF2-40B4-BE49-F238E27FC236}">
                  <a16:creationId xmlns:a16="http://schemas.microsoft.com/office/drawing/2014/main" id="{F30DCFE1-624D-4D3C-AC61-757C2FF35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7" name="Freeform 30">
              <a:extLst>
                <a:ext uri="{FF2B5EF4-FFF2-40B4-BE49-F238E27FC236}">
                  <a16:creationId xmlns:a16="http://schemas.microsoft.com/office/drawing/2014/main" id="{BF08ABFE-DD31-4F1F-9520-93CC613CD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8" name="Freeform 31">
              <a:extLst>
                <a:ext uri="{FF2B5EF4-FFF2-40B4-BE49-F238E27FC236}">
                  <a16:creationId xmlns:a16="http://schemas.microsoft.com/office/drawing/2014/main" id="{ADFB2DBD-F00A-4820-876F-4E75F216B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9" name="Freeform 32">
              <a:extLst>
                <a:ext uri="{FF2B5EF4-FFF2-40B4-BE49-F238E27FC236}">
                  <a16:creationId xmlns:a16="http://schemas.microsoft.com/office/drawing/2014/main" id="{3F85387B-5668-4570-BC5C-AA89417C7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0" name="Freeform 33">
              <a:extLst>
                <a:ext uri="{FF2B5EF4-FFF2-40B4-BE49-F238E27FC236}">
                  <a16:creationId xmlns:a16="http://schemas.microsoft.com/office/drawing/2014/main" id="{FEA70EF6-623D-453D-8360-1B0C142A2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1" name="Freeform 34">
              <a:extLst>
                <a:ext uri="{FF2B5EF4-FFF2-40B4-BE49-F238E27FC236}">
                  <a16:creationId xmlns:a16="http://schemas.microsoft.com/office/drawing/2014/main" id="{FE3B449C-A5FE-44B9-A01C-A115C37D3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2" name="Freeform 35">
              <a:extLst>
                <a:ext uri="{FF2B5EF4-FFF2-40B4-BE49-F238E27FC236}">
                  <a16:creationId xmlns:a16="http://schemas.microsoft.com/office/drawing/2014/main" id="{BD672E89-DAB4-41AE-891D-6B6A52B0E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3" name="Freeform 36">
              <a:extLst>
                <a:ext uri="{FF2B5EF4-FFF2-40B4-BE49-F238E27FC236}">
                  <a16:creationId xmlns:a16="http://schemas.microsoft.com/office/drawing/2014/main" id="{C69123C3-F0F9-4AA7-BA7B-9E5E0AF27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4" name="Freeform 37">
              <a:extLst>
                <a:ext uri="{FF2B5EF4-FFF2-40B4-BE49-F238E27FC236}">
                  <a16:creationId xmlns:a16="http://schemas.microsoft.com/office/drawing/2014/main" id="{E10779C5-3DD9-489D-9A2D-EF45B7BE3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5" name="Freeform 38">
              <a:extLst>
                <a:ext uri="{FF2B5EF4-FFF2-40B4-BE49-F238E27FC236}">
                  <a16:creationId xmlns:a16="http://schemas.microsoft.com/office/drawing/2014/main" id="{1D3B4B35-2090-4DA8-ADBE-DD888B4E1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17" name="Rectangle 116">
            <a:extLst>
              <a:ext uri="{FF2B5EF4-FFF2-40B4-BE49-F238E27FC236}">
                <a16:creationId xmlns:a16="http://schemas.microsoft.com/office/drawing/2014/main" id="{46FA917F-43A3-4FA3-A085-59D0DC397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9" name="Freeform 33">
            <a:extLst>
              <a:ext uri="{FF2B5EF4-FFF2-40B4-BE49-F238E27FC236}">
                <a16:creationId xmlns:a16="http://schemas.microsoft.com/office/drawing/2014/main" id="{9CBF007B-8C8C-4F79-B037-9F4C61F9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5" name="Picture 4">
            <a:extLst>
              <a:ext uri="{FF2B5EF4-FFF2-40B4-BE49-F238E27FC236}">
                <a16:creationId xmlns:a16="http://schemas.microsoft.com/office/drawing/2014/main" id="{9AD7DFA0-B9C6-5176-0B7D-0E007271839C}"/>
              </a:ext>
            </a:extLst>
          </p:cNvPr>
          <p:cNvPicPr>
            <a:picLocks noChangeAspect="1"/>
          </p:cNvPicPr>
          <p:nvPr/>
        </p:nvPicPr>
        <p:blipFill rotWithShape="1">
          <a:blip r:embed="rId2"/>
          <a:srcRect l="10431" t="14102" r="20433" b="2068"/>
          <a:stretch/>
        </p:blipFill>
        <p:spPr>
          <a:xfrm>
            <a:off x="1020190" y="228600"/>
            <a:ext cx="10279181" cy="5668571"/>
          </a:xfrm>
          <a:prstGeom prst="rect">
            <a:avLst/>
          </a:prstGeom>
        </p:spPr>
      </p:pic>
    </p:spTree>
    <p:extLst>
      <p:ext uri="{BB962C8B-B14F-4D97-AF65-F5344CB8AC3E}">
        <p14:creationId xmlns:p14="http://schemas.microsoft.com/office/powerpoint/2010/main" val="2275573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A4836FE-603C-AFB1-70DF-C39FB8780D53}"/>
              </a:ext>
            </a:extLst>
          </p:cNvPr>
          <p:cNvSpPr>
            <a:spLocks noGrp="1"/>
          </p:cNvSpPr>
          <p:nvPr>
            <p:ph type="title"/>
          </p:nvPr>
        </p:nvSpPr>
        <p:spPr>
          <a:xfrm>
            <a:off x="283531" y="478971"/>
            <a:ext cx="4035618" cy="4431696"/>
          </a:xfrm>
        </p:spPr>
        <p:txBody>
          <a:bodyPr vert="horz" lIns="91440" tIns="45720" rIns="91440" bIns="45720" rtlCol="0" anchor="b">
            <a:normAutofit/>
          </a:bodyPr>
          <a:lstStyle/>
          <a:p>
            <a: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t>All addiction pathways lead to inflammation in the brain and body</a:t>
            </a:r>
          </a:p>
        </p:txBody>
      </p:sp>
      <p:sp>
        <p:nvSpPr>
          <p:cNvPr id="52"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3149CDCD-C25F-6787-89DA-DFA243C0117A}"/>
              </a:ext>
            </a:extLst>
          </p:cNvPr>
          <p:cNvPicPr>
            <a:picLocks noChangeAspect="1"/>
          </p:cNvPicPr>
          <p:nvPr/>
        </p:nvPicPr>
        <p:blipFill rotWithShape="1">
          <a:blip r:embed="rId2"/>
          <a:srcRect l="8274" r="22899"/>
          <a:stretch/>
        </p:blipFill>
        <p:spPr>
          <a:xfrm>
            <a:off x="4814612" y="1177566"/>
            <a:ext cx="7202508" cy="4813703"/>
          </a:xfrm>
          <a:prstGeom prst="rect">
            <a:avLst/>
          </a:prstGeom>
        </p:spPr>
      </p:pic>
    </p:spTree>
    <p:extLst>
      <p:ext uri="{BB962C8B-B14F-4D97-AF65-F5344CB8AC3E}">
        <p14:creationId xmlns:p14="http://schemas.microsoft.com/office/powerpoint/2010/main" val="3016026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3F76-5C7D-B1D8-E06C-989428A4FCC1}"/>
              </a:ext>
            </a:extLst>
          </p:cNvPr>
          <p:cNvSpPr>
            <a:spLocks noGrp="1"/>
          </p:cNvSpPr>
          <p:nvPr>
            <p:ph type="title"/>
          </p:nvPr>
        </p:nvSpPr>
        <p:spPr>
          <a:xfrm>
            <a:off x="794657" y="0"/>
            <a:ext cx="10439400" cy="837283"/>
          </a:xfrm>
        </p:spPr>
        <p:txBody>
          <a:bodyPr>
            <a:norm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Dr. McCauley’s model is brilliantly integrative</a:t>
            </a:r>
          </a:p>
        </p:txBody>
      </p:sp>
      <p:pic>
        <p:nvPicPr>
          <p:cNvPr id="4" name="Picture 3">
            <a:extLst>
              <a:ext uri="{FF2B5EF4-FFF2-40B4-BE49-F238E27FC236}">
                <a16:creationId xmlns:a16="http://schemas.microsoft.com/office/drawing/2014/main" id="{2C2864FC-09EE-CA2D-41EA-8193377B33F8}"/>
              </a:ext>
            </a:extLst>
          </p:cNvPr>
          <p:cNvPicPr>
            <a:picLocks noChangeAspect="1"/>
          </p:cNvPicPr>
          <p:nvPr/>
        </p:nvPicPr>
        <p:blipFill rotWithShape="1">
          <a:blip r:embed="rId2"/>
          <a:srcRect l="8751" t="12969" r="21964" b="9761"/>
          <a:stretch/>
        </p:blipFill>
        <p:spPr>
          <a:xfrm>
            <a:off x="684457" y="837283"/>
            <a:ext cx="11039457" cy="5690443"/>
          </a:xfrm>
          <a:prstGeom prst="rect">
            <a:avLst/>
          </a:prstGeom>
        </p:spPr>
      </p:pic>
    </p:spTree>
    <p:extLst>
      <p:ext uri="{BB962C8B-B14F-4D97-AF65-F5344CB8AC3E}">
        <p14:creationId xmlns:p14="http://schemas.microsoft.com/office/powerpoint/2010/main" val="392977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151" name="Group 615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15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15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15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15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15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15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15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15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16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16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16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16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165" name="Group 616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16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16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16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16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17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17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17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17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17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17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17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7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179" name="Rectangle 617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8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183" name="Rectangle 618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185" name="Rectangle 618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6187" name="Rectangle 618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8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1A85A66-2225-47B5-A368-E485E8077E3A}"/>
              </a:ext>
            </a:extLst>
          </p:cNvPr>
          <p:cNvSpPr>
            <a:spLocks noGrp="1"/>
          </p:cNvSpPr>
          <p:nvPr>
            <p:ph type="title"/>
          </p:nvPr>
        </p:nvSpPr>
        <p:spPr>
          <a:xfrm>
            <a:off x="205245" y="787400"/>
            <a:ext cx="8507812" cy="778933"/>
          </a:xfrm>
        </p:spPr>
        <p:txBody>
          <a:bodyPr vert="horz" lIns="91440" tIns="45720" rIns="91440" bIns="45720" rtlCol="0" anchor="ctr">
            <a:normAutofit/>
          </a:bodyPr>
          <a:lstStyle/>
          <a:p>
            <a:pPr>
              <a:lnSpc>
                <a:spcPct val="90000"/>
              </a:lnSpc>
            </a:pPr>
            <a:br>
              <a:rPr lang="en-US" sz="800" dirty="0">
                <a:solidFill>
                  <a:srgbClr val="FEFFFF"/>
                </a:solidFill>
              </a:rPr>
            </a:br>
            <a:br>
              <a:rPr lang="en-US" sz="800" dirty="0">
                <a:solidFill>
                  <a:srgbClr val="FEFFFF"/>
                </a:solidFill>
              </a:rPr>
            </a:br>
            <a:br>
              <a:rPr lang="en-US" sz="800" dirty="0">
                <a:solidFill>
                  <a:srgbClr val="FEFFFF"/>
                </a:solidFill>
              </a:rPr>
            </a:br>
            <a:endParaRPr lang="en-US" sz="800" dirty="0">
              <a:solidFill>
                <a:srgbClr val="FEFFFF"/>
              </a:solidFill>
            </a:endParaRPr>
          </a:p>
        </p:txBody>
      </p:sp>
      <p:sp>
        <p:nvSpPr>
          <p:cNvPr id="3" name="Rectangle 2">
            <a:extLst>
              <a:ext uri="{FF2B5EF4-FFF2-40B4-BE49-F238E27FC236}">
                <a16:creationId xmlns:a16="http://schemas.microsoft.com/office/drawing/2014/main" id="{F28EFE90-5F26-447F-91D4-55779B2AD020}"/>
              </a:ext>
            </a:extLst>
          </p:cNvPr>
          <p:cNvSpPr/>
          <p:nvPr/>
        </p:nvSpPr>
        <p:spPr>
          <a:xfrm>
            <a:off x="363310" y="857365"/>
            <a:ext cx="8483236" cy="5995886"/>
          </a:xfrm>
          <a:prstGeom prst="rect">
            <a:avLst/>
          </a:prstGeom>
        </p:spPr>
        <p:txBody>
          <a:bodyPr vert="horz" lIns="91440" tIns="45720" rIns="91440" bIns="45720" rtlCol="0">
            <a:normAutofit/>
          </a:bodyPr>
          <a:lstStyle/>
          <a:p>
            <a:pPr>
              <a:spcBef>
                <a:spcPts val="1000"/>
              </a:spcBef>
              <a:buClr>
                <a:schemeClr val="accent1"/>
              </a:buClr>
            </a:pPr>
            <a:r>
              <a:rPr lang="en-US" sz="2800" dirty="0">
                <a:solidFill>
                  <a:srgbClr val="FEFFFF"/>
                </a:solidFill>
                <a:latin typeface="Calibri" panose="020F0502020204030204" pitchFamily="34" charset="0"/>
                <a:ea typeface="Calibri" panose="020F0502020204030204" pitchFamily="34" charset="0"/>
                <a:cs typeface="Calibri" panose="020F0502020204030204" pitchFamily="34" charset="0"/>
              </a:rPr>
              <a:t>Today, we will focus on the following causes:</a:t>
            </a:r>
          </a:p>
          <a:p>
            <a:pPr marL="342900" marR="0" lvl="0" indent="-342900">
              <a:spcBef>
                <a:spcPts val="1000"/>
              </a:spcBef>
              <a:buClr>
                <a:schemeClr val="accent1"/>
              </a:buClr>
              <a:buFont typeface="Wingdings 3"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1000"/>
              </a:spcBef>
              <a:buClr>
                <a:schemeClr val="accent1"/>
              </a:buClr>
              <a:buFont typeface="Wingdings 3" charset="2"/>
              <a:buChar char=""/>
            </a:pPr>
            <a:endPar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800100" lvl="1" indent="-342900">
              <a:spcBef>
                <a:spcPts val="1000"/>
              </a:spcBef>
              <a:buClr>
                <a:schemeClr val="accent1"/>
              </a:buClr>
              <a:buFont typeface="Wingdings 3" charset="2"/>
              <a:buChar char=""/>
            </a:pPr>
            <a: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t>Lack of connected living (Hari, 2015)</a:t>
            </a:r>
          </a:p>
          <a:p>
            <a:pPr lvl="1">
              <a:spcBef>
                <a:spcPts val="1000"/>
              </a:spcBef>
              <a:buClr>
                <a:schemeClr val="accent1"/>
              </a:buClr>
            </a:pPr>
            <a:endPar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800100" lvl="1" indent="-342900">
              <a:spcBef>
                <a:spcPts val="1000"/>
              </a:spcBef>
              <a:buClr>
                <a:schemeClr val="accent1"/>
              </a:buClr>
              <a:buFont typeface="Wingdings 3" charset="2"/>
              <a:buChar char=""/>
            </a:pPr>
            <a: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t>Trauma (Barta, 2018)</a:t>
            </a:r>
          </a:p>
          <a:p>
            <a:pPr lvl="1">
              <a:spcBef>
                <a:spcPts val="1000"/>
              </a:spcBef>
              <a:buClr>
                <a:schemeClr val="accent1"/>
              </a:buClr>
              <a:buFont typeface="Wingdings 3" charset="2"/>
              <a:buChar char=""/>
            </a:pPr>
            <a:endPar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800100" lvl="1" indent="-342900">
              <a:spcBef>
                <a:spcPts val="1000"/>
              </a:spcBef>
              <a:buClr>
                <a:schemeClr val="accent1"/>
              </a:buClr>
              <a:buFont typeface="Wingdings 3" charset="2"/>
              <a:buChar char=""/>
            </a:pPr>
            <a: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t>It started off as just plain fun</a:t>
            </a:r>
          </a:p>
          <a:p>
            <a:pPr marL="800100" lvl="1" indent="-342900">
              <a:spcBef>
                <a:spcPts val="1000"/>
              </a:spcBef>
              <a:buClr>
                <a:schemeClr val="accent1"/>
              </a:buClr>
              <a:buFont typeface="Wingdings 3" charset="2"/>
              <a:buChar char=""/>
            </a:pPr>
            <a:endPar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800100" lvl="1" indent="-342900">
              <a:spcBef>
                <a:spcPts val="1000"/>
              </a:spcBef>
              <a:buClr>
                <a:schemeClr val="accent1"/>
              </a:buClr>
              <a:buFont typeface="Wingdings 3" charset="2"/>
              <a:buChar char=""/>
            </a:pPr>
            <a:r>
              <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rPr>
              <a:t>Some blend of the above (emphasis mine)</a:t>
            </a:r>
          </a:p>
          <a:p>
            <a:pPr lvl="1">
              <a:spcBef>
                <a:spcPts val="1000"/>
              </a:spcBef>
              <a:buClr>
                <a:schemeClr val="accent1"/>
              </a:buClr>
              <a:buFont typeface="Wingdings 3" charset="2"/>
              <a:buChar char=""/>
            </a:pPr>
            <a:endParaRPr lang="en-US" sz="24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1000"/>
              </a:spcBef>
              <a:buClr>
                <a:schemeClr val="accent1"/>
              </a:buClr>
              <a:buFont typeface="Wingdings 3"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buClr>
              <a:buFont typeface="Wingdings 3" charset="2"/>
              <a:buChar char=""/>
            </a:pPr>
            <a:endParaRPr lang="en-US"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6146" name="Picture 2" descr="Image result for image of questioning">
            <a:extLst>
              <a:ext uri="{FF2B5EF4-FFF2-40B4-BE49-F238E27FC236}">
                <a16:creationId xmlns:a16="http://schemas.microsoft.com/office/drawing/2014/main" id="{CF9924B5-0DFA-4597-BCFE-6C0BC61519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19" b="3933"/>
          <a:stretch/>
        </p:blipFill>
        <p:spPr bwMode="auto">
          <a:xfrm>
            <a:off x="8722166" y="1892517"/>
            <a:ext cx="3001931" cy="277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73982"/>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0D20-F1DF-CB9A-7BCC-EDDA1F8FD196}"/>
              </a:ext>
            </a:extLst>
          </p:cNvPr>
          <p:cNvSpPr>
            <a:spLocks noGrp="1"/>
          </p:cNvSpPr>
          <p:nvPr>
            <p:ph type="title"/>
          </p:nvPr>
        </p:nvSpPr>
        <p:spPr>
          <a:xfrm>
            <a:off x="1271661" y="88135"/>
            <a:ext cx="10755086" cy="1522033"/>
          </a:xfrm>
        </p:spPr>
        <p:txBody>
          <a:bodyPr>
            <a:noAutofit/>
          </a:bodyPr>
          <a:lstStyle/>
          <a:p>
            <a:pPr algn="ctr"/>
            <a:r>
              <a:rPr kumimoji="0" lang="en-US" sz="3200" b="1" i="0" u="none" strike="noStrike" kern="12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Calibri" panose="020F0502020204030204" pitchFamily="34" charset="0"/>
              </a:rPr>
              <a:t>Connection is a Big Deal – The Rats Know</a:t>
            </a:r>
            <a:br>
              <a:rPr kumimoji="0" lang="en-US" sz="3200" b="0" i="0" u="none" strike="noStrike" kern="1200" cap="none" spc="0" normalizeH="0" baseline="0" noProof="0" dirty="0">
                <a:ln>
                  <a:noFill/>
                </a:ln>
                <a:solidFill>
                  <a:srgbClr val="FEFFFF"/>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2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Research </a:t>
            </a:r>
            <a:r>
              <a:rPr lang="en-US" sz="2200" dirty="0">
                <a:latin typeface="Calibri" panose="020F0502020204030204" pitchFamily="34" charset="0"/>
                <a:ea typeface="Calibri" panose="020F0502020204030204" pitchFamily="34" charset="0"/>
                <a:cs typeface="Calibri" panose="020F0502020204030204" pitchFamily="34" charset="0"/>
              </a:rPr>
              <a:t>by Olds and Milner showed in mice analogue studies isolated mice prefer high stimulating over low stimulating rewards such as survival rewards like food</a:t>
            </a:r>
          </a:p>
        </p:txBody>
      </p:sp>
      <p:pic>
        <p:nvPicPr>
          <p:cNvPr id="3" name="Picture 2">
            <a:extLst>
              <a:ext uri="{FF2B5EF4-FFF2-40B4-BE49-F238E27FC236}">
                <a16:creationId xmlns:a16="http://schemas.microsoft.com/office/drawing/2014/main" id="{7A314728-0E11-A96C-711D-6762A213D343}"/>
              </a:ext>
            </a:extLst>
          </p:cNvPr>
          <p:cNvPicPr>
            <a:picLocks noChangeAspect="1"/>
          </p:cNvPicPr>
          <p:nvPr/>
        </p:nvPicPr>
        <p:blipFill rotWithShape="1">
          <a:blip r:embed="rId2"/>
          <a:srcRect l="7321" t="4673" r="20179" b="5419"/>
          <a:stretch/>
        </p:blipFill>
        <p:spPr>
          <a:xfrm>
            <a:off x="1817915" y="1610168"/>
            <a:ext cx="8976256" cy="5008346"/>
          </a:xfrm>
          <a:prstGeom prst="rect">
            <a:avLst/>
          </a:prstGeom>
        </p:spPr>
      </p:pic>
    </p:spTree>
    <p:extLst>
      <p:ext uri="{BB962C8B-B14F-4D97-AF65-F5344CB8AC3E}">
        <p14:creationId xmlns:p14="http://schemas.microsoft.com/office/powerpoint/2010/main" val="1212483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7"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8"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9"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0"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1"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2"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3"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4"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5"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6"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7"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8"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0" name="Group 29">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31"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2"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3"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4"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5"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6"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7"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8"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9"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0"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1"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2"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4" name="Rectangle 43">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6" name="Freeform 11">
            <a:extLst>
              <a:ext uri="{FF2B5EF4-FFF2-40B4-BE49-F238E27FC236}">
                <a16:creationId xmlns:a16="http://schemas.microsoft.com/office/drawing/2014/main" id="{241A2EF5-5ECE-4EA6-A93F-1E2E86A89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8" name="Rectangle 47">
            <a:extLst>
              <a:ext uri="{FF2B5EF4-FFF2-40B4-BE49-F238E27FC236}">
                <a16:creationId xmlns:a16="http://schemas.microsoft.com/office/drawing/2014/main" id="{CC783856-8461-4835-BA44-920E6C8696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ectangle 49">
            <a:extLst>
              <a:ext uri="{FF2B5EF4-FFF2-40B4-BE49-F238E27FC236}">
                <a16:creationId xmlns:a16="http://schemas.microsoft.com/office/drawing/2014/main" id="{E2E661FD-4AC2-4B06-96AD-4CFA2ECAC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0758"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0" name="Picture 4" descr="Image result for pictures of skinner rats in drug study">
            <a:extLst>
              <a:ext uri="{FF2B5EF4-FFF2-40B4-BE49-F238E27FC236}">
                <a16:creationId xmlns:a16="http://schemas.microsoft.com/office/drawing/2014/main" id="{C5DA3692-8391-466F-BF15-C64F9F15BE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4982"/>
          <a:stretch/>
        </p:blipFill>
        <p:spPr bwMode="auto">
          <a:xfrm>
            <a:off x="8229598" y="10"/>
            <a:ext cx="3962402" cy="2254042"/>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5">
            <a:extLst>
              <a:ext uri="{FF2B5EF4-FFF2-40B4-BE49-F238E27FC236}">
                <a16:creationId xmlns:a16="http://schemas.microsoft.com/office/drawing/2014/main" id="{0777AFAE-D40D-4FF8-B7D3-D653BD138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9C55E2D-2F01-40FE-A5A2-A01994AED9AE}"/>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Connection is a Big Deal – The Rats Know</a:t>
            </a:r>
          </a:p>
        </p:txBody>
      </p:sp>
      <p:sp>
        <p:nvSpPr>
          <p:cNvPr id="5" name="Content Placeholder 2">
            <a:extLst>
              <a:ext uri="{FF2B5EF4-FFF2-40B4-BE49-F238E27FC236}">
                <a16:creationId xmlns:a16="http://schemas.microsoft.com/office/drawing/2014/main" id="{150DFAD1-5514-4CC0-A8B6-01B13B6A7D10}"/>
              </a:ext>
            </a:extLst>
          </p:cNvPr>
          <p:cNvSpPr txBox="1">
            <a:spLocks/>
          </p:cNvSpPr>
          <p:nvPr/>
        </p:nvSpPr>
        <p:spPr>
          <a:xfrm>
            <a:off x="541866" y="2032000"/>
            <a:ext cx="7145867" cy="387922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90000"/>
              </a:lnSpc>
            </a:pPr>
            <a:endPar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In the 1960’s, psychologist</a:t>
            </a:r>
            <a:r>
              <a:rPr lang="en-US" sz="2000" b="1" dirty="0">
                <a:solidFill>
                  <a:srgbClr val="FFFF00"/>
                </a:solidFill>
                <a:latin typeface="Calibri" panose="020F0502020204030204" pitchFamily="34" charset="0"/>
                <a:ea typeface="Calibri" panose="020F0502020204030204" pitchFamily="34" charset="0"/>
                <a:cs typeface="Calibri" panose="020F0502020204030204" pitchFamily="34" charset="0"/>
              </a:rPr>
              <a:t>, B.F. Skinner</a:t>
            </a:r>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conducted a series of studies involving rat behavior in what became known as Skinner Boxes. </a:t>
            </a:r>
            <a:endParaRPr lang="en-US" sz="2000" strike="sngStrike"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457200" lvl="1" indent="0">
              <a:lnSpc>
                <a:spcPct val="90000"/>
              </a:lnSpc>
              <a:buNone/>
            </a:pP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Skinner’s rats became hopelessly addicted.</a:t>
            </a:r>
          </a:p>
          <a:p>
            <a:pPr marL="457200" lvl="1" indent="0">
              <a:lnSpc>
                <a:spcPct val="90000"/>
              </a:lnSpc>
              <a:buNone/>
            </a:pP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Skinner concluded that the power of the addiction was solely in the drug itself.   </a:t>
            </a:r>
          </a:p>
          <a:p>
            <a:pPr marL="457200" lvl="1" indent="0">
              <a:lnSpc>
                <a:spcPct val="90000"/>
              </a:lnSpc>
              <a:buNone/>
            </a:pPr>
            <a:endPar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90000"/>
              </a:lnSpc>
              <a:buNone/>
            </a:pPr>
            <a:r>
              <a:rPr lang="en-US" sz="2000" b="1" dirty="0">
                <a:solidFill>
                  <a:srgbClr val="FEFFFF"/>
                </a:solidFill>
                <a:latin typeface="Calibri" panose="020F0502020204030204" pitchFamily="34" charset="0"/>
                <a:ea typeface="Calibri" panose="020F0502020204030204" pitchFamily="34" charset="0"/>
                <a:cs typeface="Calibri" panose="020F0502020204030204" pitchFamily="34" charset="0"/>
              </a:rPr>
              <a:t> </a:t>
            </a:r>
            <a:r>
              <a:rPr lang="en-US" sz="2000" b="1" dirty="0">
                <a:solidFill>
                  <a:srgbClr val="FFFF00"/>
                </a:solidFill>
                <a:latin typeface="Calibri" panose="020F0502020204030204" pitchFamily="34" charset="0"/>
                <a:ea typeface="Calibri" panose="020F0502020204030204" pitchFamily="34" charset="0"/>
                <a:cs typeface="Calibri" panose="020F0502020204030204" pitchFamily="34" charset="0"/>
              </a:rPr>
              <a:t>Dr. Bruce Alexander </a:t>
            </a:r>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There is something more to this!  Rat Park experiments (Alexander, 1979, 2010)</a:t>
            </a:r>
          </a:p>
          <a:p>
            <a:pPr marL="457200" lvl="1" indent="0">
              <a:lnSpc>
                <a:spcPct val="90000"/>
              </a:lnSpc>
              <a:buNone/>
            </a:pP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Rat Park rodents never became addicted, in fact, most of them never even touched the morphine water at all. </a:t>
            </a:r>
          </a:p>
          <a:p>
            <a:pPr marL="0" indent="0">
              <a:lnSpc>
                <a:spcPct val="90000"/>
              </a:lnSpc>
              <a:buNone/>
            </a:pPr>
            <a:endPar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pPr>
            <a:endPar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lvl="1">
              <a:lnSpc>
                <a:spcPct val="90000"/>
              </a:lnSpc>
            </a:pPr>
            <a:endPar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pPr>
            <a:endPar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2" descr="Image result for pictures of skinner rats in drug study">
            <a:extLst>
              <a:ext uri="{FF2B5EF4-FFF2-40B4-BE49-F238E27FC236}">
                <a16:creationId xmlns:a16="http://schemas.microsoft.com/office/drawing/2014/main" id="{DE5DDBF1-14F0-4EAB-AA60-174558A46D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8" r="5149" b="2"/>
          <a:stretch/>
        </p:blipFill>
        <p:spPr bwMode="auto">
          <a:xfrm>
            <a:off x="8292826" y="2252669"/>
            <a:ext cx="3899174" cy="2339346"/>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Straight Connector 53">
            <a:extLst>
              <a:ext uri="{FF2B5EF4-FFF2-40B4-BE49-F238E27FC236}">
                <a16:creationId xmlns:a16="http://schemas.microsoft.com/office/drawing/2014/main" id="{22D03238-5937-49EC-890A-BD6EC64229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32648" y="2254053"/>
            <a:ext cx="3959352"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pic>
        <p:nvPicPr>
          <p:cNvPr id="7" name="Picture 6" descr="Image result for pictures of skinner rats">
            <a:extLst>
              <a:ext uri="{FF2B5EF4-FFF2-40B4-BE49-F238E27FC236}">
                <a16:creationId xmlns:a16="http://schemas.microsoft.com/office/drawing/2014/main" id="{8FC1BF65-C2E8-472E-AC49-3AAE8D9AC1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79" t="16458" r="4659" b="7288"/>
          <a:stretch/>
        </p:blipFill>
        <p:spPr bwMode="auto">
          <a:xfrm>
            <a:off x="8311862" y="4585731"/>
            <a:ext cx="3878895" cy="226321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Straight Connector 55">
            <a:extLst>
              <a:ext uri="{FF2B5EF4-FFF2-40B4-BE49-F238E27FC236}">
                <a16:creationId xmlns:a16="http://schemas.microsoft.com/office/drawing/2014/main" id="{61742E55-F170-46B9-AE1D-139B2C1EEB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32648" y="4594782"/>
            <a:ext cx="3959352"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21537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9" name="Group 819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20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20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820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820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820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820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820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820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20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20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1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21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213" name="Group 821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21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21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21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21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21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21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22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22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22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22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22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22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227" name="Rectangle 822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22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231" name="Rectangle 823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0AC655-7B25-45F6-A06B-DDDC1AC0463F}"/>
              </a:ext>
            </a:extLst>
          </p:cNvPr>
          <p:cNvSpPr>
            <a:spLocks noGrp="1"/>
          </p:cNvSpPr>
          <p:nvPr>
            <p:ph type="title"/>
          </p:nvPr>
        </p:nvSpPr>
        <p:spPr>
          <a:xfrm>
            <a:off x="2185639" y="-165253"/>
            <a:ext cx="10637994" cy="2137272"/>
          </a:xfrm>
        </p:spPr>
        <p:txBody>
          <a:bodyPr vert="horz" lIns="91440" tIns="45720" rIns="91440" bIns="45720" rtlCol="0" anchor="b">
            <a:noAutofit/>
          </a:bodyPr>
          <a:lstStyle/>
          <a:p>
            <a:pPr>
              <a:lnSpc>
                <a:spcPct val="90000"/>
              </a:lnSpc>
            </a:pPr>
            <a:r>
              <a:rPr lang="en-US" sz="4000" dirty="0">
                <a:latin typeface="Calibri" panose="020F0502020204030204" pitchFamily="34" charset="0"/>
                <a:ea typeface="Calibri" panose="020F0502020204030204" pitchFamily="34" charset="0"/>
                <a:cs typeface="Calibri" panose="020F0502020204030204" pitchFamily="34" charset="0"/>
              </a:rPr>
              <a:t>In the Words of Johann Hari (2015)</a:t>
            </a:r>
            <a:br>
              <a:rPr lang="en-US" sz="4000" b="1" dirty="0">
                <a:latin typeface="Calibri" panose="020F0502020204030204" pitchFamily="34" charset="0"/>
                <a:ea typeface="Calibri" panose="020F0502020204030204" pitchFamily="34" charset="0"/>
                <a:cs typeface="Calibri" panose="020F0502020204030204" pitchFamily="34" charset="0"/>
              </a:rPr>
            </a:br>
            <a:br>
              <a:rPr lang="en-US" sz="4000" b="1" dirty="0">
                <a:latin typeface="Calibri" panose="020F0502020204030204" pitchFamily="34" charset="0"/>
                <a:ea typeface="Calibri" panose="020F0502020204030204" pitchFamily="34" charset="0"/>
                <a:cs typeface="Calibri" panose="020F0502020204030204" pitchFamily="34" charset="0"/>
              </a:rPr>
            </a:b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
        <p:nvSpPr>
          <p:cNvPr id="8233" name="Rectangle 823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64F53"/>
          </a:solidFill>
          <a:ln>
            <a:noFill/>
          </a:ln>
          <a:effectLst/>
        </p:spPr>
        <p:style>
          <a:lnRef idx="1">
            <a:schemeClr val="accent1"/>
          </a:lnRef>
          <a:fillRef idx="3">
            <a:schemeClr val="accent1"/>
          </a:fillRef>
          <a:effectRef idx="2">
            <a:schemeClr val="accent1"/>
          </a:effectRef>
          <a:fontRef idx="minor">
            <a:schemeClr val="lt1"/>
          </a:fontRef>
        </p:style>
      </p:sp>
      <p:pic>
        <p:nvPicPr>
          <p:cNvPr id="8194" name="Picture 2" descr="Image result for picture of johann hari">
            <a:extLst>
              <a:ext uri="{FF2B5EF4-FFF2-40B4-BE49-F238E27FC236}">
                <a16:creationId xmlns:a16="http://schemas.microsoft.com/office/drawing/2014/main" id="{6448DDA6-1A65-44C1-A881-999A636EF0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9661" y="1995475"/>
            <a:ext cx="4898926" cy="26886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2">
            <a:extLst>
              <a:ext uri="{FF2B5EF4-FFF2-40B4-BE49-F238E27FC236}">
                <a16:creationId xmlns:a16="http://schemas.microsoft.com/office/drawing/2014/main" id="{FBC9F3B8-BB02-4821-94E2-10A21A54F7DA}"/>
              </a:ext>
            </a:extLst>
          </p:cNvPr>
          <p:cNvGraphicFramePr>
            <a:graphicFrameLocks/>
          </p:cNvGraphicFramePr>
          <p:nvPr>
            <p:extLst>
              <p:ext uri="{D42A27DB-BD31-4B8C-83A1-F6EECF244321}">
                <p14:modId xmlns:p14="http://schemas.microsoft.com/office/powerpoint/2010/main" val="1329966155"/>
              </p:ext>
            </p:extLst>
          </p:nvPr>
        </p:nvGraphicFramePr>
        <p:xfrm>
          <a:off x="5726770" y="1289198"/>
          <a:ext cx="6215514" cy="4955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921177"/>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7"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8"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9"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1"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2"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3"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4"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5"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6"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7"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8"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0" name="Group 59">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1"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2"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3"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4"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5"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6"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7"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8"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9"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0"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1"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2"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4" name="Rectangle 73">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6"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78" name="Rectangle 77">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Rectangle 79">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Can Family Secrets Make you Sick?In the 1980s, Dr. Vincent Felitti, now director of the California Institute of Preventive Medicine in San Diego, discovered something potentially revolutionary about the ripple effects of child sexual abuse.">
            <a:extLst>
              <a:ext uri="{FF2B5EF4-FFF2-40B4-BE49-F238E27FC236}">
                <a16:creationId xmlns:a16="http://schemas.microsoft.com/office/drawing/2014/main" id="{28CE2D87-8E17-4FFD-9CA1-3003EF119F20}"/>
              </a:ext>
            </a:extLst>
          </p:cNvPr>
          <p:cNvPicPr/>
          <p:nvPr/>
        </p:nvPicPr>
        <p:blipFill rotWithShape="1">
          <a:blip r:embed="rId3" cstate="print">
            <a:extLst>
              <a:ext uri="{28A0092B-C50C-407E-A947-70E740481C1C}">
                <a14:useLocalDpi xmlns:a14="http://schemas.microsoft.com/office/drawing/2010/main" val="0"/>
              </a:ext>
            </a:extLst>
          </a:blip>
          <a:srcRect l="17555" r="50090"/>
          <a:stretch/>
        </p:blipFill>
        <p:spPr bwMode="auto">
          <a:xfrm>
            <a:off x="8229598" y="10"/>
            <a:ext cx="3962401" cy="6857990"/>
          </a:xfrm>
          <a:prstGeom prst="rect">
            <a:avLst/>
          </a:prstGeom>
          <a:noFill/>
        </p:spPr>
      </p:pic>
      <p:sp>
        <p:nvSpPr>
          <p:cNvPr id="82"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0B586EB-726A-49EE-B5AD-D92CB5AAECED}"/>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dirty="0">
                <a:solidFill>
                  <a:srgbClr val="FEFFFF"/>
                </a:solidFill>
                <a:latin typeface="Calibri" panose="020F0502020204030204" pitchFamily="34" charset="0"/>
                <a:ea typeface="Calibri" panose="020F0502020204030204" pitchFamily="34" charset="0"/>
                <a:cs typeface="Calibri" panose="020F0502020204030204" pitchFamily="34" charset="0"/>
              </a:rPr>
              <a:t>The Role of Trauma</a:t>
            </a:r>
          </a:p>
        </p:txBody>
      </p:sp>
      <p:sp>
        <p:nvSpPr>
          <p:cNvPr id="3" name="Rectangle 2">
            <a:extLst>
              <a:ext uri="{FF2B5EF4-FFF2-40B4-BE49-F238E27FC236}">
                <a16:creationId xmlns:a16="http://schemas.microsoft.com/office/drawing/2014/main" id="{591DB9C8-D66A-4B13-9131-5BCA770C3227}"/>
              </a:ext>
            </a:extLst>
          </p:cNvPr>
          <p:cNvSpPr/>
          <p:nvPr/>
        </p:nvSpPr>
        <p:spPr>
          <a:xfrm>
            <a:off x="150973" y="1992086"/>
            <a:ext cx="7874423" cy="4625645"/>
          </a:xfrm>
          <a:prstGeom prst="rect">
            <a:avLst/>
          </a:prstGeom>
        </p:spPr>
        <p:txBody>
          <a:bodyPr vert="horz" lIns="91440" tIns="45720" rIns="91440" bIns="45720" rtlCol="0">
            <a:normAutofit fontScale="92500"/>
          </a:bodyPr>
          <a:lstStyle/>
          <a:p>
            <a:pPr>
              <a:lnSpc>
                <a:spcPct val="90000"/>
              </a:lnSpc>
              <a:spcBef>
                <a:spcPts val="1000"/>
              </a:spcBef>
              <a:buClr>
                <a:schemeClr val="accent1"/>
              </a:buClr>
            </a:pPr>
            <a:endParaRPr lang="en-US" sz="1500" dirty="0">
              <a:solidFill>
                <a:srgbClr val="FEFFFF"/>
              </a:solidFill>
            </a:endParaRPr>
          </a:p>
          <a:p>
            <a:pPr>
              <a:lnSpc>
                <a:spcPct val="90000"/>
              </a:lnSpc>
              <a:spcBef>
                <a:spcPts val="1000"/>
              </a:spcBef>
              <a:buClr>
                <a:schemeClr val="accent1"/>
              </a:buClr>
            </a:pPr>
            <a:r>
              <a:rPr lang="en-US" sz="2000" b="1" dirty="0">
                <a:solidFill>
                  <a:srgbClr val="FFFF00"/>
                </a:solidFill>
                <a:latin typeface="Calibri" panose="020F0502020204030204" pitchFamily="34" charset="0"/>
                <a:cs typeface="Calibri" panose="020F0502020204030204" pitchFamily="34" charset="0"/>
              </a:rPr>
              <a:t>Dr. Michael Barta, </a:t>
            </a:r>
            <a:r>
              <a:rPr lang="en-US" sz="2000" dirty="0">
                <a:solidFill>
                  <a:srgbClr val="FEFFFF"/>
                </a:solidFill>
                <a:latin typeface="Calibri" panose="020F0502020204030204" pitchFamily="34" charset="0"/>
                <a:cs typeface="Calibri" panose="020F0502020204030204" pitchFamily="34" charset="0"/>
              </a:rPr>
              <a:t>in his excellent book on sexual addictions</a:t>
            </a:r>
            <a:r>
              <a:rPr lang="en-US" sz="2000" b="1" dirty="0">
                <a:solidFill>
                  <a:srgbClr val="FFFF00"/>
                </a:solidFill>
                <a:latin typeface="Calibri" panose="020F0502020204030204" pitchFamily="34" charset="0"/>
                <a:cs typeface="Calibri" panose="020F0502020204030204" pitchFamily="34" charset="0"/>
              </a:rPr>
              <a:t>, TINSA – Trauma Induced Sexual Addiction, </a:t>
            </a:r>
            <a:r>
              <a:rPr lang="en-US" sz="2000" dirty="0">
                <a:solidFill>
                  <a:srgbClr val="FEFFFF"/>
                </a:solidFill>
                <a:latin typeface="Calibri" panose="020F0502020204030204" pitchFamily="34" charset="0"/>
                <a:cs typeface="Calibri" panose="020F0502020204030204" pitchFamily="34" charset="0"/>
              </a:rPr>
              <a:t>along with several other writers, believe that the understanding of behavioral  addictions has long been hindered by the disorder’s poorly understood cause. He notes and describes:</a:t>
            </a:r>
          </a:p>
          <a:p>
            <a:pPr>
              <a:lnSpc>
                <a:spcPct val="90000"/>
              </a:lnSpc>
              <a:spcBef>
                <a:spcPts val="1000"/>
              </a:spcBef>
              <a:buClr>
                <a:schemeClr val="accent1"/>
              </a:buClr>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pPr>
            <a:r>
              <a:rPr lang="en-US" sz="2400" dirty="0">
                <a:solidFill>
                  <a:srgbClr val="FEFFFF"/>
                </a:solidFill>
                <a:latin typeface="Calibri" panose="020F0502020204030204" pitchFamily="34" charset="0"/>
                <a:cs typeface="Calibri" panose="020F0502020204030204" pitchFamily="34" charset="0"/>
              </a:rPr>
              <a:t>Behavioral addictions are typically triggered by early </a:t>
            </a:r>
            <a:r>
              <a:rPr lang="en-US" sz="2400" dirty="0">
                <a:solidFill>
                  <a:srgbClr val="FFFF00"/>
                </a:solidFill>
                <a:latin typeface="Calibri" panose="020F0502020204030204" pitchFamily="34" charset="0"/>
                <a:cs typeface="Calibri" panose="020F0502020204030204" pitchFamily="34" charset="0"/>
              </a:rPr>
              <a:t>trauma</a:t>
            </a:r>
          </a:p>
          <a:p>
            <a:pPr lvl="1">
              <a:lnSpc>
                <a:spcPct val="90000"/>
              </a:lnSpc>
              <a:spcBef>
                <a:spcPts val="1000"/>
              </a:spcBef>
              <a:buClr>
                <a:schemeClr val="accent1"/>
              </a:buClr>
            </a:pPr>
            <a:endParaRPr lang="en-US" sz="2400" dirty="0">
              <a:solidFill>
                <a:srgbClr val="FEFFFF"/>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pPr>
            <a:r>
              <a:rPr lang="en-US" sz="2400" dirty="0">
                <a:solidFill>
                  <a:srgbClr val="FEFFFF"/>
                </a:solidFill>
                <a:latin typeface="Calibri" panose="020F0502020204030204" pitchFamily="34" charset="0"/>
                <a:cs typeface="Calibri" panose="020F0502020204030204" pitchFamily="34" charset="0"/>
              </a:rPr>
              <a:t>Excessive demands on d</a:t>
            </a:r>
            <a:r>
              <a:rPr lang="en-US" sz="2400" dirty="0">
                <a:latin typeface="Calibri" panose="020F0502020204030204" pitchFamily="34" charset="0"/>
                <a:cs typeface="Calibri" panose="020F0502020204030204" pitchFamily="34" charset="0"/>
              </a:rPr>
              <a:t>opaminergic </a:t>
            </a:r>
            <a:r>
              <a:rPr lang="en-US" sz="2400" dirty="0">
                <a:solidFill>
                  <a:srgbClr val="FEFFFF"/>
                </a:solidFill>
                <a:latin typeface="Calibri" panose="020F0502020204030204" pitchFamily="34" charset="0"/>
                <a:cs typeface="Calibri" panose="020F0502020204030204" pitchFamily="34" charset="0"/>
              </a:rPr>
              <a:t>pathways and poor self-regulation worsen addiction</a:t>
            </a:r>
          </a:p>
          <a:p>
            <a:pPr lvl="1">
              <a:lnSpc>
                <a:spcPct val="90000"/>
              </a:lnSpc>
              <a:spcBef>
                <a:spcPts val="1000"/>
              </a:spcBef>
              <a:buClr>
                <a:schemeClr val="accent1"/>
              </a:buClr>
            </a:pPr>
            <a:endParaRPr lang="en-US" sz="2400" dirty="0">
              <a:solidFill>
                <a:srgbClr val="FEFFFF"/>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pPr>
            <a:r>
              <a:rPr lang="en-US" sz="2400" dirty="0">
                <a:solidFill>
                  <a:srgbClr val="FEFFFF"/>
                </a:solidFill>
                <a:latin typeface="Calibri" panose="020F0502020204030204" pitchFamily="34" charset="0"/>
                <a:cs typeface="Calibri" panose="020F0502020204030204" pitchFamily="34" charset="0"/>
              </a:rPr>
              <a:t>There is a relationship between the brain, the nervous system, and addiction</a:t>
            </a:r>
          </a:p>
          <a:p>
            <a:pPr>
              <a:lnSpc>
                <a:spcPct val="90000"/>
              </a:lnSpc>
              <a:spcBef>
                <a:spcPts val="1000"/>
              </a:spcBef>
              <a:buClr>
                <a:schemeClr val="accent1"/>
              </a:buClr>
              <a:buFont typeface="Wingdings 3" charset="2"/>
              <a:buChar char=""/>
            </a:pPr>
            <a:endParaRPr lang="en-US" sz="1500" dirty="0">
              <a:solidFill>
                <a:srgbClr val="FEFFFF"/>
              </a:solidFill>
            </a:endParaRPr>
          </a:p>
        </p:txBody>
      </p:sp>
    </p:spTree>
    <p:extLst>
      <p:ext uri="{BB962C8B-B14F-4D97-AF65-F5344CB8AC3E}">
        <p14:creationId xmlns:p14="http://schemas.microsoft.com/office/powerpoint/2010/main" val="107562263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C4DAA129-1983-44E3-8B22-C6CDB8918EBA}"/>
              </a:ext>
            </a:extLst>
          </p:cNvPr>
          <p:cNvSpPr>
            <a:spLocks noGrp="1"/>
          </p:cNvSpPr>
          <p:nvPr>
            <p:ph type="title"/>
          </p:nvPr>
        </p:nvSpPr>
        <p:spPr>
          <a:xfrm>
            <a:off x="228600" y="641551"/>
            <a:ext cx="3485345" cy="5488886"/>
          </a:xfrm>
        </p:spPr>
        <p:txBody>
          <a:bodyPr>
            <a:normAutofit/>
          </a:bodyPr>
          <a:lstStyle/>
          <a:p>
            <a:pPr algn="ctr"/>
            <a:r>
              <a:rPr lang="en-US" sz="4800" dirty="0">
                <a:solidFill>
                  <a:schemeClr val="bg1"/>
                </a:solidFill>
                <a:latin typeface="Calibri" panose="020F0502020204030204" pitchFamily="34" charset="0"/>
                <a:ea typeface="Calibri" panose="020F0502020204030204" pitchFamily="34" charset="0"/>
                <a:cs typeface="Calibri" panose="020F0502020204030204" pitchFamily="34" charset="0"/>
              </a:rPr>
              <a:t>Definition of Addiction</a:t>
            </a:r>
            <a:br>
              <a:rPr lang="en-US" sz="48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4800"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Adam Slater (2018)</a:t>
            </a:r>
            <a:b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600" b="1" i="1" dirty="0">
                <a:solidFill>
                  <a:schemeClr val="bg1"/>
                </a:solidFill>
                <a:latin typeface="Calibri" panose="020F0502020204030204" pitchFamily="34" charset="0"/>
                <a:ea typeface="Calibri" panose="020F0502020204030204" pitchFamily="34" charset="0"/>
                <a:cs typeface="Calibri" panose="020F0502020204030204" pitchFamily="34" charset="0"/>
              </a:rPr>
              <a:t>Irresistible</a:t>
            </a:r>
            <a:endPar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graphicFrame>
        <p:nvGraphicFramePr>
          <p:cNvPr id="5" name="Content Placeholder 2">
            <a:extLst>
              <a:ext uri="{FF2B5EF4-FFF2-40B4-BE49-F238E27FC236}">
                <a16:creationId xmlns:a16="http://schemas.microsoft.com/office/drawing/2014/main" id="{3000F10B-E1B9-44A7-8255-5DFD20191C81}"/>
              </a:ext>
            </a:extLst>
          </p:cNvPr>
          <p:cNvGraphicFramePr>
            <a:graphicFrameLocks noGrp="1"/>
          </p:cNvGraphicFramePr>
          <p:nvPr>
            <p:ph idx="1"/>
            <p:extLst>
              <p:ext uri="{D42A27DB-BD31-4B8C-83A1-F6EECF244321}">
                <p14:modId xmlns:p14="http://schemas.microsoft.com/office/powerpoint/2010/main" val="2705395035"/>
              </p:ext>
            </p:extLst>
          </p:nvPr>
        </p:nvGraphicFramePr>
        <p:xfrm>
          <a:off x="4607750" y="641551"/>
          <a:ext cx="6937606" cy="5759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result for picture of someone in jail">
            <a:extLst>
              <a:ext uri="{FF2B5EF4-FFF2-40B4-BE49-F238E27FC236}">
                <a16:creationId xmlns:a16="http://schemas.microsoft.com/office/drawing/2014/main" id="{C92E7498-C49D-43D4-83DA-5119FB3216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7750" y="641551"/>
            <a:ext cx="1839349" cy="16733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age of money">
            <a:extLst>
              <a:ext uri="{FF2B5EF4-FFF2-40B4-BE49-F238E27FC236}">
                <a16:creationId xmlns:a16="http://schemas.microsoft.com/office/drawing/2014/main" id="{1AAA590A-B08C-4BDB-84C8-E1D5750F7B0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449" r="-6449"/>
          <a:stretch/>
        </p:blipFill>
        <p:spPr bwMode="auto">
          <a:xfrm>
            <a:off x="4607750" y="2523997"/>
            <a:ext cx="1955096" cy="18280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mage of breaking a bond">
            <a:extLst>
              <a:ext uri="{FF2B5EF4-FFF2-40B4-BE49-F238E27FC236}">
                <a16:creationId xmlns:a16="http://schemas.microsoft.com/office/drawing/2014/main" id="{E7278F4F-5F81-49D5-AA51-D3473FD85D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6347" y="4406442"/>
            <a:ext cx="1839349" cy="199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88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6" name="Group 6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0" name="Rectangle 7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2"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4" name="Rectangle 83">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D456CB7-FB29-40F9-9B96-033645783491}"/>
              </a:ext>
            </a:extLst>
          </p:cNvPr>
          <p:cNvSpPr>
            <a:spLocks noGrp="1"/>
          </p:cNvSpPr>
          <p:nvPr>
            <p:ph type="title"/>
          </p:nvPr>
        </p:nvSpPr>
        <p:spPr>
          <a:xfrm>
            <a:off x="541867" y="787400"/>
            <a:ext cx="7145866" cy="778933"/>
          </a:xfrm>
        </p:spPr>
        <p:txBody>
          <a:bodyPr vert="horz" lIns="91440" tIns="45720" rIns="91440" bIns="45720" rtlCol="0" anchor="ctr">
            <a:normAutofit/>
          </a:bodyPr>
          <a:lstStyle/>
          <a:p>
            <a:pPr>
              <a:lnSpc>
                <a:spcPct val="90000"/>
              </a:lnSpc>
            </a:pPr>
            <a:r>
              <a:rPr lang="en-US" sz="2500" b="1" dirty="0">
                <a:solidFill>
                  <a:srgbClr val="FEFFFF"/>
                </a:solidFill>
                <a:latin typeface="Calibri" panose="020F0502020204030204" pitchFamily="34" charset="0"/>
                <a:ea typeface="Calibri" panose="020F0502020204030204" pitchFamily="34" charset="0"/>
                <a:cs typeface="Calibri" panose="020F0502020204030204" pitchFamily="34" charset="0"/>
              </a:rPr>
              <a:t>The Role of Trauma</a:t>
            </a:r>
            <a:br>
              <a:rPr lang="en-US" sz="2500" b="1"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2500" b="1" dirty="0">
                <a:solidFill>
                  <a:srgbClr val="FEFFFF"/>
                </a:solidFill>
                <a:latin typeface="Calibri" panose="020F0502020204030204" pitchFamily="34" charset="0"/>
                <a:ea typeface="Calibri" panose="020F0502020204030204" pitchFamily="34" charset="0"/>
                <a:cs typeface="Calibri" panose="020F0502020204030204" pitchFamily="34" charset="0"/>
              </a:rPr>
              <a:t>     Adverse Childhood Experiences (ACE)</a:t>
            </a:r>
            <a:endParaRPr lang="en-US" sz="25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F0ACE720-0FF5-4103-AFBA-16FFCFB93DDD}"/>
              </a:ext>
            </a:extLst>
          </p:cNvPr>
          <p:cNvSpPr/>
          <p:nvPr/>
        </p:nvSpPr>
        <p:spPr>
          <a:xfrm>
            <a:off x="541866" y="2177960"/>
            <a:ext cx="7145867" cy="3978018"/>
          </a:xfrm>
          <a:prstGeom prst="rect">
            <a:avLst/>
          </a:prstGeom>
        </p:spPr>
        <p:txBody>
          <a:bodyPr vert="horz" lIns="91440" tIns="45720" rIns="91440" bIns="45720" rtlCol="0">
            <a:normAutofit/>
          </a:bodyPr>
          <a:lstStyle/>
          <a:p>
            <a:pPr>
              <a:spcBef>
                <a:spcPts val="1000"/>
              </a:spcBef>
              <a:buClr>
                <a:schemeClr val="accent1"/>
              </a:buClr>
            </a:pPr>
            <a:endParaRPr lang="en-US" dirty="0">
              <a:solidFill>
                <a:srgbClr val="FEFFFF"/>
              </a:solidFill>
            </a:endParaRPr>
          </a:p>
          <a:p>
            <a:pPr>
              <a:spcBef>
                <a:spcPts val="1000"/>
              </a:spcBef>
              <a:buClr>
                <a:schemeClr val="accent1"/>
              </a:buClr>
              <a:buFont typeface="Wingdings 3" charset="2"/>
              <a:buChar char=""/>
            </a:pPr>
            <a:r>
              <a:rPr lang="en-US" sz="2000" dirty="0">
                <a:solidFill>
                  <a:srgbClr val="FEFFFF"/>
                </a:solidFill>
                <a:latin typeface="Calibri" panose="020F0502020204030204" pitchFamily="34" charset="0"/>
                <a:cs typeface="Calibri" panose="020F0502020204030204" pitchFamily="34" charset="0"/>
              </a:rPr>
              <a:t>In the mid-1980’s, </a:t>
            </a:r>
            <a:r>
              <a:rPr lang="en-US" sz="2000" b="1" dirty="0">
                <a:solidFill>
                  <a:srgbClr val="FFFF00"/>
                </a:solidFill>
                <a:latin typeface="Calibri" panose="020F0502020204030204" pitchFamily="34" charset="0"/>
                <a:cs typeface="Calibri" panose="020F0502020204030204" pitchFamily="34" charset="0"/>
              </a:rPr>
              <a:t>Dr. Vincent Felitti </a:t>
            </a:r>
            <a:r>
              <a:rPr lang="en-US" sz="2000" dirty="0">
                <a:solidFill>
                  <a:srgbClr val="FEFFFF"/>
                </a:solidFill>
                <a:latin typeface="Calibri" panose="020F0502020204030204" pitchFamily="34" charset="0"/>
                <a:cs typeface="Calibri" panose="020F0502020204030204" pitchFamily="34" charset="0"/>
              </a:rPr>
              <a:t>was commissioned by Kaiser Permanente to explore the issues of obesity, as nothing this hospital group was doing helped put a dent in improving this epidemic. </a:t>
            </a:r>
          </a:p>
          <a:p>
            <a:pPr>
              <a:spcBef>
                <a:spcPts val="1000"/>
              </a:spcBef>
              <a:buClr>
                <a:schemeClr val="accent1"/>
              </a:buClr>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a:spcBef>
                <a:spcPts val="1000"/>
              </a:spcBef>
              <a:buClr>
                <a:schemeClr val="accent1"/>
              </a:buClr>
              <a:buFont typeface="Wingdings 3" charset="2"/>
              <a:buChar char=""/>
            </a:pPr>
            <a:r>
              <a:rPr lang="en-US" sz="2000" dirty="0">
                <a:solidFill>
                  <a:srgbClr val="FEFFFF"/>
                </a:solidFill>
                <a:latin typeface="Calibri" panose="020F0502020204030204" pitchFamily="34" charset="0"/>
                <a:cs typeface="Calibri" panose="020F0502020204030204" pitchFamily="34" charset="0"/>
              </a:rPr>
              <a:t>His research led him to explore the impact of what he called the </a:t>
            </a:r>
            <a:r>
              <a:rPr lang="en-US" sz="2000" b="1" dirty="0">
                <a:solidFill>
                  <a:srgbClr val="FFFF00"/>
                </a:solidFill>
                <a:latin typeface="Calibri" panose="020F0502020204030204" pitchFamily="34" charset="0"/>
                <a:cs typeface="Calibri" panose="020F0502020204030204" pitchFamily="34" charset="0"/>
              </a:rPr>
              <a:t>Adverse Childhood Experiences (ACE) Study</a:t>
            </a:r>
            <a:r>
              <a:rPr lang="en-US" sz="2000" b="1" dirty="0">
                <a:solidFill>
                  <a:srgbClr val="FEFFFF"/>
                </a:solidFill>
                <a:latin typeface="Calibri" panose="020F0502020204030204" pitchFamily="34" charset="0"/>
                <a:cs typeface="Calibri" panose="020F0502020204030204" pitchFamily="34" charset="0"/>
              </a:rPr>
              <a:t> </a:t>
            </a:r>
            <a:r>
              <a:rPr lang="en-US" sz="2000" dirty="0">
                <a:solidFill>
                  <a:srgbClr val="FEFFFF"/>
                </a:solidFill>
                <a:latin typeface="Calibri" panose="020F0502020204030204" pitchFamily="34" charset="0"/>
                <a:cs typeface="Calibri" panose="020F0502020204030204" pitchFamily="34" charset="0"/>
              </a:rPr>
              <a:t>(Felitti et al., 2014). </a:t>
            </a:r>
          </a:p>
        </p:txBody>
      </p:sp>
      <p:pic>
        <p:nvPicPr>
          <p:cNvPr id="4" name="Picture 3" descr="Adverse Childhood Experiences- Learn more!                                                                                                                                                                                 More">
            <a:extLst>
              <a:ext uri="{FF2B5EF4-FFF2-40B4-BE49-F238E27FC236}">
                <a16:creationId xmlns:a16="http://schemas.microsoft.com/office/drawing/2014/main" id="{E3275B24-F5A3-4497-A629-8BCF392CAA47}"/>
              </a:ext>
            </a:extLst>
          </p:cNvPr>
          <p:cNvPicPr/>
          <p:nvPr/>
        </p:nvPicPr>
        <p:blipFill rotWithShape="1">
          <a:blip r:embed="rId2" cstate="print">
            <a:extLst>
              <a:ext uri="{28A0092B-C50C-407E-A947-70E740481C1C}">
                <a14:useLocalDpi xmlns:a14="http://schemas.microsoft.com/office/drawing/2010/main" val="0"/>
              </a:ext>
            </a:extLst>
          </a:blip>
          <a:srcRect b="55287"/>
          <a:stretch/>
        </p:blipFill>
        <p:spPr bwMode="auto">
          <a:xfrm>
            <a:off x="8477783" y="1694179"/>
            <a:ext cx="3585610" cy="4504794"/>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529027010"/>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268" name="Group 102">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4"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269"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6"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7"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8"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9"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10"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11"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12"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13"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4"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5"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17" name="Group 116">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8"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27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20"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21"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22"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23"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4"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5"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6"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7"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8"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9"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31" name="Rectangle 130">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271"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1272" name="Rectangle 134">
            <a:extLst>
              <a:ext uri="{FF2B5EF4-FFF2-40B4-BE49-F238E27FC236}">
                <a16:creationId xmlns:a16="http://schemas.microsoft.com/office/drawing/2014/main" id="{A9A118BC-BA81-4C93-ACF2-98CA894FA7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73" name="Rectangle 136">
            <a:extLst>
              <a:ext uri="{FF2B5EF4-FFF2-40B4-BE49-F238E27FC236}">
                <a16:creationId xmlns:a16="http://schemas.microsoft.com/office/drawing/2014/main" id="{637E1130-C53E-4FDB-8D84-886310389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98" name="Picture 2" descr="Image result for image of the word trauma">
            <a:extLst>
              <a:ext uri="{FF2B5EF4-FFF2-40B4-BE49-F238E27FC236}">
                <a16:creationId xmlns:a16="http://schemas.microsoft.com/office/drawing/2014/main" id="{4C381CA2-AE6F-40A2-8736-62EFCD596E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77" t="1" r="5637" b="8173"/>
          <a:stretch/>
        </p:blipFill>
        <p:spPr bwMode="auto">
          <a:xfrm>
            <a:off x="8229598" y="-5534"/>
            <a:ext cx="3962402" cy="3151334"/>
          </a:xfrm>
          <a:prstGeom prst="rect">
            <a:avLst/>
          </a:prstGeom>
          <a:noFill/>
          <a:extLst>
            <a:ext uri="{909E8E84-426E-40DD-AFC4-6F175D3DCCD1}">
              <a14:hiddenFill xmlns:a14="http://schemas.microsoft.com/office/drawing/2010/main">
                <a:solidFill>
                  <a:srgbClr val="FFFFFF"/>
                </a:solidFill>
              </a14:hiddenFill>
            </a:ext>
          </a:extLst>
        </p:spPr>
      </p:pic>
      <p:sp>
        <p:nvSpPr>
          <p:cNvPr id="139" name="Freeform 5">
            <a:extLst>
              <a:ext uri="{FF2B5EF4-FFF2-40B4-BE49-F238E27FC236}">
                <a16:creationId xmlns:a16="http://schemas.microsoft.com/office/drawing/2014/main" id="{B6FD7DC0-5FF7-4A80-9AC3-9AA8CD001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C5132A7-0600-485B-8FAA-9DFC145506FA}"/>
              </a:ext>
            </a:extLst>
          </p:cNvPr>
          <p:cNvSpPr>
            <a:spLocks noGrp="1"/>
          </p:cNvSpPr>
          <p:nvPr>
            <p:ph type="title"/>
          </p:nvPr>
        </p:nvSpPr>
        <p:spPr>
          <a:xfrm>
            <a:off x="541867" y="787400"/>
            <a:ext cx="7145866" cy="778933"/>
          </a:xfrm>
        </p:spPr>
        <p:txBody>
          <a:bodyPr vert="horz" lIns="91440" tIns="45720" rIns="91440" bIns="45720" rtlCol="0" anchor="ctr">
            <a:noAutofit/>
          </a:bodyPr>
          <a:lstStyle/>
          <a:p>
            <a:pPr>
              <a:lnSpc>
                <a:spcPct val="90000"/>
              </a:lnSpc>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The Role of Trauma</a:t>
            </a:r>
            <a:b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     Adverse Childhood Experiences (ACE)</a:t>
            </a:r>
          </a:p>
        </p:txBody>
      </p:sp>
      <p:sp>
        <p:nvSpPr>
          <p:cNvPr id="3" name="Rectangle 2">
            <a:extLst>
              <a:ext uri="{FF2B5EF4-FFF2-40B4-BE49-F238E27FC236}">
                <a16:creationId xmlns:a16="http://schemas.microsoft.com/office/drawing/2014/main" id="{1868C4E7-929F-42E1-94A5-DFC4F1A578F0}"/>
              </a:ext>
            </a:extLst>
          </p:cNvPr>
          <p:cNvSpPr/>
          <p:nvPr/>
        </p:nvSpPr>
        <p:spPr>
          <a:xfrm>
            <a:off x="62861" y="2028178"/>
            <a:ext cx="7828066" cy="4488664"/>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dirty="0">
                <a:solidFill>
                  <a:srgbClr val="FEFFFF"/>
                </a:solidFill>
                <a:latin typeface="Calibri" panose="020F0502020204030204" pitchFamily="34" charset="0"/>
                <a:cs typeface="Calibri" panose="020F0502020204030204" pitchFamily="34" charset="0"/>
              </a:rPr>
              <a:t>The experts in the field divide trauma into two categories:</a:t>
            </a:r>
          </a:p>
          <a:p>
            <a:pPr>
              <a:lnSpc>
                <a:spcPct val="90000"/>
              </a:lnSpc>
              <a:spcBef>
                <a:spcPts val="1000"/>
              </a:spcBef>
              <a:buClr>
                <a:schemeClr val="accent1"/>
              </a:buClr>
            </a:pPr>
            <a:endParaRPr lang="en-US" u="sng" dirty="0">
              <a:solidFill>
                <a:srgbClr val="FEFFFF"/>
              </a:solidFill>
              <a:latin typeface="Calibri" panose="020F0502020204030204" pitchFamily="34" charset="0"/>
              <a:cs typeface="Calibri" panose="020F0502020204030204" pitchFamily="34" charset="0"/>
            </a:endParaRPr>
          </a:p>
          <a:p>
            <a:pPr marL="342900" marR="0" lvl="0" indent="-342900">
              <a:lnSpc>
                <a:spcPct val="90000"/>
              </a:lnSpc>
              <a:spcBef>
                <a:spcPts val="1000"/>
              </a:spcBef>
              <a:buClr>
                <a:schemeClr val="accent1"/>
              </a:buClr>
              <a:buFont typeface="Wingdings 3" charset="2"/>
              <a:buChar char=""/>
            </a:pPr>
            <a:r>
              <a:rPr lang="en-US" u="sng" dirty="0">
                <a:solidFill>
                  <a:srgbClr val="FFFF00"/>
                </a:solidFill>
                <a:latin typeface="Calibri" panose="020F0502020204030204" pitchFamily="34" charset="0"/>
                <a:cs typeface="Calibri" panose="020F0502020204030204" pitchFamily="34" charset="0"/>
              </a:rPr>
              <a:t>Big T trauma</a:t>
            </a:r>
            <a:r>
              <a:rPr lang="en-US" dirty="0">
                <a:solidFill>
                  <a:srgbClr val="FFFF00"/>
                </a:solidFill>
                <a:latin typeface="Calibri" panose="020F0502020204030204" pitchFamily="34" charset="0"/>
                <a:cs typeface="Calibri" panose="020F0502020204030204" pitchFamily="34" charset="0"/>
              </a:rPr>
              <a:t>: </a:t>
            </a:r>
            <a:r>
              <a:rPr lang="en-US" dirty="0">
                <a:solidFill>
                  <a:srgbClr val="FEFFFF"/>
                </a:solidFill>
                <a:latin typeface="Calibri" panose="020F0502020204030204" pitchFamily="34" charset="0"/>
                <a:cs typeface="Calibri" panose="020F0502020204030204" pitchFamily="34" charset="0"/>
              </a:rPr>
              <a:t>Traumas that are associated with horrific single events such as natural disasters, terrorism, and war.</a:t>
            </a:r>
          </a:p>
          <a:p>
            <a:pPr marL="342900" marR="0" lvl="0" indent="-342900">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marL="342900" marR="0" lvl="0" indent="-342900">
              <a:lnSpc>
                <a:spcPct val="90000"/>
              </a:lnSpc>
              <a:spcBef>
                <a:spcPts val="1000"/>
              </a:spcBef>
              <a:buClr>
                <a:schemeClr val="accent1"/>
              </a:buClr>
              <a:buFont typeface="Wingdings 3" charset="2"/>
              <a:buChar char=""/>
            </a:pPr>
            <a:r>
              <a:rPr lang="en-US" u="sng" dirty="0">
                <a:solidFill>
                  <a:srgbClr val="FFFF00"/>
                </a:solidFill>
                <a:latin typeface="Calibri" panose="020F0502020204030204" pitchFamily="34" charset="0"/>
                <a:cs typeface="Calibri" panose="020F0502020204030204" pitchFamily="34" charset="0"/>
              </a:rPr>
              <a:t>Little t trauma</a:t>
            </a:r>
            <a:r>
              <a:rPr lang="en-US" dirty="0">
                <a:solidFill>
                  <a:srgbClr val="FFFF00"/>
                </a:solidFill>
                <a:latin typeface="Calibri" panose="020F0502020204030204" pitchFamily="34" charset="0"/>
                <a:cs typeface="Calibri" panose="020F0502020204030204" pitchFamily="34" charset="0"/>
              </a:rPr>
              <a:t>: </a:t>
            </a:r>
            <a:r>
              <a:rPr lang="en-US" dirty="0">
                <a:solidFill>
                  <a:srgbClr val="FEFFFF"/>
                </a:solidFill>
                <a:latin typeface="Calibri" panose="020F0502020204030204" pitchFamily="34" charset="0"/>
                <a:cs typeface="Calibri" panose="020F0502020204030204" pitchFamily="34" charset="0"/>
              </a:rPr>
              <a:t>Trauma that are smaller in nature such as bullying, neglect, and betrayal.</a:t>
            </a:r>
          </a:p>
          <a:p>
            <a:pPr marL="342900" marR="0" lvl="0" indent="-342900">
              <a:lnSpc>
                <a:spcPct val="90000"/>
              </a:lnSpc>
              <a:spcBef>
                <a:spcPts val="1000"/>
              </a:spcBef>
              <a:buClr>
                <a:schemeClr val="accent1"/>
              </a:buClr>
              <a:buFont typeface="Wingdings 3" charset="2"/>
              <a:buChar char=""/>
            </a:pPr>
            <a:endParaRPr lang="en-US" dirty="0">
              <a:solidFill>
                <a:srgbClr val="FEFFFF"/>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pPr>
            <a:r>
              <a:rPr lang="en-US" dirty="0">
                <a:solidFill>
                  <a:srgbClr val="FEFFFF"/>
                </a:solidFill>
                <a:latin typeface="Calibri" panose="020F0502020204030204" pitchFamily="34" charset="0"/>
                <a:cs typeface="Calibri" panose="020F0502020204030204" pitchFamily="34" charset="0"/>
              </a:rPr>
              <a:t>The long-term consequences of “little t” traumas are tremendous and often lead to an inability or impaired ability to access appropriate responses to threatening events and can lead to </a:t>
            </a:r>
            <a:r>
              <a:rPr lang="en-US" dirty="0">
                <a:solidFill>
                  <a:srgbClr val="FFFF00"/>
                </a:solidFill>
                <a:latin typeface="Calibri" panose="020F0502020204030204" pitchFamily="34" charset="0"/>
                <a:cs typeface="Calibri" panose="020F0502020204030204" pitchFamily="34" charset="0"/>
              </a:rPr>
              <a:t>chronic hyperarousal, intense anxiety, panic, mood instability, poor emotional/behavioral regulation, feelings of powerlessness, helplessness, shame, and even immobility. </a:t>
            </a:r>
            <a:r>
              <a:rPr lang="en-US" dirty="0">
                <a:solidFill>
                  <a:srgbClr val="FEFFFF"/>
                </a:solidFill>
                <a:latin typeface="Calibri" panose="020F0502020204030204" pitchFamily="34" charset="0"/>
                <a:cs typeface="Calibri" panose="020F0502020204030204" pitchFamily="34" charset="0"/>
              </a:rPr>
              <a:t>Of all little t traumas, relational trauma is particularly devastating.</a:t>
            </a:r>
          </a:p>
          <a:p>
            <a:pPr marL="342900" marR="0" lvl="0" indent="-342900">
              <a:lnSpc>
                <a:spcPct val="90000"/>
              </a:lnSpc>
              <a:spcBef>
                <a:spcPts val="1000"/>
              </a:spcBef>
              <a:buClr>
                <a:schemeClr val="accent1"/>
              </a:buClr>
              <a:buFont typeface="Wingdings 3" charset="2"/>
              <a:buChar char=""/>
            </a:pPr>
            <a:endParaRPr lang="en-US" b="1" dirty="0">
              <a:solidFill>
                <a:srgbClr val="FEFFFF"/>
              </a:solidFill>
              <a:latin typeface="Calibri" panose="020F0502020204030204" pitchFamily="34" charset="0"/>
              <a:cs typeface="Calibri" panose="020F0502020204030204" pitchFamily="34" charset="0"/>
            </a:endParaRPr>
          </a:p>
          <a:p>
            <a:pPr marL="457200">
              <a:lnSpc>
                <a:spcPct val="90000"/>
              </a:lnSpc>
              <a:spcBef>
                <a:spcPts val="1000"/>
              </a:spcBef>
              <a:buClr>
                <a:schemeClr val="accent1"/>
              </a:buClr>
              <a:buFont typeface="Wingdings 3" charset="2"/>
              <a:buChar char=""/>
            </a:pPr>
            <a:endParaRPr lang="en-US" dirty="0">
              <a:solidFill>
                <a:srgbClr val="FEFFFF"/>
              </a:solidFill>
            </a:endParaRPr>
          </a:p>
          <a:p>
            <a:pPr marL="457200" marR="0">
              <a:lnSpc>
                <a:spcPct val="90000"/>
              </a:lnSpc>
              <a:spcBef>
                <a:spcPts val="1000"/>
              </a:spcBef>
              <a:buClr>
                <a:schemeClr val="accent1"/>
              </a:buClr>
              <a:buFont typeface="Wingdings 3" charset="2"/>
              <a:buChar char=""/>
            </a:pPr>
            <a:endParaRPr lang="en-US" sz="1100" dirty="0">
              <a:solidFill>
                <a:srgbClr val="FEFFFF"/>
              </a:solidFill>
            </a:endParaRPr>
          </a:p>
        </p:txBody>
      </p:sp>
      <p:pic>
        <p:nvPicPr>
          <p:cNvPr id="11266" name="Picture 2" descr="Image result for image of big T versus little t trauma">
            <a:extLst>
              <a:ext uri="{FF2B5EF4-FFF2-40B4-BE49-F238E27FC236}">
                <a16:creationId xmlns:a16="http://schemas.microsoft.com/office/drawing/2014/main" id="{76DC5EC5-8CEC-42A4-972F-E9C005CBB7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17" b="3"/>
          <a:stretch/>
        </p:blipFill>
        <p:spPr bwMode="auto">
          <a:xfrm>
            <a:off x="8229598" y="3426232"/>
            <a:ext cx="3962402" cy="3431768"/>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7608143B-5494-482A-BCE4-588DC477D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229598" y="3426234"/>
            <a:ext cx="3962401" cy="2766"/>
          </a:xfrm>
          <a:prstGeom prst="line">
            <a:avLst/>
          </a:prstGeom>
          <a:ln w="50800" cap="flat">
            <a:solidFill>
              <a:schemeClr val="bg2">
                <a:lumMod val="1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451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91A8-6A6C-4EDD-9E87-8345D19E17AF}"/>
              </a:ext>
            </a:extLst>
          </p:cNvPr>
          <p:cNvSpPr>
            <a:spLocks noGrp="1"/>
          </p:cNvSpPr>
          <p:nvPr>
            <p:ph type="title"/>
          </p:nvPr>
        </p:nvSpPr>
        <p:spPr>
          <a:xfrm>
            <a:off x="2592924" y="624110"/>
            <a:ext cx="8911687" cy="1280890"/>
          </a:xfrm>
        </p:spPr>
        <p:txBody>
          <a:bodyPr>
            <a:normAutofit fontScale="90000"/>
          </a:bodyPr>
          <a:lstStyle/>
          <a:p>
            <a:r>
              <a:rPr lang="en-US" b="1">
                <a:solidFill>
                  <a:schemeClr val="tx1"/>
                </a:solidFill>
              </a:rPr>
              <a:t>The Role of Trauma</a:t>
            </a:r>
            <a:br>
              <a:rPr lang="en-US" b="1">
                <a:solidFill>
                  <a:schemeClr val="tx1"/>
                </a:solidFill>
              </a:rPr>
            </a:br>
            <a:r>
              <a:rPr lang="en-US" b="1">
                <a:solidFill>
                  <a:schemeClr val="tx1"/>
                </a:solidFill>
              </a:rPr>
              <a:t>     Adverse Childhood Experiences (ACE)</a:t>
            </a:r>
            <a:endParaRPr lang="en-US" dirty="0"/>
          </a:p>
        </p:txBody>
      </p:sp>
      <p:sp>
        <p:nvSpPr>
          <p:cNvPr id="3" name="Rectangle 2">
            <a:extLst>
              <a:ext uri="{FF2B5EF4-FFF2-40B4-BE49-F238E27FC236}">
                <a16:creationId xmlns:a16="http://schemas.microsoft.com/office/drawing/2014/main" id="{3BD43F36-729C-469D-8554-373CEC56A365}"/>
              </a:ext>
            </a:extLst>
          </p:cNvPr>
          <p:cNvSpPr/>
          <p:nvPr/>
        </p:nvSpPr>
        <p:spPr>
          <a:xfrm>
            <a:off x="687389" y="624110"/>
            <a:ext cx="10474185" cy="6494085"/>
          </a:xfrm>
          <a:prstGeom prst="rect">
            <a:avLst/>
          </a:prstGeom>
        </p:spPr>
        <p:txBody>
          <a:bodyPr wrap="square">
            <a:spAutoFit/>
          </a:bodyPr>
          <a:lstStyle/>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endParaRPr lang="en-US" u="sng"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The ten reference categories experienced during childhood or adolescence are as below, with their prevalence in parentheses (Felitti and Anda, 2009):</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Abuse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Emotional – recurrent threats, humiliation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(11%)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Physical - beating, not spanking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(28%)</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Contact sexual abuse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(28% women, 16% men; 22% overall) </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Household dysfunction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Mother treated violently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(13%)</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alcoholic or drug user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(27%)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imprisoned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(6%)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Household member was chronically depressed, suicidal, mentally ill, or in psychiatric hospital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(17%)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Not raised by both biological parents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(23%) </a:t>
            </a:r>
          </a:p>
          <a:p>
            <a:r>
              <a:rPr lang="en-US" sz="1600"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Neglect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Physical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(10%) </a:t>
            </a:r>
          </a:p>
          <a:p>
            <a:pPr marL="342900" marR="0" lvl="0" indent="-342900">
              <a:spcBef>
                <a:spcPts val="0"/>
              </a:spcBef>
              <a:spcAft>
                <a:spcPts val="0"/>
              </a:spcAft>
              <a:buFont typeface="Symbol" panose="05050102010706020507" pitchFamily="18" charset="2"/>
              <a:buChar char=""/>
            </a:pPr>
            <a:r>
              <a:rPr lang="en-US" sz="1600" dirty="0">
                <a:latin typeface="Calibri" panose="020F0502020204030204" pitchFamily="34" charset="0"/>
                <a:ea typeface="Calibri" panose="020F0502020204030204" pitchFamily="34" charset="0"/>
                <a:cs typeface="Times New Roman" panose="02020603050405020304" pitchFamily="18" charset="0"/>
              </a:rPr>
              <a:t>Emotional </a:t>
            </a:r>
            <a:r>
              <a:rPr lang="en-US" sz="16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(15%)</a:t>
            </a:r>
          </a:p>
          <a:p>
            <a:pPr marL="228600" marR="0">
              <a:spcBef>
                <a:spcPts val="0"/>
              </a:spcBef>
              <a:spcAft>
                <a:spcPts val="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0242" name="Picture 2" descr="Image result for image of the word trauma">
            <a:extLst>
              <a:ext uri="{FF2B5EF4-FFF2-40B4-BE49-F238E27FC236}">
                <a16:creationId xmlns:a16="http://schemas.microsoft.com/office/drawing/2014/main" id="{5FE496C8-405D-4D6E-ABE4-81D5140029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4886325" y="455666"/>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326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48"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9"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0"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1"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2"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3"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4"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55"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56"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57"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58"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59"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1" name="Group 160">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62"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3"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64"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65"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66"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7"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68"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69"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0"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1"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2"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3"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75" name="Rectangle 174">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77"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79" name="Rectangle 178">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E93EA-B886-4160-B590-5E3352F2E958}"/>
              </a:ext>
            </a:extLst>
          </p:cNvPr>
          <p:cNvSpPr>
            <a:spLocks noGrp="1"/>
          </p:cNvSpPr>
          <p:nvPr>
            <p:ph type="title"/>
          </p:nvPr>
        </p:nvSpPr>
        <p:spPr>
          <a:xfrm>
            <a:off x="529714" y="246472"/>
            <a:ext cx="6384771" cy="2095246"/>
          </a:xfrm>
        </p:spPr>
        <p:txBody>
          <a:bodyPr vert="horz" lIns="91440" tIns="45720" rIns="91440" bIns="45720" rtlCol="0" anchor="t">
            <a:normAutofit/>
          </a:bodyPr>
          <a:lstStyle/>
          <a:p>
            <a:pPr>
              <a:lnSpc>
                <a:spcPct val="90000"/>
              </a:lnSpc>
            </a:pPr>
            <a:r>
              <a:rPr lang="en-US" sz="3200" b="1" dirty="0"/>
              <a:t>The Role of Trauma</a:t>
            </a:r>
            <a:br>
              <a:rPr lang="en-US" sz="2800" b="1" dirty="0"/>
            </a:br>
            <a:r>
              <a:rPr lang="en-US" sz="2800" b="1" dirty="0"/>
              <a:t>     </a:t>
            </a:r>
            <a:br>
              <a:rPr lang="en-US" sz="2800" b="1" dirty="0"/>
            </a:br>
            <a:r>
              <a:rPr lang="en-US" sz="2200" b="1" dirty="0"/>
              <a:t>Adverse Childhood Experiences (ACE)</a:t>
            </a:r>
            <a:endParaRPr lang="en-US" sz="2200" dirty="0"/>
          </a:p>
        </p:txBody>
      </p:sp>
      <p:sp>
        <p:nvSpPr>
          <p:cNvPr id="181" name="Rectangle 180">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9228ABE6-0A81-430D-93A0-ACD00D022E6D}"/>
              </a:ext>
            </a:extLst>
          </p:cNvPr>
          <p:cNvSpPr/>
          <p:nvPr/>
        </p:nvSpPr>
        <p:spPr>
          <a:xfrm>
            <a:off x="229259" y="1990274"/>
            <a:ext cx="5862657" cy="4753433"/>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sz="1700" b="1" dirty="0">
                <a:solidFill>
                  <a:schemeClr val="tx1">
                    <a:lumMod val="75000"/>
                    <a:lumOff val="25000"/>
                  </a:schemeClr>
                </a:solidFill>
                <a:latin typeface="Calibri" panose="020F0502020204030204" pitchFamily="34" charset="0"/>
                <a:cs typeface="Calibri" panose="020F0502020204030204" pitchFamily="34" charset="0"/>
              </a:rPr>
              <a:t>The results indicated that for every Adverse Childhood Experience (ACE) we have in childhood our difficulties as adults increase exponentially (Felitti et al., 2014; Felitti 2004; Felitti and Anda, 2009). </a:t>
            </a:r>
          </a:p>
          <a:p>
            <a:pPr>
              <a:lnSpc>
                <a:spcPct val="90000"/>
              </a:lnSpc>
              <a:spcBef>
                <a:spcPts val="1000"/>
              </a:spcBef>
              <a:buClr>
                <a:schemeClr val="accent1"/>
              </a:buClr>
              <a:buFont typeface="Wingdings 3" charset="2"/>
              <a:buChar char=""/>
            </a:pPr>
            <a:endParaRPr lang="en-US" sz="1700" b="1" dirty="0">
              <a:solidFill>
                <a:schemeClr val="tx1">
                  <a:lumMod val="75000"/>
                  <a:lumOff val="25000"/>
                </a:schemeClr>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latin typeface="Calibri" panose="020F0502020204030204" pitchFamily="34" charset="0"/>
                <a:cs typeface="Calibri" panose="020F0502020204030204" pitchFamily="34" charset="0"/>
              </a:rPr>
              <a:t>If we have had </a:t>
            </a:r>
            <a:r>
              <a:rPr lang="en-US" sz="1700" b="1" dirty="0">
                <a:solidFill>
                  <a:srgbClr val="FF0000"/>
                </a:solidFill>
                <a:latin typeface="Calibri" panose="020F0502020204030204" pitchFamily="34" charset="0"/>
                <a:cs typeface="Calibri" panose="020F0502020204030204" pitchFamily="34" charset="0"/>
              </a:rPr>
              <a:t>four ACEs,</a:t>
            </a:r>
            <a:r>
              <a:rPr lang="en-US" sz="1700" b="1" dirty="0">
                <a:solidFill>
                  <a:schemeClr val="tx1">
                    <a:lumMod val="75000"/>
                    <a:lumOff val="25000"/>
                  </a:schemeClr>
                </a:solidFill>
                <a:latin typeface="Calibri" panose="020F0502020204030204" pitchFamily="34" charset="0"/>
                <a:cs typeface="Calibri" panose="020F0502020204030204" pitchFamily="34" charset="0"/>
              </a:rPr>
              <a:t> we are four times more likely to </a:t>
            </a:r>
            <a:r>
              <a:rPr lang="en-US" sz="1700" b="1" dirty="0">
                <a:solidFill>
                  <a:srgbClr val="00B0F0"/>
                </a:solidFill>
                <a:latin typeface="Calibri" panose="020F0502020204030204" pitchFamily="34" charset="0"/>
                <a:cs typeface="Calibri" panose="020F0502020204030204" pitchFamily="34" charset="0"/>
              </a:rPr>
              <a:t>attempt suicide </a:t>
            </a:r>
            <a:r>
              <a:rPr lang="en-US" sz="1700" b="1" dirty="0">
                <a:solidFill>
                  <a:schemeClr val="tx1">
                    <a:lumMod val="75000"/>
                    <a:lumOff val="25000"/>
                  </a:schemeClr>
                </a:solidFill>
                <a:latin typeface="Calibri" panose="020F0502020204030204" pitchFamily="34" charset="0"/>
                <a:cs typeface="Calibri" panose="020F0502020204030204" pitchFamily="34" charset="0"/>
              </a:rPr>
              <a:t>as an adult.</a:t>
            </a:r>
          </a:p>
          <a:p>
            <a:pPr lvl="1">
              <a:lnSpc>
                <a:spcPct val="90000"/>
              </a:lnSpc>
              <a:spcBef>
                <a:spcPts val="1000"/>
              </a:spcBef>
              <a:buClr>
                <a:schemeClr val="accent1"/>
              </a:buClr>
              <a:buFont typeface="Wingdings 3" charset="2"/>
              <a:buChar char=""/>
            </a:pPr>
            <a:endParaRPr lang="en-US" sz="1700" b="1" dirty="0">
              <a:solidFill>
                <a:schemeClr val="tx1">
                  <a:lumMod val="75000"/>
                  <a:lumOff val="25000"/>
                </a:schemeClr>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latin typeface="Calibri" panose="020F0502020204030204" pitchFamily="34" charset="0"/>
                <a:cs typeface="Calibri" panose="020F0502020204030204" pitchFamily="34" charset="0"/>
              </a:rPr>
              <a:t>If we have had </a:t>
            </a:r>
            <a:r>
              <a:rPr lang="en-US" sz="1700" b="1" dirty="0">
                <a:solidFill>
                  <a:srgbClr val="FF0000"/>
                </a:solidFill>
                <a:latin typeface="Calibri" panose="020F0502020204030204" pitchFamily="34" charset="0"/>
                <a:cs typeface="Calibri" panose="020F0502020204030204" pitchFamily="34" charset="0"/>
              </a:rPr>
              <a:t>six ACEs, </a:t>
            </a:r>
            <a:r>
              <a:rPr lang="en-US" sz="1700" b="1" dirty="0">
                <a:solidFill>
                  <a:schemeClr val="tx1">
                    <a:lumMod val="75000"/>
                    <a:lumOff val="25000"/>
                  </a:schemeClr>
                </a:solidFill>
                <a:latin typeface="Calibri" panose="020F0502020204030204" pitchFamily="34" charset="0"/>
                <a:cs typeface="Calibri" panose="020F0502020204030204" pitchFamily="34" charset="0"/>
              </a:rPr>
              <a:t>we are </a:t>
            </a:r>
            <a:r>
              <a:rPr lang="en-US" sz="1700" b="1" dirty="0">
                <a:solidFill>
                  <a:srgbClr val="FF0000"/>
                </a:solidFill>
                <a:latin typeface="Calibri" panose="020F0502020204030204" pitchFamily="34" charset="0"/>
                <a:cs typeface="Calibri" panose="020F0502020204030204" pitchFamily="34" charset="0"/>
              </a:rPr>
              <a:t>five times </a:t>
            </a:r>
            <a:r>
              <a:rPr lang="en-US" sz="1700" b="1" dirty="0">
                <a:solidFill>
                  <a:schemeClr val="tx1">
                    <a:lumMod val="65000"/>
                    <a:lumOff val="35000"/>
                  </a:schemeClr>
                </a:solidFill>
                <a:latin typeface="Calibri" panose="020F0502020204030204" pitchFamily="34" charset="0"/>
                <a:cs typeface="Calibri" panose="020F0502020204030204" pitchFamily="34" charset="0"/>
              </a:rPr>
              <a:t>more</a:t>
            </a:r>
            <a:r>
              <a:rPr lang="en-US" sz="1700" b="1" dirty="0">
                <a:latin typeface="Calibri" panose="020F0502020204030204" pitchFamily="34" charset="0"/>
                <a:cs typeface="Calibri" panose="020F0502020204030204" pitchFamily="34" charset="0"/>
              </a:rPr>
              <a:t> </a:t>
            </a:r>
            <a:r>
              <a:rPr lang="en-US" sz="1700" b="1" dirty="0">
                <a:solidFill>
                  <a:schemeClr val="tx1">
                    <a:lumMod val="75000"/>
                    <a:lumOff val="25000"/>
                  </a:schemeClr>
                </a:solidFill>
                <a:latin typeface="Calibri" panose="020F0502020204030204" pitchFamily="34" charset="0"/>
                <a:cs typeface="Calibri" panose="020F0502020204030204" pitchFamily="34" charset="0"/>
              </a:rPr>
              <a:t>likely to become </a:t>
            </a:r>
            <a:r>
              <a:rPr lang="en-US" sz="1700" b="1" dirty="0">
                <a:solidFill>
                  <a:srgbClr val="00B0F0"/>
                </a:solidFill>
                <a:latin typeface="Calibri" panose="020F0502020204030204" pitchFamily="34" charset="0"/>
                <a:cs typeface="Calibri" panose="020F0502020204030204" pitchFamily="34" charset="0"/>
              </a:rPr>
              <a:t>depressed </a:t>
            </a:r>
            <a:r>
              <a:rPr lang="en-US" sz="1700" b="1" dirty="0">
                <a:solidFill>
                  <a:schemeClr val="tx1">
                    <a:lumMod val="75000"/>
                    <a:lumOff val="25000"/>
                  </a:schemeClr>
                </a:solidFill>
                <a:latin typeface="Calibri" panose="020F0502020204030204" pitchFamily="34" charset="0"/>
                <a:cs typeface="Calibri" panose="020F0502020204030204" pitchFamily="34" charset="0"/>
              </a:rPr>
              <a:t>as an adult</a:t>
            </a:r>
          </a:p>
          <a:p>
            <a:pPr lvl="1">
              <a:lnSpc>
                <a:spcPct val="90000"/>
              </a:lnSpc>
              <a:spcBef>
                <a:spcPts val="1000"/>
              </a:spcBef>
              <a:buClr>
                <a:schemeClr val="accent1"/>
              </a:buClr>
            </a:pPr>
            <a:endParaRPr lang="en-US" sz="1700" b="1" dirty="0">
              <a:solidFill>
                <a:schemeClr val="tx1">
                  <a:lumMod val="75000"/>
                  <a:lumOff val="25000"/>
                </a:schemeClr>
              </a:solidFill>
              <a:latin typeface="Calibri" panose="020F0502020204030204" pitchFamily="34" charset="0"/>
              <a:cs typeface="Calibri" panose="020F0502020204030204" pitchFamily="34" charset="0"/>
            </a:endParaRPr>
          </a:p>
          <a:p>
            <a:pPr lvl="1">
              <a:lnSpc>
                <a:spcPct val="90000"/>
              </a:lnSpc>
              <a:spcBef>
                <a:spcPts val="1000"/>
              </a:spcBef>
              <a:buClr>
                <a:schemeClr val="accent1"/>
              </a:buClr>
              <a:buFont typeface="Wingdings 3" charset="2"/>
              <a:buChar char=""/>
            </a:pPr>
            <a:r>
              <a:rPr lang="en-US" sz="1700" b="1" dirty="0">
                <a:solidFill>
                  <a:schemeClr val="tx1">
                    <a:lumMod val="75000"/>
                    <a:lumOff val="25000"/>
                  </a:schemeClr>
                </a:solidFill>
                <a:latin typeface="Calibri" panose="020F0502020204030204" pitchFamily="34" charset="0"/>
                <a:cs typeface="Calibri" panose="020F0502020204030204" pitchFamily="34" charset="0"/>
              </a:rPr>
              <a:t>If we have had </a:t>
            </a:r>
            <a:r>
              <a:rPr lang="en-US" sz="1700" b="1" dirty="0">
                <a:solidFill>
                  <a:srgbClr val="FF0000"/>
                </a:solidFill>
                <a:latin typeface="Calibri" panose="020F0502020204030204" pitchFamily="34" charset="0"/>
                <a:cs typeface="Calibri" panose="020F0502020204030204" pitchFamily="34" charset="0"/>
              </a:rPr>
              <a:t>seven ACEs, </a:t>
            </a:r>
            <a:r>
              <a:rPr lang="en-US" sz="1700" b="1" dirty="0">
                <a:solidFill>
                  <a:schemeClr val="tx1">
                    <a:lumMod val="75000"/>
                    <a:lumOff val="25000"/>
                  </a:schemeClr>
                </a:solidFill>
                <a:latin typeface="Calibri" panose="020F0502020204030204" pitchFamily="34" charset="0"/>
                <a:cs typeface="Calibri" panose="020F0502020204030204" pitchFamily="34" charset="0"/>
              </a:rPr>
              <a:t>we are a terrifying  </a:t>
            </a:r>
            <a:r>
              <a:rPr lang="en-US" sz="1700" b="1" dirty="0">
                <a:solidFill>
                  <a:srgbClr val="FF0000"/>
                </a:solidFill>
                <a:latin typeface="Calibri" panose="020F0502020204030204" pitchFamily="34" charset="0"/>
                <a:cs typeface="Calibri" panose="020F0502020204030204" pitchFamily="34" charset="0"/>
              </a:rPr>
              <a:t>3,100 percent </a:t>
            </a:r>
            <a:r>
              <a:rPr lang="en-US" sz="1700" b="1" dirty="0">
                <a:solidFill>
                  <a:schemeClr val="tx1">
                    <a:lumMod val="75000"/>
                    <a:lumOff val="25000"/>
                  </a:schemeClr>
                </a:solidFill>
                <a:latin typeface="Calibri" panose="020F0502020204030204" pitchFamily="34" charset="0"/>
                <a:cs typeface="Calibri" panose="020F0502020204030204" pitchFamily="34" charset="0"/>
              </a:rPr>
              <a:t>more likely to </a:t>
            </a:r>
            <a:r>
              <a:rPr lang="en-US" sz="1700" b="1" dirty="0">
                <a:solidFill>
                  <a:srgbClr val="00B0F0"/>
                </a:solidFill>
                <a:latin typeface="Calibri" panose="020F0502020204030204" pitchFamily="34" charset="0"/>
                <a:cs typeface="Calibri" panose="020F0502020204030204" pitchFamily="34" charset="0"/>
              </a:rPr>
              <a:t>attempt suicide </a:t>
            </a:r>
            <a:r>
              <a:rPr lang="en-US" sz="1700" b="1" dirty="0">
                <a:solidFill>
                  <a:schemeClr val="tx1">
                    <a:lumMod val="75000"/>
                    <a:lumOff val="25000"/>
                  </a:schemeClr>
                </a:solidFill>
                <a:latin typeface="Calibri" panose="020F0502020204030204" pitchFamily="34" charset="0"/>
                <a:cs typeface="Calibri" panose="020F0502020204030204" pitchFamily="34" charset="0"/>
              </a:rPr>
              <a:t>as an adult</a:t>
            </a:r>
          </a:p>
          <a:p>
            <a:pPr lvl="1">
              <a:lnSpc>
                <a:spcPct val="90000"/>
              </a:lnSpc>
              <a:spcBef>
                <a:spcPts val="1000"/>
              </a:spcBef>
              <a:buClr>
                <a:schemeClr val="accent1"/>
              </a:buClr>
              <a:buFont typeface="Wingdings 3" charset="2"/>
              <a:buChar char=""/>
            </a:pPr>
            <a:endParaRPr lang="en-US" sz="1700" b="1" dirty="0">
              <a:solidFill>
                <a:schemeClr val="tx1">
                  <a:lumMod val="75000"/>
                  <a:lumOff val="25000"/>
                </a:schemeClr>
              </a:solidFill>
            </a:endParaRPr>
          </a:p>
        </p:txBody>
      </p:sp>
      <p:pic>
        <p:nvPicPr>
          <p:cNvPr id="9218" name="Picture 2" descr="Image result for images of adverse childhood experiences">
            <a:extLst>
              <a:ext uri="{FF2B5EF4-FFF2-40B4-BE49-F238E27FC236}">
                <a16:creationId xmlns:a16="http://schemas.microsoft.com/office/drawing/2014/main" id="{3A028C24-58D8-4D81-97D0-2AB725F3D07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2350" y="1221672"/>
            <a:ext cx="5781364" cy="4675499"/>
          </a:xfrm>
          <a:prstGeom prst="rect">
            <a:avLst/>
          </a:prstGeom>
          <a:noFill/>
          <a:extLst>
            <a:ext uri="{909E8E84-426E-40DD-AFC4-6F175D3DCCD1}">
              <a14:hiddenFill xmlns:a14="http://schemas.microsoft.com/office/drawing/2010/main">
                <a:solidFill>
                  <a:srgbClr val="FFFFFF"/>
                </a:solidFill>
              </a14:hiddenFill>
            </a:ext>
          </a:extLst>
        </p:spPr>
      </p:pic>
      <p:sp>
        <p:nvSpPr>
          <p:cNvPr id="183"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descr="Image result for image of the word trauma">
            <a:extLst>
              <a:ext uri="{FF2B5EF4-FFF2-40B4-BE49-F238E27FC236}">
                <a16:creationId xmlns:a16="http://schemas.microsoft.com/office/drawing/2014/main" id="{04548D2E-138A-4A7E-837C-5C17203751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480" b="34173"/>
          <a:stretch/>
        </p:blipFill>
        <p:spPr bwMode="auto">
          <a:xfrm>
            <a:off x="2851532" y="114292"/>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254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8FA618-405A-438F-93D4-95188DDC3539}"/>
              </a:ext>
              <a:ext uri="{C183D7F6-B498-43B3-948B-1728B52AA6E4}">
                <adec:decorative xmlns:adec="http://schemas.microsoft.com/office/drawing/2017/decorative" val="1"/>
              </a:ext>
            </a:extLst>
          </p:cNvPr>
          <p:cNvSpPr/>
          <p:nvPr/>
        </p:nvSpPr>
        <p:spPr>
          <a:xfrm>
            <a:off x="869795" y="-656400"/>
            <a:ext cx="10270273" cy="6709529"/>
          </a:xfrm>
          <a:prstGeom prst="rect">
            <a:avLst/>
          </a:prstGeom>
        </p:spPr>
        <p:txBody>
          <a:bodyPr wrap="square">
            <a:spAutoFit/>
          </a:bodyPr>
          <a:lstStyle/>
          <a:p>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cs typeface="Times New Roman" panose="02020603050405020304" pitchFamily="18" charset="0"/>
              </a:rPr>
              <a:t>                                 </a:t>
            </a:r>
          </a:p>
          <a:p>
            <a:r>
              <a:rPr lang="en-US" dirty="0">
                <a:latin typeface="Calibri" panose="020F0502020204030204" pitchFamily="34" charset="0"/>
                <a:cs typeface="Times New Roman" panose="02020603050405020304" pitchFamily="18" charset="0"/>
              </a:rPr>
              <a:t>                                                    </a:t>
            </a:r>
            <a:r>
              <a:rPr lang="en-US" sz="2800" b="1" dirty="0"/>
              <a:t>The Role of</a:t>
            </a:r>
            <a:br>
              <a:rPr lang="en-US" sz="2400" b="1" dirty="0"/>
            </a:br>
            <a:r>
              <a:rPr lang="en-US" sz="2400" b="1" dirty="0"/>
              <a:t>                                </a:t>
            </a:r>
            <a:r>
              <a:rPr lang="en-US" b="1" dirty="0"/>
              <a:t>Adverse Childhood Experiences (ACE)</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Examples of small </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 traumas” </a:t>
            </a:r>
            <a:r>
              <a:rPr lang="en-US" dirty="0">
                <a:latin typeface="Calibri" panose="020F0502020204030204" pitchFamily="34" charset="0"/>
                <a:ea typeface="Calibri" panose="020F0502020204030204" pitchFamily="34" charset="0"/>
                <a:cs typeface="Times New Roman" panose="02020603050405020304" pitchFamily="18" charset="0"/>
              </a:rPr>
              <a:t>that can pave the way to pornography addiction as noted by Barta (2015):</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attuned </a:t>
            </a:r>
            <a:r>
              <a:rPr lang="en-US" dirty="0">
                <a:latin typeface="Calibri" panose="020F0502020204030204" pitchFamily="34" charset="0"/>
                <a:ea typeface="Calibri" panose="020F0502020204030204" pitchFamily="34" charset="0"/>
                <a:cs typeface="Times New Roman" panose="02020603050405020304" pitchFamily="18" charset="0"/>
              </a:rPr>
              <a:t>to by their caregiver</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invalidated</a:t>
            </a:r>
            <a:r>
              <a:rPr lang="en-US" dirty="0">
                <a:latin typeface="Calibri" panose="020F0502020204030204" pitchFamily="34" charset="0"/>
                <a:ea typeface="Calibri" panose="020F0502020204030204" pitchFamily="34" charset="0"/>
                <a:cs typeface="Times New Roman" panose="02020603050405020304" pitchFamily="18" charset="0"/>
              </a:rPr>
              <a:t> for the child they were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recognized emotionally</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rejected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subjected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parental separation or divorce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inadequate</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responsible or making the family feel good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sexually abused</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punished for being authentic</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controlled by anger</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responsible </a:t>
            </a:r>
            <a:r>
              <a:rPr lang="en-US" dirty="0">
                <a:latin typeface="Calibri" panose="020F0502020204030204" pitchFamily="34" charset="0"/>
                <a:ea typeface="Calibri" panose="020F0502020204030204" pitchFamily="34" charset="0"/>
                <a:cs typeface="Times New Roman" panose="02020603050405020304" pitchFamily="18" charset="0"/>
              </a:rPr>
              <a:t>for regulating the feelings and emotions of others</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not taught how to deal with their own emotions </a:t>
            </a:r>
            <a:r>
              <a:rPr lang="en-US" dirty="0">
                <a:latin typeface="Calibri" panose="020F0502020204030204" pitchFamily="34" charset="0"/>
                <a:ea typeface="Calibri" panose="020F0502020204030204" pitchFamily="34" charset="0"/>
                <a:cs typeface="Times New Roman" panose="02020603050405020304" pitchFamily="18" charset="0"/>
              </a:rPr>
              <a:t>and/or were punished when trying to do so</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made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feel unsafe </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were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inappropriately disciplined/punished </a:t>
            </a:r>
            <a:r>
              <a:rPr lang="en-US" dirty="0">
                <a:latin typeface="Calibri" panose="020F0502020204030204" pitchFamily="34" charset="0"/>
                <a:ea typeface="Calibri" panose="020F0502020204030204" pitchFamily="34" charset="0"/>
                <a:cs typeface="Times New Roman" panose="02020603050405020304" pitchFamily="18" charset="0"/>
              </a:rPr>
              <a:t>– kicked, slapped, or violently shaken</a:t>
            </a:r>
          </a:p>
          <a:p>
            <a:pPr marL="342900" marR="0" lvl="0" indent="-342900">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They experienced the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loss of a pet, young love, or friendship</a:t>
            </a:r>
          </a:p>
        </p:txBody>
      </p:sp>
      <p:pic>
        <p:nvPicPr>
          <p:cNvPr id="4" name="Picture 2" descr="Image result for image of the word trauma">
            <a:extLst>
              <a:ext uri="{FF2B5EF4-FFF2-40B4-BE49-F238E27FC236}">
                <a16:creationId xmlns:a16="http://schemas.microsoft.com/office/drawing/2014/main" id="{A6D6661B-1D9F-4EAA-BC8C-D8F30EB0D8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5841403" y="0"/>
            <a:ext cx="2419350" cy="723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7255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60">
            <a:extLst>
              <a:ext uri="{FF2B5EF4-FFF2-40B4-BE49-F238E27FC236}">
                <a16:creationId xmlns:a16="http://schemas.microsoft.com/office/drawing/2014/main" id="{19FE08D8-CEA0-461E-870A-02CD15D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BD77B006-C485-413C-924E-72776A5F5050}"/>
              </a:ext>
            </a:extLst>
          </p:cNvPr>
          <p:cNvSpPr>
            <a:spLocks noGrp="1"/>
          </p:cNvSpPr>
          <p:nvPr>
            <p:ph type="title"/>
          </p:nvPr>
        </p:nvSpPr>
        <p:spPr>
          <a:xfrm>
            <a:off x="612420" y="3963161"/>
            <a:ext cx="3231413" cy="2235619"/>
          </a:xfrm>
        </p:spPr>
        <p:txBody>
          <a:bodyPr>
            <a:normAutofit/>
          </a:bodyPr>
          <a:lstStyle/>
          <a:p>
            <a:r>
              <a:rPr lang="en-US" dirty="0">
                <a:solidFill>
                  <a:srgbClr val="FF0000"/>
                </a:solidFill>
                <a:latin typeface="Calibri" panose="020F0502020204030204" pitchFamily="34" charset="0"/>
                <a:cs typeface="Calibri" panose="020F0502020204030204" pitchFamily="34" charset="0"/>
              </a:rPr>
              <a:t>Big T </a:t>
            </a:r>
            <a:r>
              <a:rPr lang="en-US" dirty="0">
                <a:solidFill>
                  <a:schemeClr val="bg1"/>
                </a:solidFill>
                <a:latin typeface="Calibri" panose="020F0502020204030204" pitchFamily="34" charset="0"/>
                <a:cs typeface="Calibri" panose="020F0502020204030204" pitchFamily="34" charset="0"/>
              </a:rPr>
              <a:t>Trauma and </a:t>
            </a:r>
            <a:br>
              <a:rPr lang="en-US" dirty="0">
                <a:solidFill>
                  <a:schemeClr val="bg1"/>
                </a:solidFill>
                <a:latin typeface="Calibri" panose="020F0502020204030204" pitchFamily="34" charset="0"/>
                <a:cs typeface="Calibri" panose="020F0502020204030204" pitchFamily="34" charset="0"/>
              </a:rPr>
            </a:br>
            <a:r>
              <a:rPr lang="en-US" dirty="0">
                <a:solidFill>
                  <a:srgbClr val="FF0000"/>
                </a:solidFill>
                <a:latin typeface="Calibri" panose="020F0502020204030204" pitchFamily="34" charset="0"/>
                <a:cs typeface="Calibri" panose="020F0502020204030204" pitchFamily="34" charset="0"/>
              </a:rPr>
              <a:t>Little t </a:t>
            </a:r>
            <a:r>
              <a:rPr lang="en-US" dirty="0">
                <a:solidFill>
                  <a:schemeClr val="bg1"/>
                </a:solidFill>
                <a:latin typeface="Calibri" panose="020F0502020204030204" pitchFamily="34" charset="0"/>
                <a:cs typeface="Calibri" panose="020F0502020204030204" pitchFamily="34" charset="0"/>
              </a:rPr>
              <a:t>Trauma</a:t>
            </a:r>
          </a:p>
        </p:txBody>
      </p:sp>
      <p:sp>
        <p:nvSpPr>
          <p:cNvPr id="80" name="Freeform 11">
            <a:extLst>
              <a:ext uri="{FF2B5EF4-FFF2-40B4-BE49-F238E27FC236}">
                <a16:creationId xmlns:a16="http://schemas.microsoft.com/office/drawing/2014/main" id="{2B982904-A46E-41DF-BA98-61E2300C7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65" name="Rectangle 64">
            <a:extLst>
              <a:ext uri="{FF2B5EF4-FFF2-40B4-BE49-F238E27FC236}">
                <a16:creationId xmlns:a16="http://schemas.microsoft.com/office/drawing/2014/main" id="{27018161-547E-48F7-A0D9-272C9EA5B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104B2B0E-2D9B-463E-BF89-B3F5422155A4}"/>
              </a:ext>
            </a:extLst>
          </p:cNvPr>
          <p:cNvSpPr>
            <a:spLocks noGrp="1"/>
          </p:cNvSpPr>
          <p:nvPr>
            <p:ph idx="1"/>
          </p:nvPr>
        </p:nvSpPr>
        <p:spPr>
          <a:xfrm>
            <a:off x="4183317" y="-321760"/>
            <a:ext cx="7396263" cy="8569841"/>
          </a:xfrm>
        </p:spPr>
        <p:txBody>
          <a:bodyPr anchor="ctr">
            <a:normAutofit/>
          </a:bodyPr>
          <a:lstStyle/>
          <a:p>
            <a:pPr>
              <a:buSzPct val="152000"/>
              <a:buFont typeface="Arial" panose="020B0604020202020204" pitchFamily="34" charset="0"/>
              <a:buChar char="•"/>
            </a:pPr>
            <a:r>
              <a:rPr lang="en-US" dirty="0">
                <a:latin typeface="Calibri" panose="020F0502020204030204" pitchFamily="34" charset="0"/>
                <a:cs typeface="Calibri" panose="020F0502020204030204" pitchFamily="34" charset="0"/>
              </a:rPr>
              <a:t>In my personal experience as a pediatric psychologist, far more of my patients have been subjected to </a:t>
            </a:r>
            <a:r>
              <a:rPr lang="en-US" dirty="0">
                <a:solidFill>
                  <a:srgbClr val="FF0000"/>
                </a:solidFill>
                <a:latin typeface="Calibri" panose="020F0502020204030204" pitchFamily="34" charset="0"/>
                <a:cs typeface="Calibri" panose="020F0502020204030204" pitchFamily="34" charset="0"/>
              </a:rPr>
              <a:t>“little t” traumas </a:t>
            </a:r>
            <a:r>
              <a:rPr lang="en-US" dirty="0">
                <a:latin typeface="Calibri" panose="020F0502020204030204" pitchFamily="34" charset="0"/>
                <a:cs typeface="Calibri" panose="020F0502020204030204" pitchFamily="34" charset="0"/>
              </a:rPr>
              <a:t>and I agree with Barta that these experiences have a tremendous impact on how children view themselves, their relationships, and their place in the world. </a:t>
            </a:r>
          </a:p>
          <a:p>
            <a:pPr>
              <a:buSzPct val="152000"/>
              <a:buFont typeface="Arial" panose="020B0604020202020204" pitchFamily="34" charset="0"/>
              <a:buChar char="•"/>
            </a:pPr>
            <a:r>
              <a:rPr lang="en-US" dirty="0">
                <a:latin typeface="Calibri" panose="020F0502020204030204" pitchFamily="34" charset="0"/>
                <a:cs typeface="Calibri" panose="020F0502020204030204" pitchFamily="34" charset="0"/>
              </a:rPr>
              <a:t>Moreover, the long-term consequences of these traumas are tremendous and often lead to </a:t>
            </a:r>
            <a:r>
              <a:rPr lang="en-US" dirty="0">
                <a:solidFill>
                  <a:srgbClr val="FF0000"/>
                </a:solidFill>
                <a:latin typeface="Calibri" panose="020F0502020204030204" pitchFamily="34" charset="0"/>
                <a:cs typeface="Calibri" panose="020F0502020204030204" pitchFamily="34" charset="0"/>
              </a:rPr>
              <a:t>a total inability or impaired ability to access appropriate responses to threatening events </a:t>
            </a:r>
            <a:r>
              <a:rPr lang="en-US" dirty="0">
                <a:latin typeface="Calibri" panose="020F0502020204030204" pitchFamily="34" charset="0"/>
                <a:cs typeface="Calibri" panose="020F0502020204030204" pitchFamily="34" charset="0"/>
              </a:rPr>
              <a:t>and can lead to chronic hyperarousal, intense anxiety, panic, mood instability, poor emotional/behavioral regulation, feelings of powerlessness, helplessness, shame, and even immobility. </a:t>
            </a:r>
          </a:p>
          <a:p>
            <a:pPr>
              <a:buSzPct val="152000"/>
              <a:buFont typeface="Arial" panose="020B0604020202020204" pitchFamily="34" charset="0"/>
              <a:buChar char="•"/>
            </a:pPr>
            <a:r>
              <a:rPr lang="en-US" dirty="0">
                <a:latin typeface="Calibri" panose="020F0502020204030204" pitchFamily="34" charset="0"/>
                <a:cs typeface="Calibri" panose="020F0502020204030204" pitchFamily="34" charset="0"/>
              </a:rPr>
              <a:t>Of all traumas, </a:t>
            </a:r>
            <a:r>
              <a:rPr lang="en-US" dirty="0">
                <a:solidFill>
                  <a:srgbClr val="FF0000"/>
                </a:solidFill>
                <a:latin typeface="Calibri" panose="020F0502020204030204" pitchFamily="34" charset="0"/>
                <a:cs typeface="Calibri" panose="020F0502020204030204" pitchFamily="34" charset="0"/>
              </a:rPr>
              <a:t>relational (or loss of connection) trauma </a:t>
            </a:r>
            <a:r>
              <a:rPr lang="en-US" dirty="0">
                <a:latin typeface="Calibri" panose="020F0502020204030204" pitchFamily="34" charset="0"/>
                <a:cs typeface="Calibri" panose="020F0502020204030204" pitchFamily="34" charset="0"/>
              </a:rPr>
              <a:t>is particularly devastating. </a:t>
            </a:r>
          </a:p>
          <a:p>
            <a:pPr>
              <a:buSzPct val="152000"/>
              <a:buFont typeface="Arial" panose="020B0604020202020204" pitchFamily="34" charset="0"/>
              <a:buChar char="•"/>
            </a:pPr>
            <a:r>
              <a:rPr lang="en-US" dirty="0">
                <a:latin typeface="Calibri" panose="020F0502020204030204" pitchFamily="34" charset="0"/>
                <a:cs typeface="Calibri" panose="020F0502020204030204" pitchFamily="34" charset="0"/>
              </a:rPr>
              <a:t>The implications here are enormous. Specifically, in order to </a:t>
            </a:r>
            <a:r>
              <a:rPr lang="en-US" dirty="0">
                <a:solidFill>
                  <a:srgbClr val="FF0000"/>
                </a:solidFill>
                <a:latin typeface="Calibri" panose="020F0502020204030204" pitchFamily="34" charset="0"/>
                <a:cs typeface="Calibri" panose="020F0502020204030204" pitchFamily="34" charset="0"/>
              </a:rPr>
              <a:t>promote safe and healthy emotional regulation</a:t>
            </a:r>
            <a:r>
              <a:rPr lang="en-US" dirty="0">
                <a:latin typeface="Calibri" panose="020F0502020204030204" pitchFamily="34" charset="0"/>
                <a:cs typeface="Calibri" panose="020F0502020204030204" pitchFamily="34" charset="0"/>
              </a:rPr>
              <a:t>, we must be able to pinpoint where in the lifespan people hurt us physically, emotionally, mentally, or spiritually, whether intentionally or accidentally. </a:t>
            </a:r>
          </a:p>
          <a:p>
            <a:pPr>
              <a:buSzPct val="152000"/>
              <a:buFont typeface="Arial" panose="020B0604020202020204" pitchFamily="34" charset="0"/>
              <a:buChar char="•"/>
            </a:pPr>
            <a:r>
              <a:rPr lang="en-US" dirty="0">
                <a:latin typeface="Calibri" panose="020F0502020204030204" pitchFamily="34" charset="0"/>
                <a:cs typeface="Calibri" panose="020F0502020204030204" pitchFamily="34" charset="0"/>
              </a:rPr>
              <a:t>If we can </a:t>
            </a:r>
            <a:r>
              <a:rPr lang="en-US" dirty="0">
                <a:solidFill>
                  <a:srgbClr val="FF0000"/>
                </a:solidFill>
                <a:latin typeface="Calibri" panose="020F0502020204030204" pitchFamily="34" charset="0"/>
                <a:cs typeface="Calibri" panose="020F0502020204030204" pitchFamily="34" charset="0"/>
              </a:rPr>
              <a:t>resolve our developmental wounds</a:t>
            </a:r>
            <a:r>
              <a:rPr lang="en-US" dirty="0">
                <a:latin typeface="Calibri" panose="020F0502020204030204" pitchFamily="34" charset="0"/>
                <a:cs typeface="Calibri" panose="020F0502020204030204" pitchFamily="34" charset="0"/>
              </a:rPr>
              <a:t>, we can move on and experience a more fulfilling life. </a:t>
            </a:r>
          </a:p>
          <a:p>
            <a:pPr marL="0" indent="0">
              <a:buSzPct val="152000"/>
              <a:buNone/>
            </a:pPr>
            <a:endParaRPr lang="en-US" dirty="0">
              <a:latin typeface="Calibri" panose="020F0502020204030204" pitchFamily="34" charset="0"/>
              <a:cs typeface="Calibri" panose="020F0502020204030204" pitchFamily="34" charset="0"/>
            </a:endParaRPr>
          </a:p>
          <a:p>
            <a:pPr marL="0" indent="0">
              <a:buSzPct val="152000"/>
              <a:buNone/>
            </a:pPr>
            <a:endParaRPr lang="en-US" dirty="0">
              <a:latin typeface="Calibri" panose="020F0502020204030204" pitchFamily="34" charset="0"/>
              <a:cs typeface="Calibri" panose="020F0502020204030204" pitchFamily="34" charset="0"/>
            </a:endParaRPr>
          </a:p>
          <a:p>
            <a:endParaRPr lang="en-US" dirty="0"/>
          </a:p>
        </p:txBody>
      </p:sp>
      <p:pic>
        <p:nvPicPr>
          <p:cNvPr id="13314" name="Picture 2" descr="Personal Experience – Part 1 – Religion Refuted">
            <a:extLst>
              <a:ext uri="{FF2B5EF4-FFF2-40B4-BE49-F238E27FC236}">
                <a16:creationId xmlns:a16="http://schemas.microsoft.com/office/drawing/2014/main" id="{41FDC64C-92F7-4C86-9636-22FFCD775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61" y="233917"/>
            <a:ext cx="3527872" cy="266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94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Rectangle 7">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CEB31A7-716C-4A8F-BDA4-0C515B040CDA}"/>
              </a:ext>
            </a:extLst>
          </p:cNvPr>
          <p:cNvSpPr>
            <a:spLocks noGrp="1"/>
          </p:cNvSpPr>
          <p:nvPr>
            <p:ph type="title"/>
          </p:nvPr>
        </p:nvSpPr>
        <p:spPr>
          <a:xfrm>
            <a:off x="2851516" y="0"/>
            <a:ext cx="9362849" cy="1197429"/>
          </a:xfrm>
          <a:gradFill>
            <a:gsLst>
              <a:gs pos="0">
                <a:srgbClr val="FF0000"/>
              </a:gs>
              <a:gs pos="100000">
                <a:schemeClr val="bg2">
                  <a:shade val="98000"/>
                  <a:satMod val="120000"/>
                  <a:lumMod val="98000"/>
                </a:schemeClr>
              </a:gs>
            </a:gsLst>
            <a:path path="circle">
              <a:fillToRect l="50000" t="50000" r="100000" b="100000"/>
            </a:path>
          </a:gradFill>
        </p:spPr>
        <p:txBody>
          <a:bodyPr>
            <a:normAutofit/>
          </a:bodyPr>
          <a:lstStyle/>
          <a:p>
            <a:r>
              <a:rPr lang="en-US" dirty="0">
                <a:latin typeface="Calibri" panose="020F0502020204030204" pitchFamily="34" charset="0"/>
                <a:cs typeface="Calibri" panose="020F0502020204030204" pitchFamily="34" charset="0"/>
              </a:rPr>
              <a:t>                 ACE Scores and Outcomes</a:t>
            </a:r>
          </a:p>
        </p:txBody>
      </p:sp>
      <p:sp>
        <p:nvSpPr>
          <p:cNvPr id="47" name="Rectangle 9">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48" name="Group 11">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13"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9"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50"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51"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8"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9"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0"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2"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2"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3"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6" name="Group 25">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27"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8"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9"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54"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55"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32"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33"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34"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35"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56"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37"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57"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0"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5ABD5F77-0C6F-4689-AEAD-549FD37AF055}"/>
              </a:ext>
            </a:extLst>
          </p:cNvPr>
          <p:cNvSpPr>
            <a:spLocks noGrp="1"/>
          </p:cNvSpPr>
          <p:nvPr>
            <p:ph idx="1"/>
          </p:nvPr>
        </p:nvSpPr>
        <p:spPr>
          <a:xfrm>
            <a:off x="2851516" y="1098939"/>
            <a:ext cx="9354374" cy="5759061"/>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pPr marL="0" indent="0">
              <a:lnSpc>
                <a:spcPct val="90000"/>
              </a:lnSpc>
              <a:buNone/>
            </a:pPr>
            <a:endParaRPr lang="en-US" sz="1600" dirty="0">
              <a:latin typeface="Calibri" panose="020F0502020204030204" pitchFamily="34" charset="0"/>
              <a:cs typeface="Calibri" panose="020F0502020204030204" pitchFamily="34" charset="0"/>
            </a:endParaRPr>
          </a:p>
          <a:p>
            <a:pPr marL="0" indent="0">
              <a:lnSpc>
                <a:spcPct val="90000"/>
              </a:lnSpc>
              <a:buNone/>
            </a:pPr>
            <a:endParaRPr lang="en-US" sz="1600" dirty="0">
              <a:latin typeface="Calibri" panose="020F0502020204030204" pitchFamily="34" charset="0"/>
              <a:cs typeface="Calibri" panose="020F0502020204030204" pitchFamily="34" charset="0"/>
            </a:endParaRPr>
          </a:p>
          <a:p>
            <a:pPr marL="0" indent="0">
              <a:lnSpc>
                <a:spcPct val="90000"/>
              </a:lnSpc>
              <a:buNone/>
            </a:pPr>
            <a:r>
              <a:rPr lang="en-US" sz="1600" dirty="0">
                <a:latin typeface="Calibri" panose="020F0502020204030204" pitchFamily="34" charset="0"/>
                <a:cs typeface="Calibri" panose="020F0502020204030204" pitchFamily="34" charset="0"/>
              </a:rPr>
              <a:t>As Dr. Felitti in a 2009 lecture points out, studies reveal many shocking long-term horrible outcomes when we are exposed to ACEs and this raises exponentially according to how many of them, we have been exposed to.  </a:t>
            </a:r>
          </a:p>
          <a:p>
            <a:pPr marL="0" indent="0">
              <a:lnSpc>
                <a:spcPct val="90000"/>
              </a:lnSpc>
              <a:buNone/>
            </a:pPr>
            <a:r>
              <a:rPr lang="en-US" sz="1600" dirty="0">
                <a:latin typeface="Calibri" panose="020F0502020204030204" pitchFamily="34" charset="0"/>
                <a:cs typeface="Calibri" panose="020F0502020204030204" pitchFamily="34" charset="0"/>
              </a:rPr>
              <a:t>The results indicate that for every category of traumatic experience we have had as a child, we are dramatically more likely to be depressed as an adult. </a:t>
            </a:r>
          </a:p>
          <a:p>
            <a:pPr marL="0" indent="0">
              <a:lnSpc>
                <a:spcPct val="90000"/>
              </a:lnSpc>
              <a:buNone/>
            </a:pPr>
            <a:r>
              <a:rPr lang="en-US" sz="1600" u="sng" dirty="0">
                <a:latin typeface="Calibri" panose="020F0502020204030204" pitchFamily="34" charset="0"/>
                <a:cs typeface="Calibri" panose="020F0502020204030204" pitchFamily="34" charset="0"/>
              </a:rPr>
              <a:t>If we have ACE scores of        , we are:</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260% more likely to have chronic obstructive pulmonary disease than someone with a score of 0</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240% more likely to contract hepatitis, 460% more likely to experience depression</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1,220% more likely to attempt suicide</a:t>
            </a:r>
          </a:p>
          <a:p>
            <a:pPr marL="0" indent="0">
              <a:lnSpc>
                <a:spcPct val="90000"/>
              </a:lnSpc>
              <a:buNone/>
            </a:pPr>
            <a:r>
              <a:rPr lang="en-US" sz="1600" u="sng" dirty="0">
                <a:latin typeface="Calibri" panose="020F0502020204030204" pitchFamily="34" charset="0"/>
                <a:cs typeface="Calibri" panose="020F0502020204030204" pitchFamily="34" charset="0"/>
              </a:rPr>
              <a:t>If we have ACE scores of         ,  we are:</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Five times more likely to become depressed as an adult.</a:t>
            </a:r>
          </a:p>
          <a:p>
            <a:pPr marL="0" indent="0">
              <a:lnSpc>
                <a:spcPct val="90000"/>
              </a:lnSpc>
              <a:buNone/>
            </a:pPr>
            <a:r>
              <a:rPr lang="en-US" sz="1600" u="sng" dirty="0">
                <a:latin typeface="Calibri" panose="020F0502020204030204" pitchFamily="34" charset="0"/>
                <a:cs typeface="Calibri" panose="020F0502020204030204" pitchFamily="34" charset="0"/>
              </a:rPr>
              <a:t>If we have ACE scores of             we are</a:t>
            </a:r>
            <a:r>
              <a:rPr lang="en-US" sz="1600" dirty="0">
                <a:latin typeface="Calibri" panose="020F0502020204030204" pitchFamily="34" charset="0"/>
                <a:cs typeface="Calibri" panose="020F0502020204030204" pitchFamily="34" charset="0"/>
              </a:rPr>
              <a:t>:</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3,100 percent more likely to attempt suicide as an adult (Felitti et al., 2014; Felitti 2004; Felitti and Anda, 2009; Felitti et al., 1998).</a:t>
            </a:r>
          </a:p>
          <a:p>
            <a:pPr marL="0" indent="0">
              <a:buNone/>
            </a:pPr>
            <a:r>
              <a:rPr lang="en-US" sz="1600" dirty="0">
                <a:latin typeface="Calibri" panose="020F0502020204030204" pitchFamily="34" charset="0"/>
                <a:cs typeface="Calibri" panose="020F0502020204030204" pitchFamily="34" charset="0"/>
              </a:rPr>
              <a:t>Dr. Felitti offered the following graphs which nicely detail the dramatic impact that ACEs have on our society:</a:t>
            </a:r>
          </a:p>
          <a:p>
            <a:pPr marL="0" indent="0">
              <a:buNone/>
            </a:pPr>
            <a:r>
              <a:rPr lang="en-US" dirty="0">
                <a:latin typeface="Calibri" panose="020F0502020204030204" pitchFamily="34" charset="0"/>
                <a:cs typeface="Calibri" panose="020F0502020204030204" pitchFamily="34" charset="0"/>
              </a:rPr>
              <a:t> </a:t>
            </a:r>
          </a:p>
          <a:p>
            <a:pPr>
              <a:lnSpc>
                <a:spcPct val="90000"/>
              </a:lnSpc>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p:txBody>
      </p:sp>
      <p:pic>
        <p:nvPicPr>
          <p:cNvPr id="14340" name="Picture 4" descr="SG Astrologer &amp; Numerologist">
            <a:extLst>
              <a:ext uri="{FF2B5EF4-FFF2-40B4-BE49-F238E27FC236}">
                <a16:creationId xmlns:a16="http://schemas.microsoft.com/office/drawing/2014/main" id="{CEA333C0-23D2-4923-B616-6242CEED4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986003" y="2875057"/>
            <a:ext cx="390955" cy="38234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Number 6 Coloring Page - Get Coloring Pages">
            <a:extLst>
              <a:ext uri="{FF2B5EF4-FFF2-40B4-BE49-F238E27FC236}">
                <a16:creationId xmlns:a16="http://schemas.microsoft.com/office/drawing/2014/main" id="{B9CA2E94-6AD9-496C-BCAA-D62FFE9D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359" y="4272683"/>
            <a:ext cx="390957" cy="351048"/>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Numerology: Secrets of Your Birthday 7th, 16th, 25th - Number 7 ...">
            <a:extLst>
              <a:ext uri="{FF2B5EF4-FFF2-40B4-BE49-F238E27FC236}">
                <a16:creationId xmlns:a16="http://schemas.microsoft.com/office/drawing/2014/main" id="{319F6D03-1694-467B-A19D-F2D59B9E0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4603" y="4958675"/>
            <a:ext cx="390957" cy="400788"/>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Managing to outcomes: what, why and how? - Social Ventures Australia">
            <a:extLst>
              <a:ext uri="{FF2B5EF4-FFF2-40B4-BE49-F238E27FC236}">
                <a16:creationId xmlns:a16="http://schemas.microsoft.com/office/drawing/2014/main" id="{8943FC4C-3BD1-4A01-B661-CE3D38AD90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9" y="2567909"/>
            <a:ext cx="2897815" cy="204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257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4" descr="A picture containing screenshot&#10;&#10;Description automatically generated">
            <a:extLst>
              <a:ext uri="{FF2B5EF4-FFF2-40B4-BE49-F238E27FC236}">
                <a16:creationId xmlns:a16="http://schemas.microsoft.com/office/drawing/2014/main" id="{F2D9C654-54FB-47F7-9B9A-8F34EC71C6E4}"/>
              </a:ext>
            </a:extLst>
          </p:cNvPr>
          <p:cNvPicPr/>
          <p:nvPr/>
        </p:nvPicPr>
        <p:blipFill rotWithShape="1">
          <a:blip r:embed="rId2">
            <a:extLst>
              <a:ext uri="{28A0092B-C50C-407E-A947-70E740481C1C}">
                <a14:useLocalDpi xmlns:a14="http://schemas.microsoft.com/office/drawing/2010/main" val="0"/>
              </a:ext>
            </a:extLst>
          </a:blip>
          <a:srcRect l="17202" t="1843" r="18050" b="4305"/>
          <a:stretch/>
        </p:blipFill>
        <p:spPr>
          <a:xfrm>
            <a:off x="1732343" y="134957"/>
            <a:ext cx="10232020" cy="5949791"/>
          </a:xfrm>
          <a:prstGeom prst="rect">
            <a:avLst/>
          </a:prstGeom>
        </p:spPr>
      </p:pic>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Dr Vincent Felitti (2009) </a:t>
            </a:r>
            <a:r>
              <a:rPr kumimoji="0" lang="en-US" sz="1200" b="0" i="0" u="sng"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3"/>
              </a:rPr>
              <a:t>https://www.youtube.com/watch?v=KEFfThbAYnQ</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41942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Dr Vincent Felitti (2009) </a:t>
            </a:r>
            <a:r>
              <a:rPr kumimoji="0" lang="en-US" sz="1200" b="0" i="0" u="sng"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5" name="Content Placeholder 4">
            <a:extLst>
              <a:ext uri="{FF2B5EF4-FFF2-40B4-BE49-F238E27FC236}">
                <a16:creationId xmlns:a16="http://schemas.microsoft.com/office/drawing/2014/main" id="{B640F72A-299A-46F4-9345-B0E02D65FC85}"/>
              </a:ext>
            </a:extLst>
          </p:cNvPr>
          <p:cNvPicPr/>
          <p:nvPr/>
        </p:nvPicPr>
        <p:blipFill rotWithShape="1">
          <a:blip r:embed="rId3">
            <a:extLst>
              <a:ext uri="{28A0092B-C50C-407E-A947-70E740481C1C}">
                <a14:useLocalDpi xmlns:a14="http://schemas.microsoft.com/office/drawing/2010/main" val="0"/>
              </a:ext>
            </a:extLst>
          </a:blip>
          <a:srcRect l="16985" t="1810" r="18175" b="4346"/>
          <a:stretch/>
        </p:blipFill>
        <p:spPr>
          <a:xfrm>
            <a:off x="1796902" y="340242"/>
            <a:ext cx="9994605" cy="5858540"/>
          </a:xfrm>
          <a:prstGeom prst="rect">
            <a:avLst/>
          </a:prstGeom>
        </p:spPr>
      </p:pic>
    </p:spTree>
    <p:extLst>
      <p:ext uri="{BB962C8B-B14F-4D97-AF65-F5344CB8AC3E}">
        <p14:creationId xmlns:p14="http://schemas.microsoft.com/office/powerpoint/2010/main" val="3613032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Content Placeholder 4" descr="A screenshot of a cell phone&#10;&#10;Description automatically generated">
            <a:extLst>
              <a:ext uri="{FF2B5EF4-FFF2-40B4-BE49-F238E27FC236}">
                <a16:creationId xmlns:a16="http://schemas.microsoft.com/office/drawing/2014/main" id="{1D473528-FE01-4272-88CE-0F09AF4EEB9D}"/>
              </a:ext>
            </a:extLst>
          </p:cNvPr>
          <p:cNvPicPr/>
          <p:nvPr/>
        </p:nvPicPr>
        <p:blipFill rotWithShape="1">
          <a:blip r:embed="rId4">
            <a:extLst>
              <a:ext uri="{28A0092B-C50C-407E-A947-70E740481C1C}">
                <a14:useLocalDpi xmlns:a14="http://schemas.microsoft.com/office/drawing/2010/main" val="0"/>
              </a:ext>
            </a:extLst>
          </a:blip>
          <a:srcRect l="17042" t="2305" r="19451" b="4593"/>
          <a:stretch/>
        </p:blipFill>
        <p:spPr>
          <a:xfrm>
            <a:off x="1775637" y="361507"/>
            <a:ext cx="10026503" cy="5826641"/>
          </a:xfrm>
          <a:prstGeom prst="rect">
            <a:avLst/>
          </a:prstGeom>
        </p:spPr>
      </p:pic>
    </p:spTree>
    <p:extLst>
      <p:ext uri="{BB962C8B-B14F-4D97-AF65-F5344CB8AC3E}">
        <p14:creationId xmlns:p14="http://schemas.microsoft.com/office/powerpoint/2010/main" val="3265839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89" name="Group 53">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5"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6"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7"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8"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9"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0"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1"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2"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3"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4"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5"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6"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0" name="Group 67">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9"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1"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2"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3"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4"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5"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6"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7"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8"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9"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0"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1" name="Rectangle 81">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2"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5" name="Picture 4">
            <a:extLst>
              <a:ext uri="{FF2B5EF4-FFF2-40B4-BE49-F238E27FC236}">
                <a16:creationId xmlns:a16="http://schemas.microsoft.com/office/drawing/2014/main" id="{D0553FCA-759F-5E19-CA86-9FB674F45F8D}"/>
              </a:ext>
            </a:extLst>
          </p:cNvPr>
          <p:cNvPicPr>
            <a:picLocks noChangeAspect="1"/>
          </p:cNvPicPr>
          <p:nvPr/>
        </p:nvPicPr>
        <p:blipFill rotWithShape="1">
          <a:blip r:embed="rId2"/>
          <a:srcRect r="20924"/>
          <a:stretch/>
        </p:blipFill>
        <p:spPr>
          <a:xfrm>
            <a:off x="4458332" y="-110158"/>
            <a:ext cx="7706444" cy="3428990"/>
          </a:xfrm>
          <a:prstGeom prst="rect">
            <a:avLst/>
          </a:prstGeom>
        </p:spPr>
      </p:pic>
      <p:pic>
        <p:nvPicPr>
          <p:cNvPr id="6" name="Picture 5">
            <a:extLst>
              <a:ext uri="{FF2B5EF4-FFF2-40B4-BE49-F238E27FC236}">
                <a16:creationId xmlns:a16="http://schemas.microsoft.com/office/drawing/2014/main" id="{7F34179C-79CC-DCAA-A0B4-57F6AE3D0C34}"/>
              </a:ext>
            </a:extLst>
          </p:cNvPr>
          <p:cNvPicPr>
            <a:picLocks noChangeAspect="1"/>
          </p:cNvPicPr>
          <p:nvPr/>
        </p:nvPicPr>
        <p:blipFill rotWithShape="1">
          <a:blip r:embed="rId3"/>
          <a:srcRect t="25951" r="-2" b="7183"/>
          <a:stretch/>
        </p:blipFill>
        <p:spPr>
          <a:xfrm>
            <a:off x="4485557" y="3429000"/>
            <a:ext cx="7706443" cy="3429000"/>
          </a:xfrm>
          <a:prstGeom prst="rect">
            <a:avLst/>
          </a:prstGeom>
        </p:spPr>
      </p:pic>
      <p:sp useBgFill="1">
        <p:nvSpPr>
          <p:cNvPr id="93" name="Freeform: Shape 85">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6A52C6DB-E802-C7E2-29B2-F5455ADE5C30}"/>
              </a:ext>
            </a:extLst>
          </p:cNvPr>
          <p:cNvSpPr>
            <a:spLocks noGrp="1"/>
          </p:cNvSpPr>
          <p:nvPr>
            <p:ph type="title"/>
          </p:nvPr>
        </p:nvSpPr>
        <p:spPr>
          <a:xfrm>
            <a:off x="535525" y="624110"/>
            <a:ext cx="4623955" cy="1280890"/>
          </a:xfrm>
        </p:spPr>
        <p:txBody>
          <a:bodyPr vert="horz" lIns="91440" tIns="45720" rIns="91440" bIns="45720" rtlCol="0" anchor="t">
            <a:no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What is a process addiction?</a:t>
            </a:r>
          </a:p>
        </p:txBody>
      </p:sp>
      <p:sp>
        <p:nvSpPr>
          <p:cNvPr id="88" name="Rectangle 87">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EA484D1D-3BA7-8496-ADAD-90226CDB220C}"/>
              </a:ext>
            </a:extLst>
          </p:cNvPr>
          <p:cNvSpPr>
            <a:spLocks noGrp="1"/>
          </p:cNvSpPr>
          <p:nvPr>
            <p:ph type="body" idx="1"/>
          </p:nvPr>
        </p:nvSpPr>
        <p:spPr>
          <a:xfrm>
            <a:off x="531812" y="2133600"/>
            <a:ext cx="5564188" cy="3777622"/>
          </a:xfrm>
        </p:spPr>
        <p:txBody>
          <a:bodyPr vert="horz" lIns="91440" tIns="45720" rIns="91440" bIns="45720" rtlCol="0">
            <a:normAutofit/>
          </a:bodyPr>
          <a:lstStyle/>
          <a:p>
            <a:pPr>
              <a:buFont typeface="Wingdings 3" charset="2"/>
              <a:buChar char=""/>
            </a:pPr>
            <a:r>
              <a:rPr lang="en-US" sz="2400" b="0"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Process addiction, also called behavioral addiction, is characterized by an overwhelming impulse to engage in a certain behavior despite negative consequences. </a:t>
            </a:r>
          </a:p>
          <a:p>
            <a:pPr>
              <a:buFont typeface="Wingdings 3" charset="2"/>
              <a:buChar char=""/>
            </a:pPr>
            <a:r>
              <a:rPr lang="en-US" sz="2400" b="0"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While involved in the behavior, the individual experiences an elevated mood often followed by a sense of shame or guilt once the behavior ends.</a:t>
            </a:r>
          </a:p>
          <a:p>
            <a:pPr>
              <a:buFont typeface="Wingdings 3" charset="2"/>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2016568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Dr Vincent Felitti (2009) </a:t>
            </a:r>
            <a:r>
              <a:rPr kumimoji="0" lang="en-US" sz="1200" b="0" i="0" u="sng"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5" name="Content Placeholder 4" descr="A screenshot of a video game&#10;&#10;Description automatically generated">
            <a:extLst>
              <a:ext uri="{FF2B5EF4-FFF2-40B4-BE49-F238E27FC236}">
                <a16:creationId xmlns:a16="http://schemas.microsoft.com/office/drawing/2014/main" id="{07763EBC-D091-4D08-8222-92A23BCBA02B}"/>
              </a:ext>
            </a:extLst>
          </p:cNvPr>
          <p:cNvPicPr/>
          <p:nvPr/>
        </p:nvPicPr>
        <p:blipFill rotWithShape="1">
          <a:blip r:embed="rId3">
            <a:extLst>
              <a:ext uri="{28A0092B-C50C-407E-A947-70E740481C1C}">
                <a14:useLocalDpi xmlns:a14="http://schemas.microsoft.com/office/drawing/2010/main" val="0"/>
              </a:ext>
            </a:extLst>
          </a:blip>
          <a:srcRect l="17254" t="2680" r="17005" b="3015"/>
          <a:stretch/>
        </p:blipFill>
        <p:spPr>
          <a:xfrm>
            <a:off x="1765005" y="329609"/>
            <a:ext cx="10069032" cy="5816009"/>
          </a:xfrm>
          <a:prstGeom prst="rect">
            <a:avLst/>
          </a:prstGeom>
        </p:spPr>
      </p:pic>
    </p:spTree>
    <p:extLst>
      <p:ext uri="{BB962C8B-B14F-4D97-AF65-F5344CB8AC3E}">
        <p14:creationId xmlns:p14="http://schemas.microsoft.com/office/powerpoint/2010/main" val="10106515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Content Placeholder 4" descr="A screenshot of a cell phone&#10;&#10;Description automatically generated">
            <a:extLst>
              <a:ext uri="{FF2B5EF4-FFF2-40B4-BE49-F238E27FC236}">
                <a16:creationId xmlns:a16="http://schemas.microsoft.com/office/drawing/2014/main" id="{4737E36A-1303-4B91-BA90-B3D1CD07743D}"/>
              </a:ext>
            </a:extLst>
          </p:cNvPr>
          <p:cNvPicPr/>
          <p:nvPr/>
        </p:nvPicPr>
        <p:blipFill rotWithShape="1">
          <a:blip r:embed="rId3">
            <a:extLst>
              <a:ext uri="{28A0092B-C50C-407E-A947-70E740481C1C}">
                <a14:useLocalDpi xmlns:a14="http://schemas.microsoft.com/office/drawing/2010/main" val="0"/>
              </a:ext>
            </a:extLst>
          </a:blip>
          <a:srcRect l="17462" t="3599" r="17552" b="2737"/>
          <a:stretch/>
        </p:blipFill>
        <p:spPr>
          <a:xfrm>
            <a:off x="1754372" y="372139"/>
            <a:ext cx="10111563" cy="5816009"/>
          </a:xfrm>
          <a:prstGeom prst="rect">
            <a:avLst/>
          </a:prstGeom>
        </p:spPr>
      </p:pic>
    </p:spTree>
    <p:extLst>
      <p:ext uri="{BB962C8B-B14F-4D97-AF65-F5344CB8AC3E}">
        <p14:creationId xmlns:p14="http://schemas.microsoft.com/office/powerpoint/2010/main" val="3458319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3047999" y="2692068"/>
            <a:ext cx="7600709"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Content Placeholder 4" descr="A screenshot of a cell phone&#10;&#10;Description automatically generated">
            <a:extLst>
              <a:ext uri="{FF2B5EF4-FFF2-40B4-BE49-F238E27FC236}">
                <a16:creationId xmlns:a16="http://schemas.microsoft.com/office/drawing/2014/main" id="{3553F333-00FF-4176-9732-BA7E264337CD}"/>
              </a:ext>
            </a:extLst>
          </p:cNvPr>
          <p:cNvPicPr/>
          <p:nvPr/>
        </p:nvPicPr>
        <p:blipFill rotWithShape="1">
          <a:blip r:embed="rId3">
            <a:extLst>
              <a:ext uri="{28A0092B-C50C-407E-A947-70E740481C1C}">
                <a14:useLocalDpi xmlns:a14="http://schemas.microsoft.com/office/drawing/2010/main" val="0"/>
              </a:ext>
            </a:extLst>
          </a:blip>
          <a:srcRect l="16976" t="1957" r="17254" b="2501"/>
          <a:stretch/>
        </p:blipFill>
        <p:spPr>
          <a:xfrm>
            <a:off x="1796903" y="308344"/>
            <a:ext cx="10015869" cy="5943600"/>
          </a:xfrm>
          <a:prstGeom prst="rect">
            <a:avLst/>
          </a:prstGeom>
        </p:spPr>
      </p:pic>
    </p:spTree>
    <p:extLst>
      <p:ext uri="{BB962C8B-B14F-4D97-AF65-F5344CB8AC3E}">
        <p14:creationId xmlns:p14="http://schemas.microsoft.com/office/powerpoint/2010/main" val="792461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2"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4"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9" name="Rectangle 40">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C8FE69-11B5-4B0D-985B-6DDEF98495FA}"/>
              </a:ext>
            </a:extLst>
          </p:cNvPr>
          <p:cNvSpPr>
            <a:spLocks noGrp="1"/>
          </p:cNvSpPr>
          <p:nvPr>
            <p:ph type="title"/>
          </p:nvPr>
        </p:nvSpPr>
        <p:spPr>
          <a:xfrm>
            <a:off x="1073358" y="257657"/>
            <a:ext cx="10700039" cy="1106881"/>
          </a:xfrm>
        </p:spPr>
        <p:txBody>
          <a:bodyPr vert="horz" lIns="91440" tIns="45720" rIns="91440" bIns="45720" rtlCol="0" anchor="b">
            <a:noAutofit/>
          </a:bodyPr>
          <a:lstStyle/>
          <a:p>
            <a:pPr>
              <a:lnSpc>
                <a:spcPct val="90000"/>
              </a:lnSpc>
            </a:pP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br>
              <a:rPr lang="en-US" sz="2400" b="1" dirty="0"/>
            </a:br>
            <a:r>
              <a:rPr lang="en-US" sz="3200" b="1" dirty="0"/>
              <a:t>The Role of </a:t>
            </a:r>
            <a:br>
              <a:rPr lang="en-US" sz="2400" b="1" dirty="0"/>
            </a:br>
            <a:r>
              <a:rPr lang="en-US" sz="2400" b="1" dirty="0"/>
              <a:t>     </a:t>
            </a:r>
            <a:br>
              <a:rPr lang="en-US" sz="2400" b="1" dirty="0"/>
            </a:br>
            <a:br>
              <a:rPr lang="en-US" sz="2400" b="1" dirty="0"/>
            </a:br>
            <a:br>
              <a:rPr lang="en-US" sz="2400" b="1" dirty="0"/>
            </a:br>
            <a:br>
              <a:rPr lang="en-US" sz="2400" b="1" dirty="0"/>
            </a:br>
            <a:br>
              <a:rPr lang="en-US" sz="2400" b="1" dirty="0"/>
            </a:br>
            <a:br>
              <a:rPr lang="en-US" sz="2400" b="1" dirty="0"/>
            </a:br>
            <a:br>
              <a:rPr lang="en-US" sz="2400" dirty="0"/>
            </a:br>
            <a:r>
              <a:rPr lang="en-US" sz="2400" dirty="0">
                <a:latin typeface="Calibri" panose="020F0502020204030204" pitchFamily="34" charset="0"/>
                <a:ea typeface="Calibri" panose="020F0502020204030204" pitchFamily="34" charset="0"/>
                <a:cs typeface="Calibri" panose="020F0502020204030204" pitchFamily="34" charset="0"/>
              </a:rPr>
              <a:t>                                 </a:t>
            </a:r>
            <a:r>
              <a:rPr lang="en-US" sz="3200" b="1" dirty="0">
                <a:latin typeface="Calibri" panose="020F0502020204030204" pitchFamily="34" charset="0"/>
                <a:ea typeface="Calibri" panose="020F0502020204030204" pitchFamily="34" charset="0"/>
                <a:cs typeface="Calibri" panose="020F0502020204030204" pitchFamily="34" charset="0"/>
              </a:rPr>
              <a:t>The Role of </a:t>
            </a:r>
            <a:br>
              <a:rPr lang="en-US" sz="2400" dirty="0">
                <a:latin typeface="Calibri" panose="020F0502020204030204" pitchFamily="34" charset="0"/>
                <a:ea typeface="Calibri" panose="020F0502020204030204" pitchFamily="34" charset="0"/>
                <a:cs typeface="Calibri" panose="020F0502020204030204" pitchFamily="34" charset="0"/>
              </a:rPr>
            </a:br>
            <a:br>
              <a:rPr lang="en-US" sz="2400" b="1" dirty="0">
                <a:latin typeface="Calibri" panose="020F0502020204030204" pitchFamily="34" charset="0"/>
                <a:ea typeface="Calibri" panose="020F0502020204030204" pitchFamily="34" charset="0"/>
                <a:cs typeface="Calibri" panose="020F0502020204030204" pitchFamily="34" charset="0"/>
              </a:rPr>
            </a:br>
            <a:r>
              <a:rPr lang="en-US" sz="2400" b="1" dirty="0">
                <a:latin typeface="Calibri" panose="020F0502020204030204" pitchFamily="34" charset="0"/>
                <a:ea typeface="Calibri" panose="020F0502020204030204" pitchFamily="34" charset="0"/>
                <a:cs typeface="Calibri" panose="020F0502020204030204" pitchFamily="34" charset="0"/>
              </a:rPr>
              <a:t>                          Adverse Childhood Experiences (ACE)</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50" name="Rectangle 42">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E17960"/>
          </a:solidFill>
          <a:ln>
            <a:noFill/>
          </a:ln>
          <a:effectLst/>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A4F67829-5392-4673-9E4B-44626D338D2E}"/>
              </a:ext>
            </a:extLst>
          </p:cNvPr>
          <p:cNvSpPr/>
          <p:nvPr/>
        </p:nvSpPr>
        <p:spPr>
          <a:xfrm>
            <a:off x="4292186" y="1399026"/>
            <a:ext cx="7334644" cy="4923496"/>
          </a:xfrm>
          <a:prstGeom prst="rect">
            <a:avLst/>
          </a:prstGeom>
        </p:spPr>
        <p:txBody>
          <a:bodyPr vert="horz" lIns="91440" tIns="45720" rIns="91440" bIns="45720" rtlCol="0">
            <a:normAutofit lnSpcReduction="10000"/>
          </a:bodyPr>
          <a:lstStyle/>
          <a:p>
            <a:pPr>
              <a:lnSpc>
                <a:spcPct val="90000"/>
              </a:lnSpc>
              <a:spcBef>
                <a:spcPts val="1000"/>
              </a:spcBef>
              <a:buClr>
                <a:schemeClr val="accent1"/>
              </a:buClr>
              <a:buFont typeface="Wingdings 3" charset="2"/>
              <a:buChar char=""/>
            </a:pPr>
            <a:endParaRPr lang="en-US" sz="900" dirty="0">
              <a:solidFill>
                <a:schemeClr val="tx1">
                  <a:lumMod val="75000"/>
                  <a:lumOff val="25000"/>
                </a:schemeClr>
              </a:solidFill>
            </a:endParaRPr>
          </a:p>
          <a:p>
            <a:pPr>
              <a:lnSpc>
                <a:spcPct val="90000"/>
              </a:lnSpc>
              <a:spcBef>
                <a:spcPts val="1000"/>
              </a:spcBef>
              <a:buClr>
                <a:schemeClr val="accent1"/>
              </a:buClr>
            </a:pPr>
            <a:endParaRPr lang="en-US" sz="900" dirty="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Most important to normal development is </a:t>
            </a:r>
            <a:r>
              <a:rPr lang="en-US" b="1" dirty="0">
                <a:solidFill>
                  <a:srgbClr val="FFFF00"/>
                </a:solidFill>
                <a:latin typeface="Calibri" panose="020F0502020204030204" pitchFamily="34" charset="0"/>
                <a:cs typeface="Calibri" panose="020F0502020204030204" pitchFamily="34" charset="0"/>
              </a:rPr>
              <a:t>“social engagement”</a:t>
            </a:r>
            <a:r>
              <a:rPr lang="en-US" dirty="0">
                <a:solidFill>
                  <a:srgbClr val="FFFF00"/>
                </a:solidFill>
                <a:latin typeface="Calibri" panose="020F0502020204030204" pitchFamily="34" charset="0"/>
                <a:cs typeface="Calibri" panose="020F0502020204030204" pitchFamily="34" charset="0"/>
              </a:rPr>
              <a:t> </a:t>
            </a:r>
            <a:r>
              <a:rPr lang="en-US" dirty="0">
                <a:solidFill>
                  <a:schemeClr val="tx1">
                    <a:lumMod val="75000"/>
                    <a:lumOff val="25000"/>
                  </a:schemeClr>
                </a:solidFill>
                <a:latin typeface="Calibri" panose="020F0502020204030204" pitchFamily="34" charset="0"/>
                <a:cs typeface="Calibri" panose="020F0502020204030204" pitchFamily="34" charset="0"/>
              </a:rPr>
              <a:t>which is the ability to know, understand, regulate, and express emotions in the present moment. Even though everyone is born with a social engagement system (i.e., a neurological system that promotes human connection), we know that early trauma can disrupt its normal development. </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 Anda et al (2018) note, “Early adverse experiences may disrupt the ability to form </a:t>
            </a:r>
            <a:r>
              <a:rPr lang="en-US" b="1" dirty="0">
                <a:solidFill>
                  <a:srgbClr val="FFFF00"/>
                </a:solidFill>
                <a:latin typeface="Calibri" panose="020F0502020204030204" pitchFamily="34" charset="0"/>
                <a:cs typeface="Calibri" panose="020F0502020204030204" pitchFamily="34" charset="0"/>
              </a:rPr>
              <a:t>long-term attachments in adulthood. </a:t>
            </a:r>
            <a:r>
              <a:rPr lang="en-US" dirty="0">
                <a:solidFill>
                  <a:schemeClr val="tx1">
                    <a:lumMod val="75000"/>
                    <a:lumOff val="25000"/>
                  </a:schemeClr>
                </a:solidFill>
                <a:latin typeface="Calibri" panose="020F0502020204030204" pitchFamily="34" charset="0"/>
                <a:cs typeface="Calibri" panose="020F0502020204030204" pitchFamily="34" charset="0"/>
              </a:rPr>
              <a:t>The unsuccessful search for attachment my lead to sexual relations with multiple partners with resultant promiscuity and other issues related to sexuality” (e.g., pornography addiction, emphasis mine). </a:t>
            </a:r>
          </a:p>
          <a:p>
            <a:pPr>
              <a:lnSpc>
                <a:spcPct val="90000"/>
              </a:lnSpc>
              <a:spcBef>
                <a:spcPts val="1000"/>
              </a:spcBef>
              <a:buClr>
                <a:schemeClr val="accent1"/>
              </a:buClr>
              <a:buFont typeface="Wingdings 3" charset="2"/>
              <a:buChar char=""/>
            </a:pPr>
            <a:endParaRPr lang="en-US" dirty="0">
              <a:solidFill>
                <a:schemeClr val="tx1">
                  <a:lumMod val="75000"/>
                  <a:lumOff val="25000"/>
                </a:schemeClr>
              </a:solidFill>
              <a:latin typeface="Calibri" panose="020F0502020204030204" pitchFamily="34" charset="0"/>
              <a:cs typeface="Calibri" panose="020F0502020204030204" pitchFamily="34" charset="0"/>
            </a:endParaRPr>
          </a:p>
          <a:p>
            <a:pPr>
              <a:lnSpc>
                <a:spcPct val="90000"/>
              </a:lnSpc>
              <a:spcBef>
                <a:spcPts val="1000"/>
              </a:spcBef>
              <a:buClr>
                <a:schemeClr val="accent1"/>
              </a:buClr>
              <a:buFont typeface="Wingdings 3" charset="2"/>
              <a:buChar char=""/>
            </a:pPr>
            <a:r>
              <a:rPr lang="en-US" dirty="0">
                <a:solidFill>
                  <a:schemeClr val="tx1">
                    <a:lumMod val="75000"/>
                    <a:lumOff val="25000"/>
                  </a:schemeClr>
                </a:solidFill>
                <a:latin typeface="Calibri" panose="020F0502020204030204" pitchFamily="34" charset="0"/>
                <a:cs typeface="Calibri" panose="020F0502020204030204" pitchFamily="34" charset="0"/>
              </a:rPr>
              <a:t>As a result of adverse developmental trauma, the ensuing loss of connection with our inner self, our bodies, others, and the world around us, we are </a:t>
            </a:r>
            <a:r>
              <a:rPr lang="en-US" b="1" dirty="0">
                <a:solidFill>
                  <a:srgbClr val="FFFF00"/>
                </a:solidFill>
                <a:latin typeface="Calibri" panose="020F0502020204030204" pitchFamily="34" charset="0"/>
                <a:cs typeface="Calibri" panose="020F0502020204030204" pitchFamily="34" charset="0"/>
              </a:rPr>
              <a:t>predisposed to engage in addictive behaviors </a:t>
            </a:r>
            <a:r>
              <a:rPr lang="en-US" dirty="0">
                <a:solidFill>
                  <a:schemeClr val="tx1">
                    <a:lumMod val="75000"/>
                    <a:lumOff val="25000"/>
                  </a:schemeClr>
                </a:solidFill>
                <a:latin typeface="Calibri" panose="020F0502020204030204" pitchFamily="34" charset="0"/>
                <a:cs typeface="Calibri" panose="020F0502020204030204" pitchFamily="34" charset="0"/>
              </a:rPr>
              <a:t>to relieve the emotional dysregulation that torments </a:t>
            </a:r>
            <a:r>
              <a:rPr lang="en-US" dirty="0">
                <a:solidFill>
                  <a:schemeClr val="tx1">
                    <a:lumMod val="75000"/>
                    <a:lumOff val="25000"/>
                  </a:schemeClr>
                </a:solidFill>
              </a:rPr>
              <a:t>us. </a:t>
            </a:r>
          </a:p>
        </p:txBody>
      </p:sp>
      <p:pic>
        <p:nvPicPr>
          <p:cNvPr id="51" name="Picture 2" descr="Image result for image of the word trauma">
            <a:extLst>
              <a:ext uri="{FF2B5EF4-FFF2-40B4-BE49-F238E27FC236}">
                <a16:creationId xmlns:a16="http://schemas.microsoft.com/office/drawing/2014/main" id="{20CA07CC-D4FD-4355-BA76-87A4B1CE91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80" b="34173"/>
          <a:stretch/>
        </p:blipFill>
        <p:spPr bwMode="auto">
          <a:xfrm>
            <a:off x="5745248" y="244471"/>
            <a:ext cx="2214260" cy="508329"/>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e result for image of social engagement">
            <a:extLst>
              <a:ext uri="{FF2B5EF4-FFF2-40B4-BE49-F238E27FC236}">
                <a16:creationId xmlns:a16="http://schemas.microsoft.com/office/drawing/2014/main" id="{C27B83F3-BD5A-4F06-8ED6-D05DC151C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79" y="1936047"/>
            <a:ext cx="3459223" cy="280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9697"/>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03" name="Rectangle 102">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C5B8F11-A482-4B54-9449-C53F6812C332}"/>
              </a:ext>
            </a:extLst>
          </p:cNvPr>
          <p:cNvSpPr>
            <a:spLocks noGrp="1"/>
          </p:cNvSpPr>
          <p:nvPr>
            <p:ph type="title"/>
          </p:nvPr>
        </p:nvSpPr>
        <p:spPr>
          <a:xfrm>
            <a:off x="541867" y="787400"/>
            <a:ext cx="7145866" cy="778933"/>
          </a:xfrm>
        </p:spPr>
        <p:txBody>
          <a:bodyPr vert="horz" lIns="91440" tIns="45720" rIns="91440" bIns="45720" rtlCol="0" anchor="ctr">
            <a:noAutofit/>
          </a:bodyPr>
          <a:lstStyle/>
          <a:p>
            <a:pPr>
              <a:lnSpc>
                <a:spcPct val="90000"/>
              </a:lnSpc>
            </a:pPr>
            <a:br>
              <a:rPr lang="en-US" sz="4400" b="1" dirty="0">
                <a:solidFill>
                  <a:srgbClr val="FEFFFF"/>
                </a:solidFill>
              </a:rPr>
            </a:br>
            <a:r>
              <a:rPr lang="en-US" sz="4400" b="1" dirty="0">
                <a:solidFill>
                  <a:srgbClr val="FEFFFF"/>
                </a:solidFill>
              </a:rPr>
              <a:t>          </a:t>
            </a:r>
            <a:r>
              <a:rPr lang="en-US" sz="4400" dirty="0">
                <a:solidFill>
                  <a:srgbClr val="FEFFFF"/>
                </a:solidFill>
                <a:latin typeface="Calibri" panose="020F0502020204030204" pitchFamily="34" charset="0"/>
                <a:ea typeface="Calibri" panose="020F0502020204030204" pitchFamily="34" charset="0"/>
                <a:cs typeface="Calibri" panose="020F0502020204030204" pitchFamily="34" charset="0"/>
              </a:rPr>
              <a:t>It’s just Fun!</a:t>
            </a:r>
            <a:br>
              <a:rPr lang="en-US" sz="4400" dirty="0">
                <a:solidFill>
                  <a:srgbClr val="FEFFFF"/>
                </a:solidFill>
                <a:latin typeface="Calibri" panose="020F0502020204030204" pitchFamily="34" charset="0"/>
                <a:ea typeface="Calibri" panose="020F0502020204030204" pitchFamily="34" charset="0"/>
                <a:cs typeface="Calibri" panose="020F0502020204030204" pitchFamily="34" charset="0"/>
              </a:rPr>
            </a:br>
            <a:endParaRPr lang="en-US" sz="44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AE23917F-C363-44A6-BC11-153C59BBD222}"/>
              </a:ext>
            </a:extLst>
          </p:cNvPr>
          <p:cNvSpPr/>
          <p:nvPr/>
        </p:nvSpPr>
        <p:spPr>
          <a:xfrm>
            <a:off x="541866" y="2305805"/>
            <a:ext cx="7145867" cy="4724801"/>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Many young people accidentally discover pornography, many others are introduced to it by another person, usually a peer or a sibling.</a:t>
            </a:r>
          </a:p>
          <a:p>
            <a:pPr marL="285750" indent="-285750">
              <a:lnSpc>
                <a:spcPct val="90000"/>
              </a:lnSpc>
              <a:spcBef>
                <a:spcPts val="1000"/>
              </a:spcBef>
              <a:buClr>
                <a:schemeClr val="accent1"/>
              </a:buClr>
              <a:buSzPct val="125000"/>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And indeed, they find it tantalizing and fun. </a:t>
            </a:r>
          </a:p>
          <a:p>
            <a:pPr marL="285750" indent="-285750">
              <a:lnSpc>
                <a:spcPct val="90000"/>
              </a:lnSpc>
              <a:spcBef>
                <a:spcPts val="1000"/>
              </a:spcBef>
              <a:buClr>
                <a:schemeClr val="accent1"/>
              </a:buClr>
              <a:buSzPct val="125000"/>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They are not seeking to avoid pain nor are they necessarily suffering from a loss of connection to good living. </a:t>
            </a:r>
          </a:p>
          <a:p>
            <a:pPr marL="285750" indent="-285750">
              <a:lnSpc>
                <a:spcPct val="90000"/>
              </a:lnSpc>
              <a:spcBef>
                <a:spcPts val="1000"/>
              </a:spcBef>
              <a:buClr>
                <a:schemeClr val="accent1"/>
              </a:buClr>
              <a:buSzPct val="125000"/>
              <a:buFont typeface="Wingdings 3" charset="2"/>
              <a:buChar char=""/>
            </a:pPr>
            <a:endParaRPr lang="en-US" sz="2000" dirty="0">
              <a:solidFill>
                <a:srgbClr val="FEFFFF"/>
              </a:solidFill>
              <a:latin typeface="Calibri" panose="020F0502020204030204" pitchFamily="34" charset="0"/>
              <a:cs typeface="Calibri" panose="020F0502020204030204" pitchFamily="34" charset="0"/>
            </a:endParaRPr>
          </a:p>
          <a:p>
            <a:pPr marL="285750" indent="-285750">
              <a:lnSpc>
                <a:spcPct val="90000"/>
              </a:lnSpc>
              <a:spcBef>
                <a:spcPts val="1000"/>
              </a:spcBef>
              <a:buClr>
                <a:schemeClr val="accent1"/>
              </a:buClr>
              <a:buSzPct val="125000"/>
              <a:buFont typeface="Wingdings 3" charset="2"/>
              <a:buChar char=""/>
            </a:pPr>
            <a:r>
              <a:rPr lang="en-US" sz="2000" dirty="0">
                <a:solidFill>
                  <a:srgbClr val="FEFFFF"/>
                </a:solidFill>
                <a:latin typeface="Calibri" panose="020F0502020204030204" pitchFamily="34" charset="0"/>
                <a:cs typeface="Calibri" panose="020F0502020204030204" pitchFamily="34" charset="0"/>
              </a:rPr>
              <a:t> So, what starts off innocently enough, ends up changing their neurology and they “accidentally” become hopelessly addicted</a:t>
            </a:r>
          </a:p>
          <a:p>
            <a:pPr>
              <a:lnSpc>
                <a:spcPct val="90000"/>
              </a:lnSpc>
              <a:spcBef>
                <a:spcPts val="1000"/>
              </a:spcBef>
              <a:buClr>
                <a:schemeClr val="accent1"/>
              </a:buClr>
              <a:buSzPct val="125000"/>
            </a:pPr>
            <a:endParaRPr lang="en-US" sz="1500" dirty="0">
              <a:solidFill>
                <a:srgbClr val="FEFFFF"/>
              </a:solidFill>
            </a:endParaRPr>
          </a:p>
        </p:txBody>
      </p:sp>
      <p:pic>
        <p:nvPicPr>
          <p:cNvPr id="14338" name="Picture 2" descr="Image result for image of bad fun">
            <a:extLst>
              <a:ext uri="{FF2B5EF4-FFF2-40B4-BE49-F238E27FC236}">
                <a16:creationId xmlns:a16="http://schemas.microsoft.com/office/drawing/2014/main" id="{F33F5C21-81D1-492A-8665-3834336C14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03026" y="2124606"/>
            <a:ext cx="3916189" cy="407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634702"/>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3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3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3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3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3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3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3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3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4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4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4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4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45" name="Group 104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4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4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4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4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5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5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5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5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05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05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05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05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59" name="Rectangle 105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61"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1063" name="Rectangle 1062">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A78D94-A7B5-46B0-974F-B0356EF714B9}"/>
              </a:ext>
            </a:extLst>
          </p:cNvPr>
          <p:cNvSpPr>
            <a:spLocks noGrp="1"/>
          </p:cNvSpPr>
          <p:nvPr>
            <p:ph type="title"/>
          </p:nvPr>
        </p:nvSpPr>
        <p:spPr>
          <a:xfrm>
            <a:off x="2035629" y="228601"/>
            <a:ext cx="9982200" cy="638406"/>
          </a:xfrm>
        </p:spPr>
        <p:txBody>
          <a:bodyPr vert="horz" lIns="91440" tIns="45720" rIns="91440" bIns="45720" rtlCol="0" anchor="b">
            <a:noAutofit/>
          </a:bodyPr>
          <a:lstStyle/>
          <a:p>
            <a:r>
              <a:rPr lang="en-US" sz="4000" b="1" dirty="0">
                <a:solidFill>
                  <a:srgbClr val="00B0F0"/>
                </a:solidFill>
                <a:latin typeface="Calibri" panose="020F0502020204030204" pitchFamily="34" charset="0"/>
                <a:ea typeface="Calibri" panose="020F0502020204030204" pitchFamily="34" charset="0"/>
                <a:cs typeface="Calibri" panose="020F0502020204030204" pitchFamily="34" charset="0"/>
              </a:rPr>
              <a:t>     The Neuroscience of Addiction</a:t>
            </a:r>
          </a:p>
        </p:txBody>
      </p:sp>
      <p:sp>
        <p:nvSpPr>
          <p:cNvPr id="1065" name="Rectangle 1064">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84053"/>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Image result for image of neuroscience">
            <a:extLst>
              <a:ext uri="{FF2B5EF4-FFF2-40B4-BE49-F238E27FC236}">
                <a16:creationId xmlns:a16="http://schemas.microsoft.com/office/drawing/2014/main" id="{4ABCF042-F7E7-4656-B342-56820AC8D3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22" r="25356" b="1"/>
          <a:stretch/>
        </p:blipFill>
        <p:spPr bwMode="auto">
          <a:xfrm>
            <a:off x="316188" y="1092761"/>
            <a:ext cx="5247068" cy="50508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2522B0-331F-40A8-BB2C-E60E6D0D10CB}"/>
              </a:ext>
            </a:extLst>
          </p:cNvPr>
          <p:cNvSpPr/>
          <p:nvPr/>
        </p:nvSpPr>
        <p:spPr>
          <a:xfrm>
            <a:off x="6096000" y="1730829"/>
            <a:ext cx="5545709" cy="4041802"/>
          </a:xfrm>
          <a:prstGeom prst="rect">
            <a:avLst/>
          </a:prstGeom>
        </p:spPr>
        <p:txBody>
          <a:bodyPr vert="horz" lIns="91440" tIns="45720" rIns="91440" bIns="45720" rtlCol="0">
            <a:noAutofit/>
          </a:bodyPr>
          <a:lstStyle/>
          <a:p>
            <a:pPr>
              <a:spcBef>
                <a:spcPts val="1000"/>
              </a:spcBef>
              <a:buClr>
                <a:schemeClr val="accent1"/>
              </a:buClr>
              <a:buFont typeface="Wingdings 3" charset="2"/>
              <a:buChar char=""/>
            </a:pPr>
            <a:r>
              <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The Role of </a:t>
            </a: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Dopamine </a:t>
            </a:r>
            <a:r>
              <a:rPr lang="en-US" sz="24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pPr lvl="1">
              <a:spcBef>
                <a:spcPts val="1000"/>
              </a:spcBef>
              <a:buClr>
                <a:schemeClr val="accent1"/>
              </a:buClr>
              <a:buFont typeface="Wingdings 3" charset="2"/>
              <a:buChar char=""/>
            </a:pPr>
            <a:r>
              <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Sensitization    </a:t>
            </a:r>
          </a:p>
          <a:p>
            <a:pPr lvl="1">
              <a:spcBef>
                <a:spcPts val="1000"/>
              </a:spcBef>
              <a:buClr>
                <a:schemeClr val="accent1"/>
              </a:buClr>
              <a:buFont typeface="Wingdings 3" charset="2"/>
              <a:buChar char=""/>
            </a:pPr>
            <a:r>
              <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Desensitization</a:t>
            </a:r>
          </a:p>
          <a:p>
            <a:pPr lvl="1">
              <a:spcBef>
                <a:spcPts val="1000"/>
              </a:spcBef>
              <a:buClr>
                <a:schemeClr val="accent1"/>
              </a:buClr>
              <a:buFont typeface="Wingdings 3" charset="2"/>
              <a:buChar char=""/>
            </a:pPr>
            <a:endPar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buClr>
              <a:buFont typeface="Wingdings 3" charset="2"/>
              <a:buChar char=""/>
            </a:pP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Hypofrontality</a:t>
            </a:r>
            <a:r>
              <a:rPr lang="en-US" sz="2400"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Not a good thing</a:t>
            </a:r>
          </a:p>
          <a:p>
            <a:pPr>
              <a:spcBef>
                <a:spcPts val="1000"/>
              </a:spcBef>
              <a:buClr>
                <a:schemeClr val="accent1"/>
              </a:buClr>
              <a:buFont typeface="Wingdings 3" charset="2"/>
              <a:buChar char=""/>
            </a:pPr>
            <a:endPar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a:spcBef>
                <a:spcPts val="1000"/>
              </a:spcBef>
              <a:buClr>
                <a:schemeClr val="accent1"/>
              </a:buClr>
              <a:buFont typeface="Wingdings 3" charset="2"/>
              <a:buChar char=""/>
            </a:pPr>
            <a:r>
              <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The Marriage of </a:t>
            </a: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Triune Brain therapy </a:t>
            </a:r>
            <a:r>
              <a:rPr lang="en-US" sz="2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and </a:t>
            </a:r>
            <a:r>
              <a:rPr lang="en-US" sz="2400" b="1" dirty="0">
                <a:solidFill>
                  <a:srgbClr val="FFFF00"/>
                </a:solidFill>
                <a:latin typeface="Calibri" panose="020F0502020204030204" pitchFamily="34" charset="0"/>
                <a:ea typeface="Calibri" panose="020F0502020204030204" pitchFamily="34" charset="0"/>
                <a:cs typeface="Calibri" panose="020F0502020204030204" pitchFamily="34" charset="0"/>
              </a:rPr>
              <a:t>Polyvagal Theory    </a:t>
            </a:r>
            <a:endParaRPr lang="en-US" sz="2400" b="1" dirty="0">
              <a:solidFill>
                <a:srgbClr val="FFFF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3377503"/>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030"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3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3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33"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034"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35"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036" name="Rectangle 102">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037" name="Rectangle 104">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FA14E1F-24DA-4DC5-AF78-FC0018DDA42E}"/>
              </a:ext>
            </a:extLst>
          </p:cNvPr>
          <p:cNvSpPr>
            <a:spLocks noGrp="1"/>
          </p:cNvSpPr>
          <p:nvPr>
            <p:ph type="title"/>
          </p:nvPr>
        </p:nvSpPr>
        <p:spPr>
          <a:xfrm>
            <a:off x="293914" y="967417"/>
            <a:ext cx="4025235" cy="3240563"/>
          </a:xfrm>
        </p:spPr>
        <p:txBody>
          <a:bodyPr vert="horz" lIns="91440" tIns="45720" rIns="91440" bIns="45720" rtlCol="0" anchor="b">
            <a:normAutofit fontScale="90000"/>
          </a:bodyPr>
          <a:lstStyle/>
          <a:p>
            <a:br>
              <a:rPr lang="en-US" sz="4000" b="1" dirty="0">
                <a:solidFill>
                  <a:srgbClr val="FEFFFF"/>
                </a:solidFill>
                <a:latin typeface="Calibri" panose="020F0502020204030204" pitchFamily="34" charset="0"/>
                <a:ea typeface="Calibri" panose="020F0502020204030204" pitchFamily="34" charset="0"/>
                <a:cs typeface="Calibri" panose="020F0502020204030204" pitchFamily="34" charset="0"/>
              </a:rPr>
            </a:br>
            <a:b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t>How the Brain Gets Hijacked by Process Addictions?</a:t>
            </a:r>
            <a:b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br>
            <a:b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br>
            <a:b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br>
            <a:endPar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
        <p:nvSpPr>
          <p:cNvPr id="1038"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2E9F1EFF-5023-4BD5-B69C-8A43D7C80F55}"/>
              </a:ext>
            </a:extLst>
          </p:cNvPr>
          <p:cNvSpPr>
            <a:spLocks noGrp="1"/>
          </p:cNvSpPr>
          <p:nvPr>
            <p:ph idx="1"/>
          </p:nvPr>
        </p:nvSpPr>
        <p:spPr>
          <a:xfrm>
            <a:off x="138970" y="5189400"/>
            <a:ext cx="5287426" cy="544260"/>
          </a:xfrm>
        </p:spPr>
        <p:txBody>
          <a:bodyPr vert="horz" lIns="91440" tIns="45720" rIns="91440" bIns="45720" rtlCol="0" anchor="ctr">
            <a:noAutofit/>
          </a:bodyPr>
          <a:lstStyle/>
          <a:p>
            <a:pPr marL="0" indent="0">
              <a:buNone/>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Dopamine - guilty as charged</a:t>
            </a:r>
          </a:p>
        </p:txBody>
      </p:sp>
      <p:pic>
        <p:nvPicPr>
          <p:cNvPr id="1026" name="Picture 2" descr="Image result for cartoons of being arrested">
            <a:extLst>
              <a:ext uri="{FF2B5EF4-FFF2-40B4-BE49-F238E27FC236}">
                <a16:creationId xmlns:a16="http://schemas.microsoft.com/office/drawing/2014/main" id="{1F95C917-5A29-42A1-8233-D7235F0D0F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 t="-5543" r="-390" b="14147"/>
          <a:stretch/>
        </p:blipFill>
        <p:spPr bwMode="auto">
          <a:xfrm>
            <a:off x="5417912" y="861078"/>
            <a:ext cx="6385305" cy="4998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FDE145-8F75-4FA0-BFF0-13B9C14328DD}"/>
              </a:ext>
            </a:extLst>
          </p:cNvPr>
          <p:cNvSpPr txBox="1"/>
          <p:nvPr/>
        </p:nvSpPr>
        <p:spPr>
          <a:xfrm>
            <a:off x="8338657" y="3021730"/>
            <a:ext cx="53706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Century Gothic" panose="020B0502020202020204"/>
                <a:ea typeface="+mn-ea"/>
                <a:cs typeface="+mn-cs"/>
              </a:rPr>
              <a:t>DA</a:t>
            </a:r>
          </a:p>
        </p:txBody>
      </p:sp>
    </p:spTree>
    <p:extLst>
      <p:ext uri="{BB962C8B-B14F-4D97-AF65-F5344CB8AC3E}">
        <p14:creationId xmlns:p14="http://schemas.microsoft.com/office/powerpoint/2010/main" val="368893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37B5A23F-7276-435D-91DA-09104D77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35481"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5"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CE086FB-4AC2-466D-BA4D-831814D15546}"/>
              </a:ext>
            </a:extLst>
          </p:cNvPr>
          <p:cNvSpPr>
            <a:spLocks noGrp="1"/>
          </p:cNvSpPr>
          <p:nvPr>
            <p:ph type="title"/>
          </p:nvPr>
        </p:nvSpPr>
        <p:spPr>
          <a:xfrm>
            <a:off x="541867" y="787400"/>
            <a:ext cx="7894562" cy="906779"/>
          </a:xfrm>
        </p:spPr>
        <p:txBody>
          <a:bodyPr anchor="ctr">
            <a:noAutofit/>
          </a:bodyPr>
          <a:lstStyle/>
          <a:p>
            <a:pPr marL="0" marR="0">
              <a:lnSpc>
                <a:spcPct val="90000"/>
              </a:lnSpc>
              <a:spcBef>
                <a:spcPts val="0"/>
              </a:spcBef>
              <a:spcAft>
                <a:spcPts val="0"/>
              </a:spcAft>
            </a:pPr>
            <a:r>
              <a:rPr lang="en-US" sz="2800" dirty="0">
                <a:solidFill>
                  <a:srgbClr val="FEFFFF"/>
                </a:solidFill>
                <a:latin typeface="Calibri" panose="020F0502020204030204" pitchFamily="34" charset="0"/>
                <a:ea typeface="Calibri" panose="020F0502020204030204" pitchFamily="34" charset="0"/>
                <a:cs typeface="Times New Roman" panose="02020603050405020304" pitchFamily="18" charset="0"/>
              </a:rPr>
              <a:t>How the Brain Gets Hooked by Process Addictions?</a:t>
            </a:r>
            <a:br>
              <a:rPr lang="en-US" sz="2800" dirty="0">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sz="2800" dirty="0">
              <a:solidFill>
                <a:srgbClr val="FEFFFF"/>
              </a:solidFill>
            </a:endParaRPr>
          </a:p>
        </p:txBody>
      </p:sp>
      <p:sp>
        <p:nvSpPr>
          <p:cNvPr id="3" name="Content Placeholder 2">
            <a:extLst>
              <a:ext uri="{FF2B5EF4-FFF2-40B4-BE49-F238E27FC236}">
                <a16:creationId xmlns:a16="http://schemas.microsoft.com/office/drawing/2014/main" id="{11900991-16FB-4F38-BC19-97D67FCE34D7}"/>
              </a:ext>
            </a:extLst>
          </p:cNvPr>
          <p:cNvSpPr>
            <a:spLocks noGrp="1"/>
          </p:cNvSpPr>
          <p:nvPr>
            <p:ph idx="1"/>
          </p:nvPr>
        </p:nvSpPr>
        <p:spPr>
          <a:xfrm>
            <a:off x="217714" y="2032000"/>
            <a:ext cx="7470019" cy="4600154"/>
          </a:xfrm>
        </p:spPr>
        <p:txBody>
          <a:bodyPr>
            <a:normAutofit/>
          </a:bodyPr>
          <a:lstStyle/>
          <a:p>
            <a:pPr marL="0" indent="0">
              <a:lnSpc>
                <a:spcPct val="90000"/>
              </a:lnSpc>
              <a:buNone/>
            </a:pPr>
            <a:endPar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Kardaras(2016) stated in his book</a:t>
            </a: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Glow Kids</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order to fully understand addiction, we need to understand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brain’s reward system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the impact of dopamine on that reward pathway. </a:t>
            </a:r>
          </a:p>
          <a:p>
            <a:pPr>
              <a:lnSpc>
                <a:spcPct val="90000"/>
              </a:lnSpc>
            </a:pPr>
            <a:endParaRPr lang="en-US" sz="2000" dirty="0">
              <a:solidFill>
                <a:srgbClr val="FEFFFF"/>
              </a:solidFill>
              <a:latin typeface="Calibri" panose="020F0502020204030204" pitchFamily="34" charset="0"/>
              <a:cs typeface="Times New Roman" panose="02020603050405020304" pitchFamily="18" charset="0"/>
            </a:endParaRPr>
          </a:p>
          <a:p>
            <a:pPr>
              <a:lnSpc>
                <a:spcPct val="90000"/>
              </a:lnSpc>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how much dopamine is activated by a substance or behavior is correlated directly with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addictive potential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of that substance or behavior. </a:t>
            </a:r>
            <a:endParaRPr lang="en-US" sz="2000" dirty="0">
              <a:solidFill>
                <a:srgbClr val="FEFFFF"/>
              </a:solidFill>
              <a:latin typeface="Calibri" panose="020F0502020204030204" pitchFamily="34" charset="0"/>
              <a:cs typeface="Times New Roman" panose="02020603050405020304" pitchFamily="18" charset="0"/>
            </a:endParaRPr>
          </a:p>
          <a:p>
            <a:pPr marL="0" indent="0">
              <a:lnSpc>
                <a:spcPct val="90000"/>
              </a:lnSpc>
              <a:buNone/>
            </a:pPr>
            <a:endParaRPr lang="en-US" sz="2000" dirty="0">
              <a:solidFill>
                <a:srgbClr val="FEFFFF"/>
              </a:solidFill>
              <a:latin typeface="Calibri" panose="020F0502020204030204" pitchFamily="34" charset="0"/>
              <a:cs typeface="Times New Roman" panose="02020603050405020304" pitchFamily="18" charset="0"/>
            </a:endParaRPr>
          </a:p>
          <a:p>
            <a:pPr>
              <a:lnSpc>
                <a:spcPct val="90000"/>
              </a:lnSpc>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many of us know, is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“feel-good”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neurotransmitter that is the most critical and important part of the addiction process. Dopamine was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discovered in 1958 by Arvid Carlsson and Niles-Ake Hillarp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at the National Heart Institute of Sweden.</a:t>
            </a:r>
            <a:endParaRPr lang="en-US" sz="2000" dirty="0">
              <a:solidFill>
                <a:srgbClr val="FEFFFF"/>
              </a:solidFill>
            </a:endParaRPr>
          </a:p>
        </p:txBody>
      </p:sp>
      <p:pic>
        <p:nvPicPr>
          <p:cNvPr id="1034" name="Picture 10" descr="Image result for images of dopamine">
            <a:extLst>
              <a:ext uri="{FF2B5EF4-FFF2-40B4-BE49-F238E27FC236}">
                <a16:creationId xmlns:a16="http://schemas.microsoft.com/office/drawing/2014/main" id="{0A338858-AC05-4FF2-9D3C-A90F381ABC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46959" y="2032000"/>
            <a:ext cx="2734126"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76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F71-0C71-4AFC-9D7E-F324BD449755}"/>
              </a:ext>
            </a:extLst>
          </p:cNvPr>
          <p:cNvSpPr>
            <a:spLocks noGrp="1"/>
          </p:cNvSpPr>
          <p:nvPr>
            <p:ph type="title"/>
          </p:nvPr>
        </p:nvSpPr>
        <p:spPr>
          <a:xfrm>
            <a:off x="2269723" y="555171"/>
            <a:ext cx="8283627" cy="805543"/>
          </a:xfrm>
          <a:solidFill>
            <a:srgbClr val="FFFF00"/>
          </a:solidFill>
        </p:spPr>
        <p:txBody>
          <a:bodyPr/>
          <a:lstStyle/>
          <a:p>
            <a:r>
              <a:rPr lang="en-US" b="1" dirty="0"/>
              <a:t>            </a:t>
            </a:r>
            <a:r>
              <a:rPr lang="en-US" dirty="0">
                <a:latin typeface="Calibri" panose="020F0502020204030204" pitchFamily="34" charset="0"/>
                <a:ea typeface="Calibri" panose="020F0502020204030204" pitchFamily="34" charset="0"/>
                <a:cs typeface="Calibri" panose="020F0502020204030204" pitchFamily="34" charset="0"/>
              </a:rPr>
              <a:t>Functions of Dopamine</a:t>
            </a:r>
          </a:p>
        </p:txBody>
      </p:sp>
      <p:sp>
        <p:nvSpPr>
          <p:cNvPr id="3" name="Content Placeholder 2">
            <a:extLst>
              <a:ext uri="{FF2B5EF4-FFF2-40B4-BE49-F238E27FC236}">
                <a16:creationId xmlns:a16="http://schemas.microsoft.com/office/drawing/2014/main" id="{797E2A49-FD51-42CF-8B5B-2367712F6E6D}"/>
              </a:ext>
              <a:ext uri="{C183D7F6-B498-43B3-948B-1728B52AA6E4}">
                <adec:decorative xmlns:adec="http://schemas.microsoft.com/office/drawing/2017/decorative" val="1"/>
              </a:ext>
            </a:extLst>
          </p:cNvPr>
          <p:cNvSpPr>
            <a:spLocks noGrp="1"/>
          </p:cNvSpPr>
          <p:nvPr>
            <p:ph idx="1"/>
          </p:nvPr>
        </p:nvSpPr>
        <p:spPr>
          <a:xfrm>
            <a:off x="1306287" y="1894114"/>
            <a:ext cx="9848606" cy="4607285"/>
          </a:xfrm>
        </p:spPr>
        <p:txBody>
          <a:bodyPr>
            <a:normAutofit/>
          </a:bodyPr>
          <a:lstStyle/>
          <a:p>
            <a:pPr marL="0">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Dr. Susan Weinschenk (2009) noted that </a:t>
            </a:r>
            <a:r>
              <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dopamine</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is created in various parts of the brain and is critical in several brain functions to include:</a:t>
            </a:r>
          </a:p>
          <a:p>
            <a:pPr marL="0">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Thinking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Moving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Sleeping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Mood</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Attention</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Motivation</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Seeking and reward</a:t>
            </a:r>
            <a:r>
              <a:rPr lang="en-US" sz="2400" b="1" dirty="0">
                <a:solidFill>
                  <a:srgbClr val="FF0000"/>
                </a:solidFill>
                <a:latin typeface="Calibri" panose="020F0502020204030204" pitchFamily="34" charset="0"/>
                <a:cs typeface="Times New Roman" panose="02020603050405020304" pitchFamily="18" charset="0"/>
              </a:rPr>
              <a:t>                                  </a:t>
            </a:r>
            <a:r>
              <a:rPr lang="en-US" sz="1600" b="1" dirty="0">
                <a:solidFill>
                  <a:srgbClr val="FF0000"/>
                </a:solidFill>
                <a:latin typeface="Calibri" panose="020F0502020204030204" pitchFamily="34" charset="0"/>
                <a:cs typeface="Times New Roman" panose="02020603050405020304" pitchFamily="18" charset="0"/>
              </a:rPr>
              <a:t>Inspired to watch because of Dopamine</a:t>
            </a:r>
            <a:r>
              <a:rPr lang="en-US" sz="1600" dirty="0">
                <a:solidFill>
                  <a:srgbClr val="FF0000"/>
                </a:solidFill>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buNone/>
            </a:pPr>
            <a:endParaRPr lang="en-US" sz="2400" dirty="0">
              <a:latin typeface="Calibri" panose="020F0502020204030204" pitchFamily="34" charset="0"/>
              <a:cs typeface="Times New Roman" panose="02020603050405020304" pitchFamily="18" charset="0"/>
            </a:endParaRPr>
          </a:p>
          <a:p>
            <a:pPr marL="0" lvl="0" indent="0">
              <a:spcBef>
                <a:spcPts val="0"/>
              </a:spcBef>
              <a:buNone/>
            </a:pPr>
            <a:r>
              <a:rPr lang="en-US" sz="2400" dirty="0">
                <a:latin typeface="Calibri" panose="020F0502020204030204" pitchFamily="34" charset="0"/>
                <a:cs typeface="Times New Roman" panose="02020603050405020304" pitchFamily="18" charset="0"/>
              </a:rPr>
              <a:t>                                                                                   </a:t>
            </a:r>
            <a:endParaRPr lang="en-US" sz="1400" dirty="0"/>
          </a:p>
        </p:txBody>
      </p:sp>
      <p:pic>
        <p:nvPicPr>
          <p:cNvPr id="2054" name="Picture 6" descr="Image result for images of dopamine">
            <a:extLst>
              <a:ext uri="{FF2B5EF4-FFF2-40B4-BE49-F238E27FC236}">
                <a16:creationId xmlns:a16="http://schemas.microsoft.com/office/drawing/2014/main" id="{23FA93C0-9796-4BC4-97AC-647EDFA16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589" y="2850360"/>
            <a:ext cx="4078181" cy="232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8545-BF56-7807-6BB9-8D952D9DED05}"/>
              </a:ext>
            </a:extLst>
          </p:cNvPr>
          <p:cNvSpPr>
            <a:spLocks noGrp="1"/>
          </p:cNvSpPr>
          <p:nvPr>
            <p:ph type="title"/>
          </p:nvPr>
        </p:nvSpPr>
        <p:spPr>
          <a:xfrm>
            <a:off x="1338943" y="478971"/>
            <a:ext cx="10570028" cy="1426029"/>
          </a:xfrm>
        </p:spPr>
        <p:txBody>
          <a:bodyPr>
            <a:normAutofit/>
          </a:bodyPr>
          <a:lstStyle/>
          <a:p>
            <a:pPr algn="ct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Dr. McCauley notes that dopamine not only helps to encode things/processes that are </a:t>
            </a:r>
            <a:r>
              <a:rPr lang="en-US" sz="2600" dirty="0">
                <a:solidFill>
                  <a:srgbClr val="FFFF00"/>
                </a:solidFill>
                <a:latin typeface="Calibri" panose="020F0502020204030204" pitchFamily="34" charset="0"/>
                <a:ea typeface="Calibri" panose="020F0502020204030204" pitchFamily="34" charset="0"/>
                <a:cs typeface="Calibri" panose="020F0502020204030204" pitchFamily="34" charset="0"/>
              </a:rPr>
              <a:t>enjoyable</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but also things that </a:t>
            </a:r>
            <a:r>
              <a:rPr lang="en-US" sz="2600" dirty="0">
                <a:solidFill>
                  <a:srgbClr val="FFFF00"/>
                </a:solidFill>
                <a:latin typeface="Calibri" panose="020F0502020204030204" pitchFamily="34" charset="0"/>
                <a:ea typeface="Calibri" panose="020F0502020204030204" pitchFamily="34" charset="0"/>
                <a:cs typeface="Calibri" panose="020F0502020204030204" pitchFamily="34" charset="0"/>
              </a:rPr>
              <a:t>not necessarily enjoyable.</a:t>
            </a:r>
          </a:p>
        </p:txBody>
      </p:sp>
      <p:pic>
        <p:nvPicPr>
          <p:cNvPr id="3" name="Picture 2">
            <a:extLst>
              <a:ext uri="{FF2B5EF4-FFF2-40B4-BE49-F238E27FC236}">
                <a16:creationId xmlns:a16="http://schemas.microsoft.com/office/drawing/2014/main" id="{F217589B-92DD-FE86-3888-919A2AC0FD49}"/>
              </a:ext>
            </a:extLst>
          </p:cNvPr>
          <p:cNvPicPr>
            <a:picLocks noChangeAspect="1"/>
          </p:cNvPicPr>
          <p:nvPr/>
        </p:nvPicPr>
        <p:blipFill rotWithShape="1">
          <a:blip r:embed="rId2"/>
          <a:srcRect l="9999" t="11752" r="20536" b="3059"/>
          <a:stretch/>
        </p:blipFill>
        <p:spPr>
          <a:xfrm>
            <a:off x="1772517" y="1480457"/>
            <a:ext cx="9314073" cy="5279571"/>
          </a:xfrm>
          <a:prstGeom prst="rect">
            <a:avLst/>
          </a:prstGeom>
        </p:spPr>
      </p:pic>
    </p:spTree>
    <p:extLst>
      <p:ext uri="{BB962C8B-B14F-4D97-AF65-F5344CB8AC3E}">
        <p14:creationId xmlns:p14="http://schemas.microsoft.com/office/powerpoint/2010/main" val="24323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1A045B6-90D1-58CD-8FB7-47E9AA893135}"/>
              </a:ext>
            </a:extLst>
          </p:cNvPr>
          <p:cNvSpPr>
            <a:spLocks noGrp="1"/>
          </p:cNvSpPr>
          <p:nvPr>
            <p:ph type="title"/>
          </p:nvPr>
        </p:nvSpPr>
        <p:spPr>
          <a:xfrm>
            <a:off x="1083733" y="4628519"/>
            <a:ext cx="8458200" cy="1309554"/>
          </a:xfrm>
        </p:spPr>
        <p:txBody>
          <a:bodyPr vert="horz" lIns="91440" tIns="45720" rIns="91440" bIns="45720" rtlCol="0" anchor="b">
            <a:normAutofit fontScale="90000"/>
          </a:bodyPr>
          <a:lstStyle/>
          <a:p>
            <a:pPr>
              <a:lnSpc>
                <a:spcPct val="90000"/>
              </a:lnSpc>
            </a:pPr>
            <a:r>
              <a:rPr lang="en-US" sz="3100" dirty="0">
                <a:solidFill>
                  <a:srgbClr val="FFFFFF"/>
                </a:solidFill>
                <a:latin typeface="Calibri" panose="020F0502020204030204" pitchFamily="34" charset="0"/>
                <a:ea typeface="Calibri" panose="020F0502020204030204" pitchFamily="34" charset="0"/>
                <a:cs typeface="Calibri" panose="020F0502020204030204" pitchFamily="34" charset="0"/>
              </a:rPr>
              <a:t>Substance and Addictive Disorders in the DSM-5</a:t>
            </a:r>
            <a:br>
              <a:rPr lang="en-US" sz="3100" dirty="0">
                <a:solidFill>
                  <a:srgbClr val="FFFFFF"/>
                </a:solidFill>
                <a:latin typeface="Calibri" panose="020F0502020204030204" pitchFamily="34" charset="0"/>
                <a:ea typeface="Calibri" panose="020F0502020204030204" pitchFamily="34" charset="0"/>
                <a:cs typeface="Calibri" panose="020F0502020204030204" pitchFamily="34" charset="0"/>
              </a:rPr>
            </a:br>
            <a:br>
              <a:rPr lang="en-US" sz="3100" dirty="0">
                <a:solidFill>
                  <a:srgbClr val="FFFFFF"/>
                </a:solidFill>
                <a:latin typeface="Calibri" panose="020F0502020204030204" pitchFamily="34" charset="0"/>
                <a:ea typeface="Calibri" panose="020F0502020204030204" pitchFamily="34" charset="0"/>
                <a:cs typeface="Calibri" panose="020F0502020204030204" pitchFamily="34" charset="0"/>
              </a:rPr>
            </a:br>
            <a:r>
              <a:rPr lang="en-US" sz="3100" dirty="0">
                <a:solidFill>
                  <a:srgbClr val="FFFF00"/>
                </a:solidFill>
                <a:latin typeface="Calibri" panose="020F0502020204030204" pitchFamily="34" charset="0"/>
                <a:ea typeface="Calibri" panose="020F0502020204030204" pitchFamily="34" charset="0"/>
                <a:cs typeface="Calibri" panose="020F0502020204030204" pitchFamily="34" charset="0"/>
              </a:rPr>
              <a:t>            “It hurts you, but you keep doing it.” </a:t>
            </a:r>
          </a:p>
        </p:txBody>
      </p:sp>
      <p:pic>
        <p:nvPicPr>
          <p:cNvPr id="3" name="Picture 2">
            <a:extLst>
              <a:ext uri="{FF2B5EF4-FFF2-40B4-BE49-F238E27FC236}">
                <a16:creationId xmlns:a16="http://schemas.microsoft.com/office/drawing/2014/main" id="{FFE9CC96-8FE7-196A-F2E3-9E7FEB3C10D3}"/>
              </a:ext>
            </a:extLst>
          </p:cNvPr>
          <p:cNvPicPr>
            <a:picLocks noChangeAspect="1"/>
          </p:cNvPicPr>
          <p:nvPr/>
        </p:nvPicPr>
        <p:blipFill rotWithShape="1">
          <a:blip r:embed="rId3"/>
          <a:srcRect l="14822" t="23731" r="17143" b="8181"/>
          <a:stretch/>
        </p:blipFill>
        <p:spPr>
          <a:xfrm>
            <a:off x="1858086" y="364619"/>
            <a:ext cx="8109200" cy="3733168"/>
          </a:xfrm>
          <a:prstGeom prst="rect">
            <a:avLst/>
          </a:prstGeom>
        </p:spPr>
      </p:pic>
      <p:pic>
        <p:nvPicPr>
          <p:cNvPr id="4" name="Picture 3">
            <a:extLst>
              <a:ext uri="{FF2B5EF4-FFF2-40B4-BE49-F238E27FC236}">
                <a16:creationId xmlns:a16="http://schemas.microsoft.com/office/drawing/2014/main" id="{F0AACB0F-A08F-CFCA-D8C7-28F7E0948131}"/>
              </a:ext>
            </a:extLst>
          </p:cNvPr>
          <p:cNvPicPr>
            <a:picLocks noChangeAspect="1"/>
          </p:cNvPicPr>
          <p:nvPr/>
        </p:nvPicPr>
        <p:blipFill>
          <a:blip r:embed="rId4"/>
          <a:stretch>
            <a:fillRect/>
          </a:stretch>
        </p:blipFill>
        <p:spPr>
          <a:xfrm>
            <a:off x="8540104" y="4486294"/>
            <a:ext cx="3063822" cy="2013053"/>
          </a:xfrm>
          <a:prstGeom prst="rect">
            <a:avLst/>
          </a:prstGeom>
        </p:spPr>
      </p:pic>
    </p:spTree>
    <p:extLst>
      <p:ext uri="{BB962C8B-B14F-4D97-AF65-F5344CB8AC3E}">
        <p14:creationId xmlns:p14="http://schemas.microsoft.com/office/powerpoint/2010/main" val="1936430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392632-8F15-5FFA-0070-74585FB2DCEC}"/>
              </a:ext>
            </a:extLst>
          </p:cNvPr>
          <p:cNvSpPr>
            <a:spLocks noGrp="1"/>
          </p:cNvSpPr>
          <p:nvPr>
            <p:ph type="title"/>
          </p:nvPr>
        </p:nvSpPr>
        <p:spPr>
          <a:xfrm>
            <a:off x="256307" y="4876106"/>
            <a:ext cx="12009120" cy="1892949"/>
          </a:xfrm>
        </p:spPr>
        <p:txBody>
          <a:bodyPr vert="horz" lIns="91440" tIns="45720" rIns="91440" bIns="45720" rtlCol="0" anchor="b">
            <a:normAutofit/>
          </a:bodyPr>
          <a:lstStyle/>
          <a:p>
            <a:pPr algn="ctr">
              <a:lnSpc>
                <a:spcPct val="90000"/>
              </a:lnSpc>
            </a:pPr>
            <a:r>
              <a:rPr lang="en-US" sz="2400" dirty="0">
                <a:solidFill>
                  <a:srgbClr val="FFFF00"/>
                </a:solidFill>
                <a:latin typeface="Calibri" panose="020F0502020204030204" pitchFamily="34" charset="0"/>
                <a:ea typeface="Calibri" panose="020F0502020204030204" pitchFamily="34" charset="0"/>
                <a:cs typeface="Calibri" panose="020F0502020204030204" pitchFamily="34" charset="0"/>
              </a:rPr>
              <a:t>Dr. McCauley notes that dopamine creates reward salience, glutamate facilitates learning, and several other neurotransmitters create consummatory pleasure.</a:t>
            </a:r>
          </a:p>
        </p:txBody>
      </p:sp>
      <p:sp>
        <p:nvSpPr>
          <p:cNvPr id="42" name="Rectangle 41">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48"/>
            <a:ext cx="182880" cy="6858000"/>
          </a:xfrm>
          <a:prstGeom prst="rect">
            <a:avLst/>
          </a:prstGeom>
          <a:solidFill>
            <a:srgbClr val="816F54"/>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4B766984-69D0-0886-977B-DA93D385E51D}"/>
              </a:ext>
            </a:extLst>
          </p:cNvPr>
          <p:cNvPicPr>
            <a:picLocks noChangeAspect="1"/>
          </p:cNvPicPr>
          <p:nvPr/>
        </p:nvPicPr>
        <p:blipFill rotWithShape="1">
          <a:blip r:embed="rId2"/>
          <a:srcRect l="14644" t="15010" r="24027" b="4951"/>
          <a:stretch/>
        </p:blipFill>
        <p:spPr>
          <a:xfrm>
            <a:off x="1667557" y="161200"/>
            <a:ext cx="9457643" cy="5701483"/>
          </a:xfrm>
          <a:prstGeom prst="rect">
            <a:avLst/>
          </a:prstGeom>
        </p:spPr>
      </p:pic>
    </p:spTree>
    <p:extLst>
      <p:ext uri="{BB962C8B-B14F-4D97-AF65-F5344CB8AC3E}">
        <p14:creationId xmlns:p14="http://schemas.microsoft.com/office/powerpoint/2010/main" val="29101960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3C97-9AC4-4B03-BAE2-6001D05281BF}"/>
              </a:ext>
            </a:extLst>
          </p:cNvPr>
          <p:cNvSpPr>
            <a:spLocks noGrp="1"/>
          </p:cNvSpPr>
          <p:nvPr>
            <p:ph type="title"/>
          </p:nvPr>
        </p:nvSpPr>
        <p:spPr>
          <a:xfrm>
            <a:off x="2045369" y="216568"/>
            <a:ext cx="9459244" cy="1245011"/>
          </a:xfrm>
        </p:spPr>
        <p:txBody>
          <a:bodyPr>
            <a:normAutofit fontScale="90000"/>
          </a:bodyPr>
          <a:lstStyle/>
          <a:p>
            <a:r>
              <a:rPr lang="en-US" b="1" dirty="0"/>
              <a:t>Two Main Dopamine Reward Pathways</a:t>
            </a:r>
            <a:br>
              <a:rPr lang="en-US" b="1" dirty="0"/>
            </a:br>
            <a:r>
              <a:rPr lang="en-US" b="1" dirty="0"/>
              <a:t>   </a:t>
            </a:r>
            <a:r>
              <a:rPr lang="en-US" sz="2700" b="1" dirty="0">
                <a:solidFill>
                  <a:srgbClr val="FFFF00"/>
                </a:solidFill>
                <a:latin typeface="Calibri" panose="020F0502020204030204" pitchFamily="34" charset="0"/>
                <a:cs typeface="Calibri" panose="020F0502020204030204" pitchFamily="34" charset="0"/>
              </a:rPr>
              <a:t>Mesocorticolimbic for motivation and reward</a:t>
            </a:r>
            <a:br>
              <a:rPr lang="en-US" sz="2700" b="1" dirty="0">
                <a:solidFill>
                  <a:srgbClr val="FFFF00"/>
                </a:solidFill>
                <a:latin typeface="Calibri" panose="020F0502020204030204" pitchFamily="34" charset="0"/>
                <a:cs typeface="Calibri" panose="020F0502020204030204" pitchFamily="34" charset="0"/>
              </a:rPr>
            </a:br>
            <a:r>
              <a:rPr lang="en-US" sz="2700" b="1" dirty="0">
                <a:solidFill>
                  <a:srgbClr val="FFFF00"/>
                </a:solidFill>
                <a:latin typeface="Calibri" panose="020F0502020204030204" pitchFamily="34" charset="0"/>
                <a:cs typeface="Calibri" panose="020F0502020204030204" pitchFamily="34" charset="0"/>
              </a:rPr>
              <a:t>     Nigrostriatal for movement </a:t>
            </a:r>
            <a:br>
              <a:rPr lang="en-US" sz="2700" b="1" dirty="0">
                <a:latin typeface="Calibri" panose="020F0502020204030204" pitchFamily="34" charset="0"/>
                <a:cs typeface="Calibri" panose="020F0502020204030204" pitchFamily="34" charset="0"/>
              </a:rPr>
            </a:br>
            <a:endParaRPr lang="en-US" sz="27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B33081E-13AC-42A2-825F-5CCDF20428D6}"/>
              </a:ext>
            </a:extLst>
          </p:cNvPr>
          <p:cNvSpPr>
            <a:spLocks noGrp="1"/>
          </p:cNvSpPr>
          <p:nvPr>
            <p:ph idx="1"/>
          </p:nvPr>
        </p:nvSpPr>
        <p:spPr/>
        <p:txBody>
          <a:bodyPr/>
          <a:lstStyle/>
          <a:p>
            <a:pPr marL="0" indent="0">
              <a:buNone/>
            </a:pPr>
            <a:r>
              <a:rPr lang="en-US" dirty="0"/>
              <a:t> </a:t>
            </a:r>
          </a:p>
        </p:txBody>
      </p:sp>
      <p:pic>
        <p:nvPicPr>
          <p:cNvPr id="4" name="Picture 3" descr="C:\Users\jeffrey.e.hansen\Desktop\reward pathway.jpg">
            <a:extLst>
              <a:ext uri="{FF2B5EF4-FFF2-40B4-BE49-F238E27FC236}">
                <a16:creationId xmlns:a16="http://schemas.microsoft.com/office/drawing/2014/main" id="{4A9A6A1F-F023-46C2-88DB-EF9A92E98C56}"/>
              </a:ext>
            </a:extLst>
          </p:cNvPr>
          <p:cNvPicPr/>
          <p:nvPr/>
        </p:nvPicPr>
        <p:blipFill rotWithShape="1">
          <a:blip r:embed="rId3" cstate="print">
            <a:extLst>
              <a:ext uri="{28A0092B-C50C-407E-A947-70E740481C1C}">
                <a14:useLocalDpi xmlns:a14="http://schemas.microsoft.com/office/drawing/2010/main" val="0"/>
              </a:ext>
            </a:extLst>
          </a:blip>
          <a:srcRect l="-2933" t="9329" r="3276" b="9019"/>
          <a:stretch/>
        </p:blipFill>
        <p:spPr bwMode="auto">
          <a:xfrm>
            <a:off x="1188100" y="1774371"/>
            <a:ext cx="4426497" cy="2925128"/>
          </a:xfrm>
          <a:prstGeom prst="rect">
            <a:avLst/>
          </a:prstGeom>
          <a:noFill/>
          <a:ln>
            <a:noFill/>
          </a:ln>
        </p:spPr>
      </p:pic>
      <p:sp>
        <p:nvSpPr>
          <p:cNvPr id="5" name="Rectangle 4">
            <a:extLst>
              <a:ext uri="{FF2B5EF4-FFF2-40B4-BE49-F238E27FC236}">
                <a16:creationId xmlns:a16="http://schemas.microsoft.com/office/drawing/2014/main" id="{A928A48E-30DA-4B05-B452-F864102DECA3}"/>
              </a:ext>
            </a:extLst>
          </p:cNvPr>
          <p:cNvSpPr/>
          <p:nvPr/>
        </p:nvSpPr>
        <p:spPr>
          <a:xfrm>
            <a:off x="1338942" y="1295401"/>
            <a:ext cx="4275655" cy="5416868"/>
          </a:xfrm>
          <a:prstGeom prst="rect">
            <a:avLst/>
          </a:prstGeom>
        </p:spPr>
        <p:txBody>
          <a:bodyPr wrap="square">
            <a:spAutoFit/>
          </a:bodyPr>
          <a:lstStyle/>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latin typeface="Arial" panose="020B0604020202020204" pitchFamily="34" charset="0"/>
            </a:endParaRPr>
          </a:p>
          <a:p>
            <a:r>
              <a:rPr lang="en-US" sz="1600" dirty="0">
                <a:solidFill>
                  <a:srgbClr val="FFFF00"/>
                </a:solidFill>
                <a:latin typeface="Europa"/>
              </a:rPr>
              <a:t>The Mesocorticolimbic Pathway </a:t>
            </a:r>
            <a:r>
              <a:rPr lang="en-US" sz="1600" i="0" dirty="0">
                <a:solidFill>
                  <a:srgbClr val="202124"/>
                </a:solidFill>
                <a:effectLst/>
                <a:latin typeface="Europa"/>
              </a:rPr>
              <a:t>transports dopamine from the </a:t>
            </a:r>
            <a:r>
              <a:rPr lang="en-US" sz="1600" i="0" dirty="0">
                <a:solidFill>
                  <a:srgbClr val="FF0000"/>
                </a:solidFill>
                <a:effectLst/>
                <a:latin typeface="Europa"/>
              </a:rPr>
              <a:t>VTA </a:t>
            </a:r>
            <a:r>
              <a:rPr lang="en-US" sz="1600" i="0" dirty="0">
                <a:solidFill>
                  <a:srgbClr val="202124"/>
                </a:solidFill>
                <a:effectLst/>
                <a:latin typeface="Europa"/>
              </a:rPr>
              <a:t>to the </a:t>
            </a:r>
            <a:r>
              <a:rPr lang="en-US" sz="1600" i="0" dirty="0">
                <a:solidFill>
                  <a:srgbClr val="FF0000"/>
                </a:solidFill>
                <a:effectLst/>
                <a:latin typeface="Europa"/>
              </a:rPr>
              <a:t>nucleus accumbens,</a:t>
            </a:r>
            <a:r>
              <a:rPr lang="en-US" sz="1600" i="0" dirty="0">
                <a:solidFill>
                  <a:srgbClr val="202124"/>
                </a:solidFill>
                <a:effectLst/>
                <a:latin typeface="Europa"/>
              </a:rPr>
              <a:t> </a:t>
            </a:r>
            <a:r>
              <a:rPr lang="en-US" sz="1600" i="0" dirty="0">
                <a:solidFill>
                  <a:srgbClr val="FF0000"/>
                </a:solidFill>
                <a:effectLst/>
                <a:latin typeface="Europa"/>
              </a:rPr>
              <a:t>amygdala, </a:t>
            </a:r>
            <a:r>
              <a:rPr lang="en-US" sz="1600" i="0" dirty="0">
                <a:effectLst/>
                <a:latin typeface="Europa"/>
              </a:rPr>
              <a:t>and</a:t>
            </a:r>
            <a:r>
              <a:rPr lang="en-US" sz="1600" i="0" dirty="0">
                <a:solidFill>
                  <a:srgbClr val="FF0000"/>
                </a:solidFill>
                <a:effectLst/>
                <a:latin typeface="Europa"/>
              </a:rPr>
              <a:t> prefrontal cortex</a:t>
            </a:r>
            <a:r>
              <a:rPr lang="en-US" sz="1600" b="0" i="0" dirty="0">
                <a:solidFill>
                  <a:srgbClr val="202124"/>
                </a:solidFill>
                <a:effectLst/>
                <a:latin typeface="Europa"/>
              </a:rPr>
              <a:t>. The nucleus accumbens is found in the ventral medial portion of the striatum and is believed to play a role in reward, motivation, desire, and even the placebo effect</a:t>
            </a:r>
            <a:r>
              <a:rPr lang="en-US" sz="1600" b="0" i="0" dirty="0">
                <a:solidFill>
                  <a:srgbClr val="202124"/>
                </a:solidFill>
                <a:effectLst/>
                <a:latin typeface="Roboto" panose="02000000000000000000" pitchFamily="2" charset="0"/>
              </a:rPr>
              <a:t>.</a:t>
            </a:r>
            <a:endParaRPr lang="en-US" sz="1600" dirty="0">
              <a:latin typeface="Europa"/>
            </a:endParaRPr>
          </a:p>
        </p:txBody>
      </p:sp>
      <p:pic>
        <p:nvPicPr>
          <p:cNvPr id="7" name="Picture 6">
            <a:extLst>
              <a:ext uri="{FF2B5EF4-FFF2-40B4-BE49-F238E27FC236}">
                <a16:creationId xmlns:a16="http://schemas.microsoft.com/office/drawing/2014/main" id="{8D666B62-F3E0-480A-B042-F784BE2098F2}"/>
              </a:ext>
            </a:extLst>
          </p:cNvPr>
          <p:cNvPicPr>
            <a:picLocks noChangeAspect="1"/>
          </p:cNvPicPr>
          <p:nvPr/>
        </p:nvPicPr>
        <p:blipFill>
          <a:blip r:embed="rId4"/>
          <a:stretch>
            <a:fillRect/>
          </a:stretch>
        </p:blipFill>
        <p:spPr>
          <a:xfrm>
            <a:off x="6577404" y="1774371"/>
            <a:ext cx="4515139" cy="2925128"/>
          </a:xfrm>
          <a:prstGeom prst="rect">
            <a:avLst/>
          </a:prstGeom>
        </p:spPr>
      </p:pic>
      <p:sp>
        <p:nvSpPr>
          <p:cNvPr id="9" name="TextBox 8">
            <a:extLst>
              <a:ext uri="{FF2B5EF4-FFF2-40B4-BE49-F238E27FC236}">
                <a16:creationId xmlns:a16="http://schemas.microsoft.com/office/drawing/2014/main" id="{07EAC31C-AC35-4596-83D6-42CCA3021F44}"/>
              </a:ext>
            </a:extLst>
          </p:cNvPr>
          <p:cNvSpPr txBox="1"/>
          <p:nvPr/>
        </p:nvSpPr>
        <p:spPr>
          <a:xfrm rot="10800000" flipV="1">
            <a:off x="6624688" y="5012291"/>
            <a:ext cx="4467854" cy="1077218"/>
          </a:xfrm>
          <a:prstGeom prst="rect">
            <a:avLst/>
          </a:prstGeom>
          <a:noFill/>
        </p:spPr>
        <p:txBody>
          <a:bodyPr wrap="square">
            <a:spAutoFit/>
          </a:bodyPr>
          <a:lstStyle/>
          <a:p>
            <a:r>
              <a:rPr lang="en-US" sz="1600" u="sng" dirty="0">
                <a:solidFill>
                  <a:srgbClr val="FFFF00"/>
                </a:solidFill>
                <a:latin typeface="Europa"/>
                <a:hlinkClick r:id="rId5">
                  <a:extLst>
                    <a:ext uri="{A12FA001-AC4F-418D-AE19-62706E023703}">
                      <ahyp:hlinkClr xmlns:ahyp="http://schemas.microsoft.com/office/drawing/2018/hyperlinkcolor" val="tx"/>
                    </a:ext>
                  </a:extLst>
                </a:hlinkClick>
              </a:rPr>
              <a:t>The</a:t>
            </a:r>
            <a:r>
              <a:rPr lang="en-US" sz="1600" u="sng" dirty="0">
                <a:solidFill>
                  <a:srgbClr val="FB4A18"/>
                </a:solidFill>
                <a:latin typeface="Europa"/>
                <a:hlinkClick r:id="rId5">
                  <a:extLst>
                    <a:ext uri="{A12FA001-AC4F-418D-AE19-62706E023703}">
                      <ahyp:hlinkClr xmlns:ahyp="http://schemas.microsoft.com/office/drawing/2018/hyperlinkcolor" val="tx"/>
                    </a:ext>
                  </a:extLst>
                </a:hlinkClick>
              </a:rPr>
              <a:t> </a:t>
            </a:r>
            <a:r>
              <a:rPr lang="en-US" sz="1600" u="sng" dirty="0">
                <a:solidFill>
                  <a:srgbClr val="FFFF00"/>
                </a:solidFill>
                <a:latin typeface="Europa"/>
                <a:hlinkClick r:id="rId5">
                  <a:extLst>
                    <a:ext uri="{A12FA001-AC4F-418D-AE19-62706E023703}">
                      <ahyp:hlinkClr xmlns:ahyp="http://schemas.microsoft.com/office/drawing/2018/hyperlinkcolor" val="tx"/>
                    </a:ext>
                  </a:extLst>
                </a:hlinkClick>
              </a:rPr>
              <a:t>Nigrostriatal Pathway </a:t>
            </a:r>
            <a:r>
              <a:rPr lang="en-US" sz="1600" b="0" i="0" dirty="0">
                <a:solidFill>
                  <a:srgbClr val="333333"/>
                </a:solidFill>
                <a:effectLst/>
                <a:latin typeface="Europa"/>
              </a:rPr>
              <a:t>travels from the </a:t>
            </a:r>
            <a:r>
              <a:rPr lang="en-US" sz="1600" b="0" i="0" u="none" strike="noStrike" dirty="0">
                <a:solidFill>
                  <a:srgbClr val="0065BD"/>
                </a:solidFill>
                <a:effectLst/>
                <a:latin typeface="Europa"/>
                <a:hlinkClick r:id="rId6"/>
              </a:rPr>
              <a:t>substantia nigra</a:t>
            </a:r>
            <a:r>
              <a:rPr lang="en-US" sz="1600" b="0" i="0" dirty="0">
                <a:solidFill>
                  <a:srgbClr val="333333"/>
                </a:solidFill>
                <a:effectLst/>
                <a:latin typeface="Europa"/>
              </a:rPr>
              <a:t> to the </a:t>
            </a:r>
            <a:r>
              <a:rPr lang="en-US" sz="1600" b="0" i="0" u="none" strike="noStrike" dirty="0">
                <a:solidFill>
                  <a:srgbClr val="0065BD"/>
                </a:solidFill>
                <a:effectLst/>
                <a:latin typeface="Europa"/>
                <a:hlinkClick r:id="rId7"/>
              </a:rPr>
              <a:t>striatum</a:t>
            </a:r>
            <a:r>
              <a:rPr lang="en-US" sz="1600" b="0" i="0" dirty="0">
                <a:solidFill>
                  <a:srgbClr val="333333"/>
                </a:solidFill>
                <a:effectLst/>
                <a:latin typeface="Europa"/>
              </a:rPr>
              <a:t>. The nigrostriatal pathway is important </a:t>
            </a:r>
            <a:r>
              <a:rPr lang="en-US" sz="1600" dirty="0">
                <a:solidFill>
                  <a:srgbClr val="333333"/>
                </a:solidFill>
                <a:latin typeface="Europa"/>
              </a:rPr>
              <a:t>for</a:t>
            </a:r>
            <a:r>
              <a:rPr lang="en-US" sz="1600" b="0" i="0" dirty="0">
                <a:solidFill>
                  <a:srgbClr val="333333"/>
                </a:solidFill>
                <a:effectLst/>
                <a:latin typeface="Europa"/>
              </a:rPr>
              <a:t> facilitating movement.</a:t>
            </a:r>
            <a:endParaRPr lang="en-US" sz="1600" dirty="0"/>
          </a:p>
        </p:txBody>
      </p:sp>
    </p:spTree>
    <p:extLst>
      <p:ext uri="{BB962C8B-B14F-4D97-AF65-F5344CB8AC3E}">
        <p14:creationId xmlns:p14="http://schemas.microsoft.com/office/powerpoint/2010/main" val="2141618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1" name="Rectangle 40">
            <a:extLst>
              <a:ext uri="{FF2B5EF4-FFF2-40B4-BE49-F238E27FC236}">
                <a16:creationId xmlns:a16="http://schemas.microsoft.com/office/drawing/2014/main" id="{39EE869B-085D-43B3-AED8-9B0655612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Rectangle 42">
            <a:extLst>
              <a:ext uri="{FF2B5EF4-FFF2-40B4-BE49-F238E27FC236}">
                <a16:creationId xmlns:a16="http://schemas.microsoft.com/office/drawing/2014/main" id="{C54E744A-A072-47AF-981A-3718617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02E5028E-C395-4F8B-BC28-9FA46C07C067}"/>
              </a:ext>
            </a:extLst>
          </p:cNvPr>
          <p:cNvPicPr>
            <a:picLocks noChangeAspect="1"/>
          </p:cNvPicPr>
          <p:nvPr/>
        </p:nvPicPr>
        <p:blipFill rotWithShape="1">
          <a:blip r:embed="rId2"/>
          <a:srcRect l="18525" r="23697"/>
          <a:stretch/>
        </p:blipFill>
        <p:spPr>
          <a:xfrm>
            <a:off x="8229598" y="10"/>
            <a:ext cx="3962401" cy="6857990"/>
          </a:xfrm>
          <a:prstGeom prst="rect">
            <a:avLst/>
          </a:prstGeom>
        </p:spPr>
      </p:pic>
      <p:sp>
        <p:nvSpPr>
          <p:cNvPr id="45" name="Freeform 5">
            <a:extLst>
              <a:ext uri="{FF2B5EF4-FFF2-40B4-BE49-F238E27FC236}">
                <a16:creationId xmlns:a16="http://schemas.microsoft.com/office/drawing/2014/main" id="{F0254341-1068-4FB7-8AEF-220C6EB41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DE93D30-5EDB-4B16-B734-3799CC354183}"/>
              </a:ext>
            </a:extLst>
          </p:cNvPr>
          <p:cNvSpPr>
            <a:spLocks noGrp="1"/>
          </p:cNvSpPr>
          <p:nvPr>
            <p:ph type="title"/>
          </p:nvPr>
        </p:nvSpPr>
        <p:spPr>
          <a:xfrm>
            <a:off x="326571" y="787136"/>
            <a:ext cx="7352674" cy="778933"/>
          </a:xfrm>
        </p:spPr>
        <p:txBody>
          <a:bodyPr vert="horz" lIns="91440" tIns="45720" rIns="91440" bIns="45720" rtlCol="0" anchor="ctr">
            <a:noAutofit/>
          </a:bodyPr>
          <a:lstStyle/>
          <a:p>
            <a:pPr>
              <a:lnSpc>
                <a:spcPct val="90000"/>
              </a:lnSpc>
            </a:pPr>
            <a:r>
              <a:rPr lang="en-US" sz="3400" dirty="0">
                <a:solidFill>
                  <a:srgbClr val="FEFFFF"/>
                </a:solidFill>
                <a:latin typeface="Calibri" panose="020F0502020204030204" pitchFamily="34" charset="0"/>
                <a:ea typeface="Calibri" panose="020F0502020204030204" pitchFamily="34" charset="0"/>
                <a:cs typeface="Calibri" panose="020F0502020204030204" pitchFamily="34" charset="0"/>
              </a:rPr>
              <a:t>Dopamine is both a neuromodulator and neurotransmitter </a:t>
            </a:r>
          </a:p>
        </p:txBody>
      </p:sp>
      <p:sp>
        <p:nvSpPr>
          <p:cNvPr id="3" name="Text Placeholder 2">
            <a:extLst>
              <a:ext uri="{FF2B5EF4-FFF2-40B4-BE49-F238E27FC236}">
                <a16:creationId xmlns:a16="http://schemas.microsoft.com/office/drawing/2014/main" id="{BE3EFFF7-696A-4987-AAA5-E5FF72F2DE70}"/>
              </a:ext>
            </a:extLst>
          </p:cNvPr>
          <p:cNvSpPr>
            <a:spLocks noGrp="1"/>
          </p:cNvSpPr>
          <p:nvPr>
            <p:ph type="body" idx="1"/>
          </p:nvPr>
        </p:nvSpPr>
        <p:spPr>
          <a:xfrm>
            <a:off x="174078" y="2035629"/>
            <a:ext cx="7898265" cy="4999725"/>
          </a:xfrm>
        </p:spPr>
        <p:txBody>
          <a:bodyPr vert="horz" lIns="91440" tIns="45720" rIns="91440" bIns="45720" rtlCol="0">
            <a:normAutofit/>
          </a:bodyPr>
          <a:lstStyle/>
          <a:p>
            <a:pPr>
              <a:lnSpc>
                <a:spcPct val="90000"/>
              </a:lnSpc>
              <a:buFont typeface="Wingdings 3" charset="2"/>
              <a:buChar char=""/>
            </a:pP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According to Stanford neuroscientist Dr. Andrew Huberman, dopamine is both a </a:t>
            </a:r>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neuromodulator</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 and a </a:t>
            </a:r>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neurotransmitter</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 </a:t>
            </a:r>
            <a:r>
              <a:rPr lang="en-US" sz="20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The</a:t>
            </a:r>
            <a:r>
              <a:rPr lang="en-US" sz="200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 main difference between neurotransmitter and neuromodulator is that a neurotransmitter is a chemical messenger released by a </a:t>
            </a:r>
            <a:r>
              <a:rPr lang="en-US" sz="2000" i="0" strike="noStrike"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neuron</a:t>
            </a:r>
            <a:r>
              <a:rPr lang="en-US" sz="200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en-US" sz="200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to affect either one or two post-synaptic neurons or another specific effector organ whereas a neuromodulator is </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a</a:t>
            </a:r>
            <a:r>
              <a:rPr lang="en-US" sz="200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 chemical messenger released by a neuron to affect a group of neurons or effector organs with a specific receptor. </a:t>
            </a:r>
          </a:p>
          <a:p>
            <a:pPr>
              <a:lnSpc>
                <a:spcPct val="90000"/>
              </a:lnSpc>
              <a:buFont typeface="Wingdings 3" charset="2"/>
              <a:buChar char=""/>
            </a:pPr>
            <a:r>
              <a:rPr lang="en-US" sz="200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Furthermore, a neurotransmitter </a:t>
            </a:r>
            <a:r>
              <a:rPr lang="en-US" sz="20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directly affects the postsynaptic partner to produce a quick, </a:t>
            </a:r>
            <a:r>
              <a:rPr lang="en-US" sz="2000" b="0" i="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rapid effect </a:t>
            </a:r>
            <a:r>
              <a:rPr lang="en-US" sz="20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while a neuromodulator indirectly affects the post-synaptic partner, especially through a second messenger to produce a </a:t>
            </a:r>
            <a:r>
              <a:rPr lang="en-US" sz="2000" b="0" i="0"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slow but long-lasting effect. </a:t>
            </a:r>
            <a:r>
              <a:rPr lang="en-US" sz="2000" b="0" i="0" dirty="0">
                <a:solidFill>
                  <a:srgbClr val="FEFFFF"/>
                </a:solidFill>
                <a:effectLst/>
                <a:latin typeface="Calibri" panose="020F0502020204030204" pitchFamily="34" charset="0"/>
                <a:ea typeface="Calibri" panose="020F0502020204030204" pitchFamily="34" charset="0"/>
                <a:cs typeface="Calibri" panose="020F0502020204030204" pitchFamily="34" charset="0"/>
              </a:rPr>
              <a:t>Dopamin</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e can be released l</a:t>
            </a:r>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ocally </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or </a:t>
            </a:r>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volumetrically</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 (a large dump). When it is released volumetrically, it affects many neurons. Very concerning, dopamine can ultimately affect </a:t>
            </a:r>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gene expression </a:t>
            </a:r>
            <a:r>
              <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rPr>
              <a:t>according to Dr. Lieberman.</a:t>
            </a:r>
          </a:p>
          <a:p>
            <a:pPr>
              <a:lnSpc>
                <a:spcPct val="90000"/>
              </a:lnSpc>
            </a:pPr>
            <a:r>
              <a:rPr lang="en-US" sz="1500" dirty="0">
                <a:solidFill>
                  <a:srgbClr val="FEFFFF"/>
                </a:solidFill>
                <a:latin typeface="Calibri" panose="020F0502020204030204" pitchFamily="34" charset="0"/>
                <a:ea typeface="Calibri" panose="020F0502020204030204" pitchFamily="34" charset="0"/>
                <a:cs typeface="Calibri" panose="020F0502020204030204" pitchFamily="34" charset="0"/>
              </a:rPr>
              <a:t>Click  here to listen to Dr. </a:t>
            </a:r>
            <a:r>
              <a:rPr lang="en-US" sz="1500" dirty="0" err="1">
                <a:solidFill>
                  <a:srgbClr val="FEFFFF"/>
                </a:solidFill>
                <a:latin typeface="Calibri" panose="020F0502020204030204" pitchFamily="34" charset="0"/>
                <a:ea typeface="Calibri" panose="020F0502020204030204" pitchFamily="34" charset="0"/>
                <a:cs typeface="Calibri" panose="020F0502020204030204" pitchFamily="34" charset="0"/>
              </a:rPr>
              <a:t>Hubererman’s</a:t>
            </a:r>
            <a:r>
              <a:rPr lang="en-US" sz="1500" dirty="0">
                <a:solidFill>
                  <a:srgbClr val="FEFFFF"/>
                </a:solidFill>
                <a:latin typeface="Calibri" panose="020F0502020204030204" pitchFamily="34" charset="0"/>
                <a:ea typeface="Calibri" panose="020F0502020204030204" pitchFamily="34" charset="0"/>
                <a:cs typeface="Calibri" panose="020F0502020204030204" pitchFamily="34" charset="0"/>
              </a:rPr>
              <a:t> excellent lecture on dopamine: </a:t>
            </a:r>
            <a:r>
              <a:rPr lang="en-US" sz="1500" dirty="0">
                <a:solidFill>
                  <a:srgbClr val="FEFFFF"/>
                </a:solidFill>
                <a:latin typeface="Calibri" panose="020F0502020204030204" pitchFamily="34" charset="0"/>
                <a:ea typeface="Calibri" panose="020F0502020204030204" pitchFamily="34" charset="0"/>
                <a:cs typeface="Calibri" panose="020F0502020204030204" pitchFamily="34" charset="0"/>
                <a:hlinkClick r:id="rId4"/>
              </a:rPr>
              <a:t>https://www.youtube.com/watch?v=QmOF0crdyRU&amp;t=2s&amp;ab_channel=AndrewHuberman</a:t>
            </a:r>
            <a:endParaRPr lang="en-US" sz="1500" dirty="0">
              <a:solidFill>
                <a:srgbClr val="FEFFFF"/>
              </a:solidFill>
              <a:latin typeface="Calibri" panose="020F0502020204030204" pitchFamily="34" charset="0"/>
              <a:ea typeface="Calibri" panose="020F0502020204030204" pitchFamily="34" charset="0"/>
              <a:cs typeface="Calibri" panose="020F0502020204030204" pitchFamily="34" charset="0"/>
            </a:endParaRPr>
          </a:p>
          <a:p>
            <a:pPr>
              <a:lnSpc>
                <a:spcPct val="90000"/>
              </a:lnSpc>
            </a:pPr>
            <a:endParaRPr lang="en-US" sz="22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76466768"/>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60" name="Group 59">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61"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2"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63"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64"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65"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66"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67"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68"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69"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70"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71"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72"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272A2B04-7169-4DBF-8171-F600CF64170E}"/>
              </a:ext>
            </a:extLst>
          </p:cNvPr>
          <p:cNvSpPr>
            <a:spLocks noGrp="1"/>
          </p:cNvSpPr>
          <p:nvPr>
            <p:ph type="title"/>
          </p:nvPr>
        </p:nvSpPr>
        <p:spPr>
          <a:xfrm>
            <a:off x="-587829" y="-786"/>
            <a:ext cx="4915661" cy="5217693"/>
          </a:xfrm>
        </p:spPr>
        <p:txBody>
          <a:bodyPr anchor="ctr">
            <a:normAutofit/>
          </a:bodyPr>
          <a:lstStyle/>
          <a:p>
            <a:pPr algn="r"/>
            <a:r>
              <a:rPr lang="en-US" dirty="0">
                <a:latin typeface="Calibri" panose="020F0502020204030204" pitchFamily="34" charset="0"/>
                <a:ea typeface="Calibri" panose="020F0502020204030204" pitchFamily="34" charset="0"/>
                <a:cs typeface="Calibri" panose="020F0502020204030204" pitchFamily="34" charset="0"/>
              </a:rPr>
              <a:t>More on Dopamine</a:t>
            </a:r>
            <a:br>
              <a:rPr lang="en-US" dirty="0">
                <a:latin typeface="Calibri" panose="020F0502020204030204" pitchFamily="34" charset="0"/>
                <a:ea typeface="Calibri" panose="020F0502020204030204" pitchFamily="34" charset="0"/>
                <a:cs typeface="Calibri" panose="020F0502020204030204" pitchFamily="34" charset="0"/>
              </a:rPr>
            </a:b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74"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76" name="Rectangle 75">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7" name="Content Placeholder 2">
            <a:extLst>
              <a:ext uri="{FF2B5EF4-FFF2-40B4-BE49-F238E27FC236}">
                <a16:creationId xmlns:a16="http://schemas.microsoft.com/office/drawing/2014/main" id="{8772D1C1-67F6-4820-BFD8-72E71238F755}"/>
              </a:ext>
            </a:extLst>
          </p:cNvPr>
          <p:cNvSpPr>
            <a:spLocks noGrp="1"/>
          </p:cNvSpPr>
          <p:nvPr>
            <p:ph idx="1"/>
          </p:nvPr>
        </p:nvSpPr>
        <p:spPr>
          <a:xfrm>
            <a:off x="4987337" y="391885"/>
            <a:ext cx="6736759" cy="6357258"/>
          </a:xfrm>
        </p:spPr>
        <p:txBody>
          <a:bodyPr anchor="ctr">
            <a:normAutofit/>
          </a:bodyPr>
          <a:lstStyle/>
          <a:p>
            <a:pPr>
              <a:lnSpc>
                <a:spcPct val="90000"/>
              </a:lnSpc>
            </a:pPr>
            <a:r>
              <a:rPr lang="en-US" sz="2000" dirty="0">
                <a:latin typeface="Calibri" panose="020F0502020204030204" pitchFamily="34" charset="0"/>
                <a:ea typeface="Calibri" panose="020F0502020204030204" pitchFamily="34" charset="0"/>
                <a:cs typeface="Times New Roman" panose="02020603050405020304" pitchFamily="18" charset="0"/>
              </a:rPr>
              <a:t>When an individual performs an action that is satisfying to a need or fulfills a desire, dopamine is released into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a:t>
            </a:r>
            <a:r>
              <a:rPr lang="en-US" sz="2000" dirty="0">
                <a:latin typeface="Calibri" panose="020F0502020204030204" pitchFamily="34" charset="0"/>
                <a:ea typeface="Calibri" panose="020F0502020204030204" pitchFamily="34" charset="0"/>
                <a:cs typeface="Times New Roman" panose="02020603050405020304" pitchFamily="18" charset="0"/>
              </a:rPr>
              <a:t>, a cluster of nerve cells beneath the cerebral hemispheres that are specifically associated with reward and pleasure. This is also known as the brain’s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“pleasure center.” </a:t>
            </a:r>
          </a:p>
          <a:p>
            <a:pPr>
              <a:lnSpc>
                <a:spcPct val="90000"/>
              </a:lnSpc>
            </a:pPr>
            <a:endPar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Natural dopaminergic activities</a:t>
            </a:r>
            <a:r>
              <a:rPr lang="en-US" sz="2000" dirty="0">
                <a:latin typeface="Calibri" panose="020F0502020204030204" pitchFamily="34" charset="0"/>
                <a:ea typeface="Calibri" panose="020F0502020204030204" pitchFamily="34" charset="0"/>
                <a:cs typeface="Times New Roman" panose="02020603050405020304" pitchFamily="18" charset="0"/>
              </a:rPr>
              <a:t>, such as eating and sex, usually come after effort and delay and serve a survival function.</a:t>
            </a:r>
          </a:p>
          <a:p>
            <a:pPr>
              <a:lnSpc>
                <a:spcPct val="90000"/>
              </a:lnSpc>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000" dirty="0">
                <a:latin typeface="Calibri" panose="020F0502020204030204" pitchFamily="34" charset="0"/>
                <a:ea typeface="Calibri" panose="020F0502020204030204" pitchFamily="34" charset="0"/>
                <a:cs typeface="Times New Roman" panose="02020603050405020304" pitchFamily="18" charset="0"/>
              </a:rPr>
              <a:t>These are called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“natural rewards” </a:t>
            </a:r>
            <a:r>
              <a:rPr lang="en-US" sz="2000" dirty="0">
                <a:latin typeface="Calibri" panose="020F0502020204030204" pitchFamily="34" charset="0"/>
                <a:ea typeface="Calibri" panose="020F0502020204030204" pitchFamily="34" charset="0"/>
                <a:cs typeface="Times New Roman" panose="02020603050405020304" pitchFamily="18" charset="0"/>
              </a:rPr>
              <a:t>as contrasted with addictive chemicals/behaviors (which can highjack the same circuity). </a:t>
            </a:r>
          </a:p>
          <a:p>
            <a:pPr>
              <a:lnSpc>
                <a:spcPct val="90000"/>
              </a:lnSpc>
              <a:spcBef>
                <a:spcPts val="0"/>
              </a:spcBef>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Addictive drugs and behaviors, such as gambling and video gaming, actually offer a</a:t>
            </a:r>
            <a:r>
              <a:rPr lang="en-US" sz="2000" i="1" dirty="0">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short-circuit</a:t>
            </a:r>
            <a:r>
              <a:rPr lang="en-US" sz="2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to this process which only ends up flooding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 </a:t>
            </a:r>
            <a:r>
              <a:rPr lang="en-US" sz="2000" dirty="0">
                <a:latin typeface="Calibri" panose="020F0502020204030204" pitchFamily="34" charset="0"/>
                <a:ea typeface="Calibri" panose="020F0502020204030204" pitchFamily="34" charset="0"/>
                <a:cs typeface="Times New Roman" panose="02020603050405020304" pitchFamily="18" charset="0"/>
              </a:rPr>
              <a:t>with dopamine and does not serve any biological function.  </a:t>
            </a:r>
          </a:p>
          <a:p>
            <a:pPr>
              <a:lnSpc>
                <a:spcPct val="90000"/>
              </a:lnSpc>
            </a:pPr>
            <a:endParaRPr lang="en-US" dirty="0"/>
          </a:p>
        </p:txBody>
      </p:sp>
      <p:pic>
        <p:nvPicPr>
          <p:cNvPr id="5124" name="Picture 4" descr="Image result for picture of dopamine">
            <a:extLst>
              <a:ext uri="{FF2B5EF4-FFF2-40B4-BE49-F238E27FC236}">
                <a16:creationId xmlns:a16="http://schemas.microsoft.com/office/drawing/2014/main" id="{61CE750E-B595-4D31-AAC2-11C9F4EDA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890" y="4144695"/>
            <a:ext cx="2333625"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015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2" name="Rectangle 134">
            <a:extLst>
              <a:ext uri="{FF2B5EF4-FFF2-40B4-BE49-F238E27FC236}">
                <a16:creationId xmlns:a16="http://schemas.microsoft.com/office/drawing/2014/main" id="{5BE0789E-91A7-4246-978E-A17FE1BF9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95735"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203" name="Group 136">
            <a:extLst>
              <a:ext uri="{FF2B5EF4-FFF2-40B4-BE49-F238E27FC236}">
                <a16:creationId xmlns:a16="http://schemas.microsoft.com/office/drawing/2014/main" id="{3C6C0BD2-8B3C-4042-B4EE-5DB7665A37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bg2"/>
          </a:solidFill>
        </p:grpSpPr>
        <p:sp>
          <p:nvSpPr>
            <p:cNvPr id="204" name="Freeform 27">
              <a:extLst>
                <a:ext uri="{FF2B5EF4-FFF2-40B4-BE49-F238E27FC236}">
                  <a16:creationId xmlns:a16="http://schemas.microsoft.com/office/drawing/2014/main" id="{5F53669F-C1E6-43B8-AC6F-B44CE56BF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05" name="Freeform 28">
              <a:extLst>
                <a:ext uri="{FF2B5EF4-FFF2-40B4-BE49-F238E27FC236}">
                  <a16:creationId xmlns:a16="http://schemas.microsoft.com/office/drawing/2014/main" id="{53966C25-DAEA-4318-8FBC-EC6FF8F5A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40" name="Freeform 29">
              <a:extLst>
                <a:ext uri="{FF2B5EF4-FFF2-40B4-BE49-F238E27FC236}">
                  <a16:creationId xmlns:a16="http://schemas.microsoft.com/office/drawing/2014/main" id="{ED6EA716-EAD4-4023-8673-0809A1E24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206" name="Freeform 30">
              <a:extLst>
                <a:ext uri="{FF2B5EF4-FFF2-40B4-BE49-F238E27FC236}">
                  <a16:creationId xmlns:a16="http://schemas.microsoft.com/office/drawing/2014/main" id="{84261748-EFC0-4729-A7BB-A88FDAF6FA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42" name="Freeform 31">
              <a:extLst>
                <a:ext uri="{FF2B5EF4-FFF2-40B4-BE49-F238E27FC236}">
                  <a16:creationId xmlns:a16="http://schemas.microsoft.com/office/drawing/2014/main" id="{2C14F808-CC69-494F-98AC-CB750416C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43" name="Freeform 32">
              <a:extLst>
                <a:ext uri="{FF2B5EF4-FFF2-40B4-BE49-F238E27FC236}">
                  <a16:creationId xmlns:a16="http://schemas.microsoft.com/office/drawing/2014/main" id="{F1CA3607-84D0-4085-A363-796A17B1D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44" name="Freeform 33">
              <a:extLst>
                <a:ext uri="{FF2B5EF4-FFF2-40B4-BE49-F238E27FC236}">
                  <a16:creationId xmlns:a16="http://schemas.microsoft.com/office/drawing/2014/main" id="{491E6160-2958-4A90-8B50-EDA182AAB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45" name="Freeform 34">
              <a:extLst>
                <a:ext uri="{FF2B5EF4-FFF2-40B4-BE49-F238E27FC236}">
                  <a16:creationId xmlns:a16="http://schemas.microsoft.com/office/drawing/2014/main" id="{559F6CB7-E057-499B-A859-360276989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46" name="Freeform 35">
              <a:extLst>
                <a:ext uri="{FF2B5EF4-FFF2-40B4-BE49-F238E27FC236}">
                  <a16:creationId xmlns:a16="http://schemas.microsoft.com/office/drawing/2014/main" id="{FF12353D-CF89-4D03-8075-C161824E2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47" name="Freeform 36">
              <a:extLst>
                <a:ext uri="{FF2B5EF4-FFF2-40B4-BE49-F238E27FC236}">
                  <a16:creationId xmlns:a16="http://schemas.microsoft.com/office/drawing/2014/main" id="{5B91C9D6-FAF2-445B-AF1B-43992602A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48" name="Freeform 37">
              <a:extLst>
                <a:ext uri="{FF2B5EF4-FFF2-40B4-BE49-F238E27FC236}">
                  <a16:creationId xmlns:a16="http://schemas.microsoft.com/office/drawing/2014/main" id="{570F7A1D-86B1-4AD1-B4A3-9AE2A52C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49" name="Freeform 38">
              <a:extLst>
                <a:ext uri="{FF2B5EF4-FFF2-40B4-BE49-F238E27FC236}">
                  <a16:creationId xmlns:a16="http://schemas.microsoft.com/office/drawing/2014/main" id="{52C6EBA8-95CC-4FE6-A8E4-3A6911E8A4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8710586C-822E-44FF-8847-9DCC8003273F}"/>
              </a:ext>
            </a:extLst>
          </p:cNvPr>
          <p:cNvSpPr>
            <a:spLocks noGrp="1"/>
          </p:cNvSpPr>
          <p:nvPr>
            <p:ph type="title"/>
          </p:nvPr>
        </p:nvSpPr>
        <p:spPr>
          <a:xfrm>
            <a:off x="-478971" y="-293913"/>
            <a:ext cx="5152461" cy="4074905"/>
          </a:xfrm>
        </p:spPr>
        <p:txBody>
          <a:bodyPr anchor="ctr">
            <a:normAutofit/>
          </a:bodyPr>
          <a:lstStyle/>
          <a:p>
            <a:pPr algn="r"/>
            <a:r>
              <a:rPr lang="en-US" dirty="0">
                <a:latin typeface="Calibri" panose="020F0502020204030204" pitchFamily="34" charset="0"/>
                <a:cs typeface="Calibri" panose="020F0502020204030204" pitchFamily="34" charset="0"/>
              </a:rPr>
              <a:t> </a:t>
            </a:r>
            <a:r>
              <a:rPr lang="en-US" sz="3400" dirty="0">
                <a:latin typeface="Europa"/>
                <a:cs typeface="Calibri" panose="020F0502020204030204" pitchFamily="34" charset="0"/>
              </a:rPr>
              <a:t>D</a:t>
            </a:r>
            <a:r>
              <a:rPr lang="en-US" sz="3400" dirty="0">
                <a:latin typeface="Calibri" panose="020F0502020204030204" pitchFamily="34" charset="0"/>
                <a:ea typeface="Calibri" panose="020F0502020204030204" pitchFamily="34" charset="0"/>
                <a:cs typeface="Calibri" panose="020F0502020204030204" pitchFamily="34" charset="0"/>
              </a:rPr>
              <a:t>opamine vs Endogenous Opioids</a:t>
            </a:r>
          </a:p>
        </p:txBody>
      </p:sp>
      <p:sp>
        <p:nvSpPr>
          <p:cNvPr id="207" name="Freeform 11">
            <a:extLst>
              <a:ext uri="{FF2B5EF4-FFF2-40B4-BE49-F238E27FC236}">
                <a16:creationId xmlns:a16="http://schemas.microsoft.com/office/drawing/2014/main" id="{15EDA122-4530-45D2-A70A-B1A967AAE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208" name="Rectangle 152">
            <a:extLst>
              <a:ext uri="{FF2B5EF4-FFF2-40B4-BE49-F238E27FC236}">
                <a16:creationId xmlns:a16="http://schemas.microsoft.com/office/drawing/2014/main" id="{9782F52E-0F94-4BFC-9F89-B054DDEAB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EA2AEA3E-4E6A-4CB0-9F65-8330471830E0}"/>
              </a:ext>
            </a:extLst>
          </p:cNvPr>
          <p:cNvSpPr>
            <a:spLocks noGrp="1"/>
          </p:cNvSpPr>
          <p:nvPr>
            <p:ph idx="1"/>
          </p:nvPr>
        </p:nvSpPr>
        <p:spPr>
          <a:xfrm>
            <a:off x="4915319" y="511628"/>
            <a:ext cx="7034852" cy="6640285"/>
          </a:xfrm>
        </p:spPr>
        <p:txBody>
          <a:bodyPr anchor="ctr">
            <a:normAutofit fontScale="77500" lnSpcReduction="20000"/>
          </a:bodyPr>
          <a:lstStyle/>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400" dirty="0">
                <a:latin typeface="Calibri" panose="020F0502020204030204" pitchFamily="34" charset="0"/>
                <a:ea typeface="Calibri" panose="020F0502020204030204" pitchFamily="34" charset="0"/>
                <a:cs typeface="Times New Roman" panose="02020603050405020304" pitchFamily="18" charset="0"/>
              </a:rPr>
              <a:t>Although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has been referred to as</a:t>
            </a: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 the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“pleasure molecule,”</a:t>
            </a:r>
            <a:r>
              <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it is in actuality more about seeking and searching for pleasure, rather than pleasure itself. Dopamine is more involved in drive and motivation to seek. </a:t>
            </a:r>
          </a:p>
          <a:p>
            <a:pPr>
              <a:lnSpc>
                <a:spcPct val="90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400" dirty="0">
                <a:latin typeface="Calibri" panose="020F0502020204030204" pitchFamily="34" charset="0"/>
                <a:ea typeface="Calibri" panose="020F0502020204030204" pitchFamily="34" charset="0"/>
                <a:cs typeface="Times New Roman" panose="02020603050405020304" pitchFamily="18" charset="0"/>
              </a:rPr>
              <a:t>The “final reward” or what we experience as feelings of pleasure, Wilson (2014) writes, involve the release of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endogenous opioids</a:t>
            </a: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400" dirty="0">
                <a:latin typeface="Calibri" panose="020F0502020204030204" pitchFamily="34" charset="0"/>
                <a:ea typeface="Calibri" panose="020F0502020204030204" pitchFamily="34" charset="0"/>
                <a:cs typeface="Times New Roman" panose="02020603050405020304" pitchFamily="18" charset="0"/>
              </a:rPr>
              <a:t>You can think of </a:t>
            </a: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400" dirty="0">
                <a:latin typeface="Calibri" panose="020F0502020204030204" pitchFamily="34" charset="0"/>
                <a:ea typeface="Calibri" panose="020F0502020204030204" pitchFamily="34" charset="0"/>
                <a:cs typeface="Times New Roman" panose="02020603050405020304" pitchFamily="18" charset="0"/>
              </a:rPr>
              <a:t> as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“wanting” </a:t>
            </a:r>
            <a:r>
              <a:rPr lang="en-US" sz="2400" dirty="0">
                <a:latin typeface="Calibri" panose="020F0502020204030204" pitchFamily="34" charset="0"/>
                <a:ea typeface="Calibri" panose="020F0502020204030204" pitchFamily="34" charset="0"/>
                <a:cs typeface="Times New Roman" panose="02020603050405020304" pitchFamily="18" charset="0"/>
              </a:rPr>
              <a:t>and </a:t>
            </a: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opioids </a:t>
            </a:r>
            <a:r>
              <a:rPr lang="en-US" sz="2400" dirty="0">
                <a:latin typeface="Calibri" panose="020F0502020204030204" pitchFamily="34" charset="0"/>
                <a:ea typeface="Calibri" panose="020F0502020204030204" pitchFamily="34" charset="0"/>
                <a:cs typeface="Times New Roman" panose="02020603050405020304" pitchFamily="18" charset="0"/>
              </a:rPr>
              <a:t>as </a:t>
            </a:r>
            <a:r>
              <a:rPr lang="en-US" sz="24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“liking.”</a:t>
            </a:r>
          </a:p>
          <a:p>
            <a:pPr>
              <a:lnSpc>
                <a:spcPct val="90000"/>
              </a:lnSpc>
            </a:pPr>
            <a:endParaRPr lang="en-US" sz="2400" b="1" dirty="0">
              <a:latin typeface="Calibri" panose="020F0502020204030204" pitchFamily="34" charset="0"/>
              <a:cs typeface="Times New Roman" panose="02020603050405020304" pitchFamily="18" charset="0"/>
            </a:endParaRPr>
          </a:p>
          <a:p>
            <a:pPr>
              <a:lnSpc>
                <a:spcPct val="90000"/>
              </a:lnSpc>
            </a:pPr>
            <a:r>
              <a:rPr lang="en-US" sz="2400" dirty="0">
                <a:latin typeface="Calibri" panose="020F0502020204030204" pitchFamily="34" charset="0"/>
                <a:ea typeface="Calibri" panose="020F0502020204030204" pitchFamily="34" charset="0"/>
                <a:cs typeface="Times New Roman" panose="02020603050405020304" pitchFamily="18" charset="0"/>
              </a:rPr>
              <a:t>As psychologist Dr. Weinschenk explains, “Dopamine causes us to </a:t>
            </a: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 desire, seek out and, search</a:t>
            </a:r>
            <a:r>
              <a:rPr lang="en-US" sz="2400" dirty="0">
                <a:latin typeface="Calibri" panose="020F0502020204030204" pitchFamily="34" charset="0"/>
                <a:ea typeface="Calibri" panose="020F0502020204030204" pitchFamily="34" charset="0"/>
                <a:cs typeface="Times New Roman" panose="02020603050405020304" pitchFamily="18" charset="0"/>
              </a:rPr>
              <a:t>; however, the dopamine system is stronger than the opioid system and we hence seek more than we are as satisfied…” (Weinschenk, 2009).</a:t>
            </a:r>
          </a:p>
          <a:p>
            <a:pPr>
              <a:lnSpc>
                <a:spcPct val="90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“Addicts want it more but gradually like it less. Addiction might be</a:t>
            </a:r>
          </a:p>
          <a:p>
            <a:pPr marL="0" indent="0">
              <a:lnSpc>
                <a:spcPct val="90000"/>
              </a:lnSpc>
              <a:spcBef>
                <a:spcPts val="0"/>
              </a:spcBef>
              <a:buNone/>
            </a:pPr>
            <a:r>
              <a:rPr lang="en-US" sz="2400" dirty="0">
                <a:latin typeface="Calibri" panose="020F0502020204030204" pitchFamily="34" charset="0"/>
                <a:ea typeface="Calibri" panose="020F0502020204030204" pitchFamily="34" charset="0"/>
                <a:cs typeface="Times New Roman" panose="02020603050405020304" pitchFamily="18" charset="0"/>
              </a:rPr>
              <a:t>         thought of as  </a:t>
            </a: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2400"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wanting gone amok.</a:t>
            </a:r>
            <a:r>
              <a:rPr lang="en-US" sz="24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(Wilson, 2014).</a:t>
            </a:r>
          </a:p>
          <a:p>
            <a:pPr marL="0" indent="0">
              <a:lnSpc>
                <a:spcPct val="90000"/>
              </a:lnSpc>
              <a:spcBef>
                <a:spcPts val="0"/>
              </a:spcBef>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400050" lvl="1" indent="0">
              <a:lnSpc>
                <a:spcPct val="90000"/>
              </a:lnSpc>
              <a:spcBef>
                <a:spcPts val="0"/>
              </a:spcBef>
              <a:buNone/>
            </a:pPr>
            <a:r>
              <a:rPr lang="en-US" sz="1900" dirty="0">
                <a:latin typeface="Europa"/>
                <a:ea typeface="Calibri" panose="020F0502020204030204" pitchFamily="34" charset="0"/>
                <a:cs typeface="Times New Roman" panose="02020603050405020304" pitchFamily="18" charset="0"/>
              </a:rPr>
              <a:t>      Click here to listen to Gary Wilson’s outstanding lecture:</a:t>
            </a:r>
          </a:p>
          <a:p>
            <a:pPr marL="400050" lvl="1" indent="0">
              <a:lnSpc>
                <a:spcPct val="90000"/>
              </a:lnSpc>
              <a:spcBef>
                <a:spcPts val="0"/>
              </a:spcBef>
              <a:buNone/>
            </a:pPr>
            <a:r>
              <a:rPr lang="en-US" sz="1900" dirty="0">
                <a:latin typeface="Europa"/>
                <a:ea typeface="Calibri" panose="020F0502020204030204" pitchFamily="34" charset="0"/>
                <a:cs typeface="Times New Roman" panose="02020603050405020304" pitchFamily="18" charset="0"/>
              </a:rPr>
              <a:t>      </a:t>
            </a:r>
            <a:r>
              <a:rPr lang="en-US" sz="1900" dirty="0">
                <a:latin typeface="Europa"/>
                <a:ea typeface="Calibri" panose="020F0502020204030204" pitchFamily="34" charset="0"/>
                <a:cs typeface="Times New Roman" panose="02020603050405020304" pitchFamily="18" charset="0"/>
                <a:hlinkClick r:id="rId2"/>
              </a:rPr>
              <a:t>https://www.youtube.com/watch?v=ZLtSoWrEplM&amp;ab_channel=Reach10</a:t>
            </a:r>
            <a:endParaRPr lang="en-US" sz="1900" dirty="0">
              <a:latin typeface="Europa"/>
              <a:ea typeface="Calibri" panose="020F0502020204030204" pitchFamily="34" charset="0"/>
              <a:cs typeface="Times New Roman" panose="02020603050405020304" pitchFamily="18" charset="0"/>
            </a:endParaRPr>
          </a:p>
          <a:p>
            <a:pPr marL="400050" lvl="1" indent="0">
              <a:lnSpc>
                <a:spcPct val="90000"/>
              </a:lnSpc>
              <a:spcBef>
                <a:spcPts val="0"/>
              </a:spcBef>
              <a:buNone/>
            </a:pPr>
            <a:endParaRPr lang="en-US" sz="1400" dirty="0">
              <a:latin typeface="Europa"/>
              <a:ea typeface="Calibri" panose="020F0502020204030204" pitchFamily="34" charset="0"/>
              <a:cs typeface="Times New Roman" panose="02020603050405020304" pitchFamily="18" charset="0"/>
            </a:endParaRPr>
          </a:p>
          <a:p>
            <a:pPr>
              <a:lnSpc>
                <a:spcPct val="90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cs typeface="Times New Roman" panose="02020603050405020304" pitchFamily="18" charset="0"/>
            </a:endParaRPr>
          </a:p>
        </p:txBody>
      </p:sp>
      <p:pic>
        <p:nvPicPr>
          <p:cNvPr id="4098" name="Picture 2" descr="Image result for picture of endogenous opioids">
            <a:extLst>
              <a:ext uri="{FF2B5EF4-FFF2-40B4-BE49-F238E27FC236}">
                <a16:creationId xmlns:a16="http://schemas.microsoft.com/office/drawing/2014/main" id="{C709A3CF-D074-447F-9D5D-524E51918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43" y="4038649"/>
            <a:ext cx="3304706" cy="231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55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9A83-447A-4F33-A38E-BC3FACE16B8E}"/>
              </a:ext>
            </a:extLst>
          </p:cNvPr>
          <p:cNvSpPr>
            <a:spLocks noGrp="1"/>
          </p:cNvSpPr>
          <p:nvPr>
            <p:ph type="title"/>
          </p:nvPr>
        </p:nvSpPr>
        <p:spPr>
          <a:xfrm>
            <a:off x="1883229" y="624110"/>
            <a:ext cx="9621383" cy="1280890"/>
          </a:xfrm>
        </p:spPr>
        <p:txBody>
          <a:bodyPr/>
          <a:lstStyle/>
          <a:p>
            <a:r>
              <a:rPr lang="en-US" b="1" dirty="0">
                <a:latin typeface="Algerian" panose="04020705040A02060702" pitchFamily="82" charset="0"/>
              </a:rPr>
              <a:t>Bought the </a:t>
            </a:r>
            <a:r>
              <a:rPr lang="en-US" b="1" dirty="0">
                <a:solidFill>
                  <a:srgbClr val="FF0000"/>
                </a:solidFill>
                <a:latin typeface="Algerian" panose="04020705040A02060702" pitchFamily="82" charset="0"/>
              </a:rPr>
              <a:t>BMW</a:t>
            </a:r>
            <a:r>
              <a:rPr lang="en-US" b="1" dirty="0">
                <a:latin typeface="Algerian" panose="04020705040A02060702" pitchFamily="82" charset="0"/>
              </a:rPr>
              <a:t> but still wanting the </a:t>
            </a:r>
            <a:r>
              <a:rPr lang="en-US" b="1" dirty="0">
                <a:solidFill>
                  <a:srgbClr val="FF0000"/>
                </a:solidFill>
                <a:latin typeface="Algerian" panose="04020705040A02060702" pitchFamily="82" charset="0"/>
              </a:rPr>
              <a:t>Ducati</a:t>
            </a:r>
            <a:r>
              <a:rPr lang="en-US" b="1" dirty="0">
                <a:latin typeface="Algerian" panose="04020705040A02060702" pitchFamily="82" charset="0"/>
              </a:rPr>
              <a:t> </a:t>
            </a:r>
            <a:r>
              <a:rPr lang="en-US" b="1" dirty="0" err="1">
                <a:latin typeface="Algerian" panose="04020705040A02060702" pitchFamily="82" charset="0"/>
              </a:rPr>
              <a:t>Diavel</a:t>
            </a:r>
            <a:endParaRPr lang="en-US" b="1" dirty="0">
              <a:latin typeface="Algerian" panose="04020705040A02060702" pitchFamily="82" charset="0"/>
            </a:endParaRPr>
          </a:p>
        </p:txBody>
      </p:sp>
      <p:pic>
        <p:nvPicPr>
          <p:cNvPr id="4" name="Content Placeholder 3">
            <a:extLst>
              <a:ext uri="{FF2B5EF4-FFF2-40B4-BE49-F238E27FC236}">
                <a16:creationId xmlns:a16="http://schemas.microsoft.com/office/drawing/2014/main" id="{24A489F8-2273-4ECB-B459-626CA565A2F7}"/>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5537" t="5206" r="12437"/>
          <a:stretch/>
        </p:blipFill>
        <p:spPr bwMode="auto">
          <a:xfrm>
            <a:off x="1023257" y="2858947"/>
            <a:ext cx="4974772" cy="2796169"/>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7E71A4F-CDFC-45C0-B634-815A4118B2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858947"/>
            <a:ext cx="4603069" cy="2796169"/>
          </a:xfrm>
          <a:prstGeom prst="rect">
            <a:avLst/>
          </a:prstGeom>
          <a:noFill/>
          <a:ln>
            <a:noFill/>
          </a:ln>
        </p:spPr>
      </p:pic>
    </p:spTree>
    <p:extLst>
      <p:ext uri="{BB962C8B-B14F-4D97-AF65-F5344CB8AC3E}">
        <p14:creationId xmlns:p14="http://schemas.microsoft.com/office/powerpoint/2010/main" val="353189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2056"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57"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58"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B500420-7EB1-4840-BDCC-486D248066B1}"/>
              </a:ext>
            </a:extLst>
          </p:cNvPr>
          <p:cNvSpPr>
            <a:spLocks noGrp="1"/>
          </p:cNvSpPr>
          <p:nvPr>
            <p:ph type="title"/>
          </p:nvPr>
        </p:nvSpPr>
        <p:spPr>
          <a:xfrm>
            <a:off x="541866" y="787400"/>
            <a:ext cx="7959877" cy="778933"/>
          </a:xfrm>
        </p:spPr>
        <p:txBody>
          <a:bodyPr anchor="ctr">
            <a:noAutofit/>
          </a:bodyPr>
          <a:lstStyle/>
          <a:p>
            <a:pPr>
              <a:lnSpc>
                <a:spcPct val="90000"/>
              </a:lnSpc>
            </a:pPr>
            <a:r>
              <a:rPr lang="en-US" dirty="0">
                <a:solidFill>
                  <a:srgbClr val="FEFFFF"/>
                </a:solidFill>
                <a:latin typeface="Calibri" panose="020F0502020204030204" pitchFamily="34" charset="0"/>
                <a:ea typeface="Calibri" panose="020F0502020204030204" pitchFamily="34" charset="0"/>
                <a:cs typeface="Calibri" panose="020F0502020204030204" pitchFamily="34" charset="0"/>
              </a:rPr>
              <a:t>Dopamine and DeltaFosB “Keep doing it!”</a:t>
            </a:r>
          </a:p>
        </p:txBody>
      </p:sp>
      <p:sp>
        <p:nvSpPr>
          <p:cNvPr id="3" name="Content Placeholder 2">
            <a:extLst>
              <a:ext uri="{FF2B5EF4-FFF2-40B4-BE49-F238E27FC236}">
                <a16:creationId xmlns:a16="http://schemas.microsoft.com/office/drawing/2014/main" id="{560F8DFE-5669-4C58-A63F-A50FBA46B0B9}"/>
              </a:ext>
            </a:extLst>
          </p:cNvPr>
          <p:cNvSpPr>
            <a:spLocks noGrp="1"/>
          </p:cNvSpPr>
          <p:nvPr>
            <p:ph idx="1"/>
          </p:nvPr>
        </p:nvSpPr>
        <p:spPr>
          <a:xfrm>
            <a:off x="174172" y="2032000"/>
            <a:ext cx="7924800" cy="4532086"/>
          </a:xfrm>
        </p:spPr>
        <p:txBody>
          <a:bodyPr>
            <a:normAutofit lnSpcReduction="10000"/>
          </a:bodyPr>
          <a:lstStyle/>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Highly salient activities, in this case addiction, lead to the accumulation</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a protein that activates the genes involved with addiction. The molecular changes it potentiates are almost identical for both sexual conditioning and chronic drug use. Specifically, DeltaFosB rewires the brain to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crave IT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whatever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IT</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is. </a:t>
            </a:r>
          </a:p>
          <a:p>
            <a:pPr marL="0" indent="0">
              <a:lnSpc>
                <a:spcPct val="90000"/>
              </a:lnSpc>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a sense,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like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foreman</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on a construction site barking orders and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is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worker</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on the site.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Dopamine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yelling, “This activity is really important, and you should do it again and again.” </a:t>
            </a:r>
          </a:p>
          <a:p>
            <a:pPr>
              <a:lnSpc>
                <a:spcPct val="90000"/>
              </a:lnSpc>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DeltaFosB</a:t>
            </a:r>
            <a:r>
              <a:rPr lang="en-US"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responsible for ensuring that you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remember and repeat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the activity. </a:t>
            </a:r>
          </a:p>
          <a:p>
            <a:pPr marL="0" indent="0">
              <a:lnSpc>
                <a:spcPct val="90000"/>
              </a:lnSpc>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This repeated process produces what is called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sensitization</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is based on</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the principle,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“Nerve cells that fire together wire together”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noted by</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Canadian researcher Donald Hebb in 1949. Repeated activity strengthens</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cell connections. </a:t>
            </a:r>
          </a:p>
          <a:p>
            <a:pPr>
              <a:lnSpc>
                <a:spcPct val="90000"/>
              </a:lnSpc>
            </a:pPr>
            <a:endParaRPr lang="en-US" sz="1500" dirty="0">
              <a:solidFill>
                <a:srgbClr val="FEFFFF"/>
              </a:solidFill>
              <a:latin typeface="Calibri" panose="020F0502020204030204" pitchFamily="34" charset="0"/>
              <a:cs typeface="Times New Roman" panose="02020603050405020304" pitchFamily="18" charset="0"/>
            </a:endParaRPr>
          </a:p>
        </p:txBody>
      </p:sp>
      <p:pic>
        <p:nvPicPr>
          <p:cNvPr id="2050" name="Picture 2" descr="Image result for cartoon of go signs">
            <a:extLst>
              <a:ext uri="{FF2B5EF4-FFF2-40B4-BE49-F238E27FC236}">
                <a16:creationId xmlns:a16="http://schemas.microsoft.com/office/drawing/2014/main" id="{3373D7AF-E8B3-4CF3-9574-0D08C8A13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1465" y="2132096"/>
            <a:ext cx="3001931" cy="300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87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5127" name="Rectangle 70">
            <a:extLst>
              <a:ext uri="{FF2B5EF4-FFF2-40B4-BE49-F238E27FC236}">
                <a16:creationId xmlns:a16="http://schemas.microsoft.com/office/drawing/2014/main" id="{2F3ECD7F-BF61-4CB1-AA15-464BB771E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131" name="Rectangle 72">
            <a:extLst>
              <a:ext uri="{FF2B5EF4-FFF2-40B4-BE49-F238E27FC236}">
                <a16:creationId xmlns:a16="http://schemas.microsoft.com/office/drawing/2014/main" id="{966F1B29-3A08-4DB7-9F92-4C09B3BCF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32" name="Freeform 5">
            <a:extLst>
              <a:ext uri="{FF2B5EF4-FFF2-40B4-BE49-F238E27FC236}">
                <a16:creationId xmlns:a16="http://schemas.microsoft.com/office/drawing/2014/main" id="{44A5AAD1-9616-4E1C-B3AC-E5497A6A3C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17E609A-1120-4E93-933E-D7F62B42BFE3}"/>
              </a:ext>
            </a:extLst>
          </p:cNvPr>
          <p:cNvSpPr>
            <a:spLocks noGrp="1"/>
          </p:cNvSpPr>
          <p:nvPr>
            <p:ph type="title"/>
          </p:nvPr>
        </p:nvSpPr>
        <p:spPr>
          <a:xfrm>
            <a:off x="541867" y="787400"/>
            <a:ext cx="7687732" cy="778933"/>
          </a:xfrm>
        </p:spPr>
        <p:txBody>
          <a:bodyPr anchor="ctr">
            <a:noAutofit/>
          </a:bodyPr>
          <a:lstStyle/>
          <a:p>
            <a:pPr>
              <a:lnSpc>
                <a:spcPct val="90000"/>
              </a:lnSpc>
            </a:pPr>
            <a:r>
              <a:rPr lang="en-US" sz="3200" dirty="0">
                <a:solidFill>
                  <a:srgbClr val="FEFFFF"/>
                </a:solidFill>
                <a:latin typeface="Calibri" panose="020F0502020204030204" pitchFamily="34" charset="0"/>
                <a:ea typeface="Calibri" panose="020F0502020204030204" pitchFamily="34" charset="0"/>
                <a:cs typeface="Calibri" panose="020F0502020204030204" pitchFamily="34" charset="0"/>
              </a:rPr>
              <a:t>Dopamine and CREB – “Slow it Down, Silver!”</a:t>
            </a:r>
          </a:p>
        </p:txBody>
      </p:sp>
      <p:sp>
        <p:nvSpPr>
          <p:cNvPr id="3" name="Content Placeholder 2">
            <a:extLst>
              <a:ext uri="{FF2B5EF4-FFF2-40B4-BE49-F238E27FC236}">
                <a16:creationId xmlns:a16="http://schemas.microsoft.com/office/drawing/2014/main" id="{61CF7EDF-CC67-40D2-B11F-E537FA2AC85B}"/>
              </a:ext>
            </a:extLst>
          </p:cNvPr>
          <p:cNvSpPr>
            <a:spLocks noGrp="1"/>
          </p:cNvSpPr>
          <p:nvPr>
            <p:ph idx="1"/>
          </p:nvPr>
        </p:nvSpPr>
        <p:spPr>
          <a:xfrm>
            <a:off x="541866" y="2058894"/>
            <a:ext cx="7546220" cy="4505192"/>
          </a:xfrm>
        </p:spPr>
        <p:txBody>
          <a:bodyPr>
            <a:normAutofit/>
          </a:bodyPr>
          <a:lstStyle/>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the brain recognizes that it needs a rest, it will kick out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CREB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an effort to slow things down (Wilson, 2014). </a:t>
            </a:r>
          </a:p>
          <a:p>
            <a:pPr>
              <a:lnSpc>
                <a:spcPct val="90000"/>
              </a:lnSpc>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essence,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acts like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gas pedal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CREB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functions as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brakes</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CREB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inhibits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dopamine and endogenous opioids in an effort to take the joy out of the binging/addictive behavior or substance so that you can give it a rest.</a:t>
            </a:r>
          </a:p>
          <a:p>
            <a:pPr>
              <a:lnSpc>
                <a:spcPct val="90000"/>
              </a:lnSpc>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This numbed pleasure response that is induced by CREB is often identified</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as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desensitization</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leads to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tolerance</a:t>
            </a:r>
            <a:r>
              <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the need of increasingly </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higher doses to achieve the same effect. Tolerance is a key factor in </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addiction.</a:t>
            </a:r>
          </a:p>
          <a:p>
            <a:pPr>
              <a:lnSpc>
                <a:spcPct val="90000"/>
              </a:lnSpc>
            </a:pPr>
            <a:endParaRPr lang="en-US" sz="1500" dirty="0">
              <a:solidFill>
                <a:srgbClr val="FEFFFF"/>
              </a:solidFill>
              <a:latin typeface="Calibri" panose="020F0502020204030204" pitchFamily="34" charset="0"/>
              <a:cs typeface="Times New Roman" panose="02020603050405020304" pitchFamily="18" charset="0"/>
            </a:endParaRPr>
          </a:p>
        </p:txBody>
      </p:sp>
      <p:pic>
        <p:nvPicPr>
          <p:cNvPr id="5122" name="Picture 2" descr="Image result for cartoon of slamming on the brakes">
            <a:extLst>
              <a:ext uri="{FF2B5EF4-FFF2-40B4-BE49-F238E27FC236}">
                <a16:creationId xmlns:a16="http://schemas.microsoft.com/office/drawing/2014/main" id="{1239B9FB-F2D2-46FC-9D73-1C89FF051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834" y="2743434"/>
            <a:ext cx="3001931" cy="206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16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19481" y="624110"/>
            <a:ext cx="10410938" cy="1280890"/>
          </a:xfrm>
          <a:solidFill>
            <a:srgbClr val="FFFF00"/>
          </a:solidFill>
        </p:spPr>
        <p:txBody>
          <a:bodyPr>
            <a:normAutofit/>
          </a:bodyPr>
          <a:lstStyle/>
          <a:p>
            <a:r>
              <a:rPr lang="en-US" b="1" dirty="0">
                <a:latin typeface="Algerian" panose="04020705040A02060702" pitchFamily="82" charset="0"/>
              </a:rPr>
              <a:t>Dopaminergic Downregulation at the Synaptic Level</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40064" y="2763355"/>
            <a:ext cx="2904932" cy="2923820"/>
          </a:xfrm>
          <a:prstGeom prst="rect">
            <a:avLst/>
          </a:prstGeom>
          <a:noFill/>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61539" t="36336" r="14262" b="39611"/>
          <a:stretch/>
        </p:blipFill>
        <p:spPr bwMode="auto">
          <a:xfrm>
            <a:off x="5342367" y="2776984"/>
            <a:ext cx="2731911" cy="2923821"/>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61539" t="62175" r="14262" b="13583"/>
          <a:stretch/>
        </p:blipFill>
        <p:spPr bwMode="auto">
          <a:xfrm>
            <a:off x="8471649" y="2811689"/>
            <a:ext cx="2731911" cy="2844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45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87FC-4723-44DF-9B49-3958D7558B63}"/>
              </a:ext>
            </a:extLst>
          </p:cNvPr>
          <p:cNvSpPr>
            <a:spLocks noGrp="1"/>
          </p:cNvSpPr>
          <p:nvPr>
            <p:ph type="title"/>
          </p:nvPr>
        </p:nvSpPr>
        <p:spPr>
          <a:xfrm>
            <a:off x="1843391" y="624109"/>
            <a:ext cx="9383408" cy="1682585"/>
          </a:xfrm>
        </p:spPr>
        <p:txBody>
          <a:bodyPr>
            <a:noAutofit/>
          </a:bodyPr>
          <a:lstStyle/>
          <a:p>
            <a:pPr lvl="0" indent="-342900">
              <a:lnSpc>
                <a:spcPct val="90000"/>
              </a:lnSpc>
              <a:spcBef>
                <a:spcPts val="0"/>
              </a:spcBef>
            </a:pPr>
            <a:r>
              <a:rPr lang="en-US" sz="4400" dirty="0">
                <a:solidFill>
                  <a:schemeClr val="tx1"/>
                </a:solidFill>
                <a:latin typeface="Calibri" panose="020F0502020204030204" pitchFamily="34" charset="0"/>
                <a:ea typeface="Calibri" panose="020F0502020204030204" pitchFamily="34" charset="0"/>
                <a:cs typeface="Times New Roman" panose="02020603050405020304" pitchFamily="18" charset="0"/>
              </a:rPr>
              <a:t>So, we see that chronic overstimulation can lead to two opposite effects:</a:t>
            </a:r>
            <a:br>
              <a:rPr lang="en-US" sz="4400"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en-US" sz="4400" dirty="0">
              <a:solidFill>
                <a:schemeClr val="tx1"/>
              </a:solidFill>
            </a:endParaRPr>
          </a:p>
        </p:txBody>
      </p:sp>
      <p:graphicFrame>
        <p:nvGraphicFramePr>
          <p:cNvPr id="19" name="Content Placeholder 2">
            <a:extLst>
              <a:ext uri="{FF2B5EF4-FFF2-40B4-BE49-F238E27FC236}">
                <a16:creationId xmlns:a16="http://schemas.microsoft.com/office/drawing/2014/main" id="{F24E3115-8CD9-46A6-99D3-D4BA1586FAE9}"/>
              </a:ext>
            </a:extLst>
          </p:cNvPr>
          <p:cNvGraphicFramePr>
            <a:graphicFrameLocks noGrp="1"/>
          </p:cNvGraphicFramePr>
          <p:nvPr>
            <p:ph idx="1"/>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97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202FC8C-825A-94BA-A6DD-B769ABDEC549}"/>
              </a:ext>
            </a:extLst>
          </p:cNvPr>
          <p:cNvSpPr>
            <a:spLocks noGrp="1"/>
          </p:cNvSpPr>
          <p:nvPr>
            <p:ph type="title"/>
          </p:nvPr>
        </p:nvSpPr>
        <p:spPr>
          <a:xfrm>
            <a:off x="1083733" y="4628519"/>
            <a:ext cx="8458200" cy="1131367"/>
          </a:xfrm>
        </p:spPr>
        <p:txBody>
          <a:bodyPr vert="horz" lIns="91440" tIns="45720" rIns="91440" bIns="45720" rtlCol="0" anchor="b">
            <a:normAutofit/>
          </a:bodyPr>
          <a:lstStyle/>
          <a:p>
            <a:r>
              <a:rPr lang="en-US" sz="4400" dirty="0">
                <a:solidFill>
                  <a:srgbClr val="FFFFFF"/>
                </a:solidFill>
                <a:latin typeface="Calibri" panose="020F0502020204030204" pitchFamily="34" charset="0"/>
                <a:ea typeface="Calibri" panose="020F0502020204030204" pitchFamily="34" charset="0"/>
                <a:cs typeface="Calibri" panose="020F0502020204030204" pitchFamily="34" charset="0"/>
              </a:rPr>
              <a:t>Diagnostic Criteria</a:t>
            </a:r>
          </a:p>
        </p:txBody>
      </p:sp>
      <p:pic>
        <p:nvPicPr>
          <p:cNvPr id="3" name="Picture 2">
            <a:extLst>
              <a:ext uri="{FF2B5EF4-FFF2-40B4-BE49-F238E27FC236}">
                <a16:creationId xmlns:a16="http://schemas.microsoft.com/office/drawing/2014/main" id="{18A3A998-C92C-6C8B-594A-3D3312FE1B97}"/>
              </a:ext>
            </a:extLst>
          </p:cNvPr>
          <p:cNvPicPr>
            <a:picLocks noChangeAspect="1"/>
          </p:cNvPicPr>
          <p:nvPr/>
        </p:nvPicPr>
        <p:blipFill rotWithShape="1">
          <a:blip r:embed="rId2"/>
          <a:srcRect l="14393" t="23602" r="16390" b="9788"/>
          <a:stretch/>
        </p:blipFill>
        <p:spPr>
          <a:xfrm>
            <a:off x="1491113" y="326622"/>
            <a:ext cx="9053981" cy="3726452"/>
          </a:xfrm>
          <a:prstGeom prst="rect">
            <a:avLst/>
          </a:prstGeom>
        </p:spPr>
      </p:pic>
      <p:pic>
        <p:nvPicPr>
          <p:cNvPr id="4" name="Picture 3">
            <a:extLst>
              <a:ext uri="{FF2B5EF4-FFF2-40B4-BE49-F238E27FC236}">
                <a16:creationId xmlns:a16="http://schemas.microsoft.com/office/drawing/2014/main" id="{B5B7DA7F-AD0F-9495-132E-F56866D74AE5}"/>
              </a:ext>
            </a:extLst>
          </p:cNvPr>
          <p:cNvPicPr>
            <a:picLocks noChangeAspect="1"/>
          </p:cNvPicPr>
          <p:nvPr/>
        </p:nvPicPr>
        <p:blipFill rotWithShape="1">
          <a:blip r:embed="rId3"/>
          <a:srcRect b="17315"/>
          <a:stretch/>
        </p:blipFill>
        <p:spPr>
          <a:xfrm>
            <a:off x="6499136" y="4564526"/>
            <a:ext cx="2524125" cy="1496394"/>
          </a:xfrm>
          <a:prstGeom prst="rect">
            <a:avLst/>
          </a:prstGeom>
        </p:spPr>
      </p:pic>
    </p:spTree>
    <p:extLst>
      <p:ext uri="{BB962C8B-B14F-4D97-AF65-F5344CB8AC3E}">
        <p14:creationId xmlns:p14="http://schemas.microsoft.com/office/powerpoint/2010/main" val="12284040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useBgFill="1">
        <p:nvSpPr>
          <p:cNvPr id="61" name="Rectangle 54">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F06696E2-7470-49F3-9C50-E854BA04DC7B}"/>
              </a:ext>
            </a:extLst>
          </p:cNvPr>
          <p:cNvSpPr>
            <a:spLocks noGrp="1"/>
          </p:cNvSpPr>
          <p:nvPr>
            <p:ph type="title"/>
          </p:nvPr>
        </p:nvSpPr>
        <p:spPr>
          <a:xfrm>
            <a:off x="1794897" y="624110"/>
            <a:ext cx="9712998" cy="1280890"/>
          </a:xfrm>
        </p:spPr>
        <p:txBody>
          <a:bodyPr>
            <a:normAutofit/>
          </a:bodyPr>
          <a:lstStyle/>
          <a:p>
            <a:r>
              <a:rPr lang="en-US" sz="3300" dirty="0">
                <a:latin typeface="Calibri" panose="020F0502020204030204" pitchFamily="34" charset="0"/>
                <a:ea typeface="Calibri" panose="020F0502020204030204" pitchFamily="34" charset="0"/>
                <a:cs typeface="Calibri" panose="020F0502020204030204" pitchFamily="34" charset="0"/>
              </a:rPr>
              <a:t>Factoids about Dopamine Increases (Koepp et al.,1998; </a:t>
            </a:r>
            <a:r>
              <a:rPr lang="en-US" sz="3300" dirty="0" err="1">
                <a:latin typeface="Calibri" panose="020F0502020204030204" pitchFamily="34" charset="0"/>
                <a:ea typeface="Calibri" panose="020F0502020204030204" pitchFamily="34" charset="0"/>
                <a:cs typeface="Calibri" panose="020F0502020204030204" pitchFamily="34" charset="0"/>
              </a:rPr>
              <a:t>Guangbheng</a:t>
            </a:r>
            <a:r>
              <a:rPr lang="en-US" sz="3300" dirty="0">
                <a:latin typeface="Calibri" panose="020F0502020204030204" pitchFamily="34" charset="0"/>
                <a:ea typeface="Calibri" panose="020F0502020204030204" pitchFamily="34" charset="0"/>
                <a:cs typeface="Calibri" panose="020F0502020204030204" pitchFamily="34" charset="0"/>
              </a:rPr>
              <a:t> et al., 2012)</a:t>
            </a:r>
          </a:p>
        </p:txBody>
      </p:sp>
      <p:sp>
        <p:nvSpPr>
          <p:cNvPr id="62" name="Rectangle 56">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3"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41" name="Content Placeholder 5">
            <a:extLst>
              <a:ext uri="{FF2B5EF4-FFF2-40B4-BE49-F238E27FC236}">
                <a16:creationId xmlns:a16="http://schemas.microsoft.com/office/drawing/2014/main" id="{91D84975-90E3-473C-8F9B-32AB3792A9C7}"/>
              </a:ext>
            </a:extLst>
          </p:cNvPr>
          <p:cNvGraphicFramePr>
            <a:graphicFrameLocks noGrp="1"/>
          </p:cNvGraphicFramePr>
          <p:nvPr>
            <p:ph idx="1"/>
            <p:extLst>
              <p:ext uri="{D42A27DB-BD31-4B8C-83A1-F6EECF244321}">
                <p14:modId xmlns:p14="http://schemas.microsoft.com/office/powerpoint/2010/main" val="587926819"/>
              </p:ext>
            </p:extLst>
          </p:nvPr>
        </p:nvGraphicFramePr>
        <p:xfrm>
          <a:off x="1069303" y="2222983"/>
          <a:ext cx="9712998" cy="3920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Image result for picture of social media addiction">
            <a:extLst>
              <a:ext uri="{FF2B5EF4-FFF2-40B4-BE49-F238E27FC236}">
                <a16:creationId xmlns:a16="http://schemas.microsoft.com/office/drawing/2014/main" id="{B1A19CCC-4210-4580-BC89-A45BEAA759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7919" y="2418805"/>
            <a:ext cx="5443995" cy="3542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03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D22BED-BA82-459B-8C5A-296875A0BAAD}"/>
              </a:ext>
            </a:extLst>
          </p:cNvPr>
          <p:cNvSpPr>
            <a:spLocks noGrp="1"/>
          </p:cNvSpPr>
          <p:nvPr>
            <p:ph type="title"/>
          </p:nvPr>
        </p:nvSpPr>
        <p:spPr>
          <a:xfrm>
            <a:off x="3106757" y="290500"/>
            <a:ext cx="8185531" cy="1614500"/>
          </a:xfrm>
        </p:spPr>
        <p:txBody>
          <a:bodyPr vert="horz" lIns="91440" tIns="45720" rIns="91440" bIns="45720" rtlCol="0" anchor="t">
            <a:norm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What Cranks Us Up?</a:t>
            </a:r>
          </a:p>
        </p:txBody>
      </p:sp>
      <p:sp>
        <p:nvSpPr>
          <p:cNvPr id="12" name="Rectangle 11">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D5C1F3B7-1722-432F-AAA5-8707746CD2E7}"/>
              </a:ext>
            </a:extLst>
          </p:cNvPr>
          <p:cNvSpPr/>
          <p:nvPr/>
        </p:nvSpPr>
        <p:spPr>
          <a:xfrm>
            <a:off x="206021" y="1599819"/>
            <a:ext cx="4002048" cy="4459029"/>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sz="2200" dirty="0">
                <a:solidFill>
                  <a:schemeClr val="tx1">
                    <a:lumMod val="75000"/>
                    <a:lumOff val="25000"/>
                  </a:schemeClr>
                </a:solidFill>
                <a:latin typeface="Calibri" panose="020F0502020204030204" pitchFamily="34" charset="0"/>
                <a:cs typeface="Calibri" panose="020F0502020204030204" pitchFamily="34" charset="0"/>
              </a:rPr>
              <a:t>Summary of dopamine increases:</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Food – </a:t>
            </a:r>
            <a:r>
              <a:rPr lang="en-US" sz="2200" dirty="0">
                <a:solidFill>
                  <a:srgbClr val="FF0000"/>
                </a:solidFill>
                <a:latin typeface="Calibri" panose="020F0502020204030204" pitchFamily="34" charset="0"/>
                <a:cs typeface="Calibri" panose="020F0502020204030204" pitchFamily="34" charset="0"/>
              </a:rPr>
              <a:t>150%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Nicotine – </a:t>
            </a:r>
            <a:r>
              <a:rPr lang="en-US" sz="2200" dirty="0">
                <a:solidFill>
                  <a:srgbClr val="FF0000"/>
                </a:solidFill>
                <a:latin typeface="Calibri" panose="020F0502020204030204" pitchFamily="34" charset="0"/>
                <a:cs typeface="Calibri" panose="020F0502020204030204" pitchFamily="34" charset="0"/>
              </a:rPr>
              <a:t>200%</a:t>
            </a:r>
            <a:r>
              <a:rPr lang="en-US" sz="2200" dirty="0">
                <a:solidFill>
                  <a:schemeClr val="tx1">
                    <a:lumMod val="75000"/>
                    <a:lumOff val="25000"/>
                  </a:schemeClr>
                </a:solidFill>
                <a:latin typeface="Calibri" panose="020F0502020204030204" pitchFamily="34" charset="0"/>
                <a:cs typeface="Calibri" panose="020F0502020204030204" pitchFamily="34" charset="0"/>
              </a:rPr>
              <a:t> 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Snorting cocaine – </a:t>
            </a:r>
            <a:r>
              <a:rPr lang="en-US" sz="2200" dirty="0">
                <a:solidFill>
                  <a:srgbClr val="FF0000"/>
                </a:solidFill>
                <a:latin typeface="Calibri" panose="020F0502020204030204" pitchFamily="34" charset="0"/>
                <a:cs typeface="Calibri" panose="020F0502020204030204" pitchFamily="34" charset="0"/>
              </a:rPr>
              <a:t>350%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Sexual intimacy – </a:t>
            </a:r>
            <a:r>
              <a:rPr lang="en-US" sz="2200" dirty="0">
                <a:solidFill>
                  <a:srgbClr val="FF0000"/>
                </a:solidFill>
                <a:latin typeface="Calibri" panose="020F0502020204030204" pitchFamily="34" charset="0"/>
                <a:cs typeface="Calibri" panose="020F0502020204030204" pitchFamily="34" charset="0"/>
              </a:rPr>
              <a:t>250%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Pornography – </a:t>
            </a:r>
            <a:r>
              <a:rPr lang="en-US" sz="2200" dirty="0">
                <a:solidFill>
                  <a:srgbClr val="FF0000"/>
                </a:solidFill>
                <a:latin typeface="Calibri" panose="020F0502020204030204" pitchFamily="34" charset="0"/>
                <a:cs typeface="Calibri" panose="020F0502020204030204" pitchFamily="34" charset="0"/>
              </a:rPr>
              <a:t>250%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increases and stays elevated for longer – even when compared to cocaine</a:t>
            </a:r>
          </a:p>
        </p:txBody>
      </p:sp>
      <p:pic>
        <p:nvPicPr>
          <p:cNvPr id="4" name="Content Placeholder 3">
            <a:extLst>
              <a:ext uri="{FF2B5EF4-FFF2-40B4-BE49-F238E27FC236}">
                <a16:creationId xmlns:a16="http://schemas.microsoft.com/office/drawing/2014/main" id="{2E1BD720-78A7-4A64-94A0-5C5F1863C18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49359" t="45447" r="6250" b="26195"/>
          <a:stretch/>
        </p:blipFill>
        <p:spPr bwMode="auto">
          <a:xfrm>
            <a:off x="4443569" y="1355074"/>
            <a:ext cx="7298575" cy="4463777"/>
          </a:xfrm>
          <a:prstGeom prst="rect">
            <a:avLst/>
          </a:prstGeom>
          <a:noFill/>
          <a:extLst>
            <a:ext uri="{53640926-AAD7-44D8-BBD7-CCE9431645EC}">
              <a14:shadowObscured xmlns:a14="http://schemas.microsoft.com/office/drawing/2010/main"/>
            </a:ext>
          </a:extLst>
        </p:spPr>
      </p:pic>
      <p:sp>
        <p:nvSpPr>
          <p:cNvPr id="14"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55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35" name="Group 134">
            <a:extLst>
              <a:ext uri="{FF2B5EF4-FFF2-40B4-BE49-F238E27FC236}">
                <a16:creationId xmlns:a16="http://schemas.microsoft.com/office/drawing/2014/main" id="{F2780DFF-3AF5-4F60-B2A3-AA766AD8B3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1C79324C-CB0A-40CA-AE77-7CFA131A7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FE6F32A9-AD07-4A53-BA89-05D8AC1EB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BF108F4A-C3A5-42B2-9D7B-10D92D15CE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8254BB4A-F14E-4DE6-94AE-3701198976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37BE596F-4E67-44BA-99D0-37A64771F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9A48CE8A-2735-4764-AF04-D7679A305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7058C06C-28D8-4334-83E0-AEA77C4A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530C5090-5A77-4DFC-8CDA-D6E2576ACC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57EC1ECF-618E-4B07-B823-11316CE52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7C8B4CFB-E7F6-4A2B-AA5B-CB910D23A2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EBEADD2C-CA66-41C5-8622-31212959D4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3CE06860-DDC5-4FC7-97D7-795F9CA9B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49" name="Group 148">
            <a:extLst>
              <a:ext uri="{FF2B5EF4-FFF2-40B4-BE49-F238E27FC236}">
                <a16:creationId xmlns:a16="http://schemas.microsoft.com/office/drawing/2014/main" id="{BDA041F5-FB91-4FE3-8309-30F32C6A48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0" name="Freeform 27">
              <a:extLst>
                <a:ext uri="{FF2B5EF4-FFF2-40B4-BE49-F238E27FC236}">
                  <a16:creationId xmlns:a16="http://schemas.microsoft.com/office/drawing/2014/main" id="{17D7CDD7-7A0A-4EBD-A35A-5C77175F6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3535804A-BB84-44EB-9712-B96D7AEB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2EA058FC-BE7B-40CC-A63E-8E646238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0E8271EE-FB1E-459E-8E94-991CB5383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928D4994-0177-4E02-B988-4786CF3B7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3A3FF466-04BF-4F8D-88E1-98C1A2CC7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2513E60D-9026-4A28-8D6E-03593D3A4D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49D0D017-FE95-4B99-AD82-BE697DF1B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299ACBF5-2856-4022-AA4D-9E8F39989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6A150E2E-4FA2-4D3C-9FDD-E0ECFC801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00FF753A-252D-49AB-AE93-D92EBB4B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8F689818-FACD-466B-B41E-51BA779D2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3" name="Rectangle 162">
            <a:extLst>
              <a:ext uri="{FF2B5EF4-FFF2-40B4-BE49-F238E27FC236}">
                <a16:creationId xmlns:a16="http://schemas.microsoft.com/office/drawing/2014/main" id="{57041BDD-619A-42E7-9D5B-D932A5FDF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5" name="Freeform 6">
            <a:extLst>
              <a:ext uri="{FF2B5EF4-FFF2-40B4-BE49-F238E27FC236}">
                <a16:creationId xmlns:a16="http://schemas.microsoft.com/office/drawing/2014/main" id="{439A26EA-7B06-4DFE-8108-86B3ED144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7" name="Rectangle 166">
            <a:extLst>
              <a:ext uri="{FF2B5EF4-FFF2-40B4-BE49-F238E27FC236}">
                <a16:creationId xmlns:a16="http://schemas.microsoft.com/office/drawing/2014/main" id="{92BEC863-1172-4B3D-9722-ABDAA0C92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9" name="Rectangle 168">
            <a:extLst>
              <a:ext uri="{FF2B5EF4-FFF2-40B4-BE49-F238E27FC236}">
                <a16:creationId xmlns:a16="http://schemas.microsoft.com/office/drawing/2014/main" id="{4DF80A8C-710D-4AAA-BD41-708496E86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1" name="Rectangle 170">
            <a:extLst>
              <a:ext uri="{FF2B5EF4-FFF2-40B4-BE49-F238E27FC236}">
                <a16:creationId xmlns:a16="http://schemas.microsoft.com/office/drawing/2014/main" id="{F476A384-71E8-40F1-ABC7-D17AAAFA9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15A16EE-B2FE-4377-8C54-A0A4350548D6}"/>
              </a:ext>
            </a:extLst>
          </p:cNvPr>
          <p:cNvSpPr>
            <a:spLocks noGrp="1"/>
          </p:cNvSpPr>
          <p:nvPr>
            <p:ph type="title"/>
          </p:nvPr>
        </p:nvSpPr>
        <p:spPr>
          <a:xfrm>
            <a:off x="256307" y="1795849"/>
            <a:ext cx="4062842" cy="2630533"/>
          </a:xfrm>
        </p:spPr>
        <p:txBody>
          <a:bodyPr vert="horz" lIns="91440" tIns="45720" rIns="91440" bIns="45720" rtlCol="0" anchor="b">
            <a:noAutofit/>
          </a:bodyPr>
          <a:lstStyle/>
          <a:p>
            <a:pPr>
              <a:lnSpc>
                <a:spcPct val="90000"/>
              </a:lnSpc>
            </a:pPr>
            <a:r>
              <a:rPr lang="en-US" sz="2800" dirty="0">
                <a:solidFill>
                  <a:srgbClr val="FEFFFF"/>
                </a:solidFill>
                <a:latin typeface="Calibri" panose="020F0502020204030204" pitchFamily="34" charset="0"/>
                <a:cs typeface="Calibri" panose="020F0502020204030204" pitchFamily="34" charset="0"/>
              </a:rPr>
              <a:t>The next few slides are from groundbreaking work of </a:t>
            </a:r>
            <a:r>
              <a:rPr lang="en-US" sz="2800" dirty="0">
                <a:solidFill>
                  <a:srgbClr val="00B0F0"/>
                </a:solidFill>
                <a:latin typeface="Calibri" panose="020F0502020204030204" pitchFamily="34" charset="0"/>
                <a:cs typeface="Calibri" panose="020F0502020204030204" pitchFamily="34" charset="0"/>
              </a:rPr>
              <a:t>Dr. Anna Lembke </a:t>
            </a:r>
            <a:r>
              <a:rPr lang="en-US" sz="2800" dirty="0">
                <a:solidFill>
                  <a:srgbClr val="FEFFFF"/>
                </a:solidFill>
                <a:latin typeface="Calibri" panose="020F0502020204030204" pitchFamily="34" charset="0"/>
                <a:cs typeface="Calibri" panose="020F0502020204030204" pitchFamily="34" charset="0"/>
              </a:rPr>
              <a:t>and </a:t>
            </a:r>
            <a:r>
              <a:rPr lang="en-US" sz="2800" dirty="0">
                <a:solidFill>
                  <a:srgbClr val="00B0F0"/>
                </a:solidFill>
                <a:latin typeface="Calibri" panose="020F0502020204030204" pitchFamily="34" charset="0"/>
                <a:cs typeface="Calibri" panose="020F0502020204030204" pitchFamily="34" charset="0"/>
              </a:rPr>
              <a:t>Dr. Daniel Lieberman </a:t>
            </a:r>
            <a:r>
              <a:rPr lang="en-US" sz="2800" dirty="0">
                <a:solidFill>
                  <a:srgbClr val="FEFFFF"/>
                </a:solidFill>
                <a:latin typeface="Calibri" panose="020F0502020204030204" pitchFamily="34" charset="0"/>
                <a:cs typeface="Calibri" panose="020F0502020204030204" pitchFamily="34" charset="0"/>
              </a:rPr>
              <a:t>and give us additional insights into how dopamine impacts the addiction process.</a:t>
            </a:r>
          </a:p>
        </p:txBody>
      </p:sp>
      <p:pic>
        <p:nvPicPr>
          <p:cNvPr id="3074" name="Picture 2" descr="Dopamine Nation - Audiobook | Listen Instantly!">
            <a:extLst>
              <a:ext uri="{FF2B5EF4-FFF2-40B4-BE49-F238E27FC236}">
                <a16:creationId xmlns:a16="http://schemas.microsoft.com/office/drawing/2014/main" id="{A58839B2-B278-48C5-944D-D40BAB1A5C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86" r="24675"/>
          <a:stretch/>
        </p:blipFill>
        <p:spPr bwMode="auto">
          <a:xfrm>
            <a:off x="4639732" y="-3"/>
            <a:ext cx="3788327" cy="6858003"/>
          </a:xfrm>
          <a:prstGeom prst="rect">
            <a:avLst/>
          </a:prstGeom>
          <a:noFill/>
          <a:extLst>
            <a:ext uri="{909E8E84-426E-40DD-AFC4-6F175D3DCCD1}">
              <a14:hiddenFill xmlns:a14="http://schemas.microsoft.com/office/drawing/2010/main">
                <a:solidFill>
                  <a:srgbClr val="FFFFFF"/>
                </a:solidFill>
              </a14:hiddenFill>
            </a:ext>
          </a:extLst>
        </p:spPr>
      </p:pic>
      <p:sp>
        <p:nvSpPr>
          <p:cNvPr id="173" name="Freeform 5">
            <a:extLst>
              <a:ext uri="{FF2B5EF4-FFF2-40B4-BE49-F238E27FC236}">
                <a16:creationId xmlns:a16="http://schemas.microsoft.com/office/drawing/2014/main" id="{84907570-11AD-497C-8683-DBD0D5855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1038572A-9C14-4D3D-8EB9-9D6264586966}"/>
              </a:ext>
            </a:extLst>
          </p:cNvPr>
          <p:cNvPicPr>
            <a:picLocks noChangeAspect="1"/>
          </p:cNvPicPr>
          <p:nvPr/>
        </p:nvPicPr>
        <p:blipFill rotWithShape="1">
          <a:blip r:embed="rId3"/>
          <a:srcRect l="490" r="26673" b="2"/>
          <a:stretch/>
        </p:blipFill>
        <p:spPr>
          <a:xfrm>
            <a:off x="8435679" y="3"/>
            <a:ext cx="3753273" cy="3428997"/>
          </a:xfrm>
          <a:prstGeom prst="rect">
            <a:avLst/>
          </a:prstGeom>
        </p:spPr>
      </p:pic>
      <p:pic>
        <p:nvPicPr>
          <p:cNvPr id="8" name="Picture 7">
            <a:extLst>
              <a:ext uri="{FF2B5EF4-FFF2-40B4-BE49-F238E27FC236}">
                <a16:creationId xmlns:a16="http://schemas.microsoft.com/office/drawing/2014/main" id="{DA0E5B88-A6E3-4578-8D13-0DDBB4735CF7}"/>
              </a:ext>
            </a:extLst>
          </p:cNvPr>
          <p:cNvPicPr>
            <a:picLocks noChangeAspect="1"/>
          </p:cNvPicPr>
          <p:nvPr/>
        </p:nvPicPr>
        <p:blipFill rotWithShape="1">
          <a:blip r:embed="rId4"/>
          <a:srcRect r="29655" b="-3"/>
          <a:stretch/>
        </p:blipFill>
        <p:spPr>
          <a:xfrm>
            <a:off x="8428058" y="3429305"/>
            <a:ext cx="3768513" cy="3428695"/>
          </a:xfrm>
          <a:prstGeom prst="rect">
            <a:avLst/>
          </a:prstGeom>
        </p:spPr>
      </p:pic>
      <p:cxnSp>
        <p:nvCxnSpPr>
          <p:cNvPr id="175" name="Straight Connector 174">
            <a:extLst>
              <a:ext uri="{FF2B5EF4-FFF2-40B4-BE49-F238E27FC236}">
                <a16:creationId xmlns:a16="http://schemas.microsoft.com/office/drawing/2014/main" id="{955CDA8F-EAE8-40F8-95DC-43202F0A9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8058" y="3429000"/>
            <a:ext cx="3767328" cy="0"/>
          </a:xfrm>
          <a:prstGeom prst="line">
            <a:avLst/>
          </a:prstGeom>
          <a:ln w="50800" cap="flat">
            <a:solidFill>
              <a:schemeClr val="tx2">
                <a:lumMod val="1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176213D-B053-46D9-9642-ED8E2F046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20438" y="0"/>
            <a:ext cx="0" cy="6857694"/>
          </a:xfrm>
          <a:prstGeom prst="line">
            <a:avLst/>
          </a:prstGeom>
          <a:ln w="50800" cap="flat">
            <a:solidFill>
              <a:schemeClr val="bg2">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804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 name="AutoShape 2">
            <a:extLst>
              <a:ext uri="{FF2B5EF4-FFF2-40B4-BE49-F238E27FC236}">
                <a16:creationId xmlns:a16="http://schemas.microsoft.com/office/drawing/2014/main" id="{5724713F-94B1-482B-AB49-6EA9F44FF4FB}"/>
              </a:ext>
            </a:extLst>
          </p:cNvPr>
          <p:cNvSpPr>
            <a:spLocks noGrp="1" noChangeAspect="1" noChangeArrowheads="1"/>
          </p:cNvSpPr>
          <p:nvPr>
            <p:ph type="title"/>
          </p:nvPr>
        </p:nvSpPr>
        <p:spPr bwMode="auto">
          <a:xfrm>
            <a:off x="2265681" y="369876"/>
            <a:ext cx="9361148" cy="703577"/>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b" anchorCtr="0" compatLnSpc="1">
            <a:prstTxWarp prst="textNoShape">
              <a:avLst/>
            </a:prstTxWarp>
            <a:normAutofit/>
          </a:bodyPr>
          <a:lstStyle/>
          <a:p>
            <a:r>
              <a:rPr lang="en-US" sz="3600" dirty="0">
                <a:latin typeface="Calibri" panose="020F0502020204030204" pitchFamily="34" charset="0"/>
                <a:cs typeface="Calibri" panose="020F0502020204030204" pitchFamily="34" charset="0"/>
              </a:rPr>
              <a:t>Pleasure and Pain Nicely in Balance</a:t>
            </a:r>
          </a:p>
        </p:txBody>
      </p:sp>
      <p:sp>
        <p:nvSpPr>
          <p:cNvPr id="44" name="Rectangle 43">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4364D"/>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15C7E546-79E1-48DD-A64A-94ED6F476484}"/>
              </a:ext>
            </a:extLst>
          </p:cNvPr>
          <p:cNvPicPr>
            <a:picLocks noChangeAspect="1"/>
          </p:cNvPicPr>
          <p:nvPr/>
        </p:nvPicPr>
        <p:blipFill rotWithShape="1">
          <a:blip r:embed="rId2"/>
          <a:srcRect l="36564" t="45152" r="29062" b="4784"/>
          <a:stretch/>
        </p:blipFill>
        <p:spPr>
          <a:xfrm>
            <a:off x="331402" y="1171558"/>
            <a:ext cx="6881209" cy="3997874"/>
          </a:xfrm>
          <a:prstGeom prst="rect">
            <a:avLst/>
          </a:prstGeom>
        </p:spPr>
      </p:pic>
      <p:sp>
        <p:nvSpPr>
          <p:cNvPr id="3" name="Text Placeholder 2">
            <a:extLst>
              <a:ext uri="{FF2B5EF4-FFF2-40B4-BE49-F238E27FC236}">
                <a16:creationId xmlns:a16="http://schemas.microsoft.com/office/drawing/2014/main" id="{239955C3-7D45-4A32-9543-6BF2595EF256}"/>
              </a:ext>
            </a:extLst>
          </p:cNvPr>
          <p:cNvSpPr>
            <a:spLocks noGrp="1"/>
          </p:cNvSpPr>
          <p:nvPr>
            <p:ph type="body" idx="1"/>
          </p:nvPr>
        </p:nvSpPr>
        <p:spPr>
          <a:xfrm>
            <a:off x="7552221" y="1724599"/>
            <a:ext cx="4093878" cy="3522315"/>
          </a:xfrm>
        </p:spPr>
        <p:txBody>
          <a:bodyPr vert="horz" lIns="91440" tIns="45720" rIns="91440" bIns="45720" rtlCol="0">
            <a:normAutofit/>
          </a:bodyPr>
          <a:lstStyle/>
          <a:p>
            <a:pP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According to Stanford Psychiatrist, Dr. Anna Lembke, dopamine which acts on </a:t>
            </a:r>
            <a:r>
              <a:rPr lang="en-US" sz="2000" b="1" dirty="0">
                <a:solidFill>
                  <a:srgbClr val="FFFF00"/>
                </a:solidFill>
                <a:latin typeface="Calibri" panose="020F0502020204030204" pitchFamily="34" charset="0"/>
                <a:cs typeface="Calibri" panose="020F0502020204030204" pitchFamily="34" charset="0"/>
              </a:rPr>
              <a:t>pleasure</a:t>
            </a:r>
            <a:r>
              <a:rPr lang="en-US" sz="2000" dirty="0">
                <a:solidFill>
                  <a:schemeClr val="tx1">
                    <a:lumMod val="75000"/>
                    <a:lumOff val="25000"/>
                  </a:schemeClr>
                </a:solidFill>
                <a:latin typeface="Calibri" panose="020F0502020204030204" pitchFamily="34" charset="0"/>
                <a:cs typeface="Calibri" panose="020F0502020204030204" pitchFamily="34" charset="0"/>
              </a:rPr>
              <a:t> neurocircuits, and </a:t>
            </a:r>
            <a:r>
              <a:rPr lang="en-US" sz="2000" b="1" dirty="0">
                <a:solidFill>
                  <a:srgbClr val="FFFF00"/>
                </a:solidFill>
                <a:latin typeface="Calibri" panose="020F0502020204030204" pitchFamily="34" charset="0"/>
                <a:cs typeface="Calibri" panose="020F0502020204030204" pitchFamily="34" charset="0"/>
              </a:rPr>
              <a:t>pain</a:t>
            </a:r>
            <a:r>
              <a:rPr lang="en-US" sz="2000" dirty="0">
                <a:solidFill>
                  <a:schemeClr val="tx1">
                    <a:lumMod val="75000"/>
                    <a:lumOff val="25000"/>
                  </a:schemeClr>
                </a:solidFill>
                <a:latin typeface="Calibri" panose="020F0502020204030204" pitchFamily="34" charset="0"/>
                <a:cs typeface="Calibri" panose="020F0502020204030204" pitchFamily="34" charset="0"/>
              </a:rPr>
              <a:t> are related and help create a homeostatic balance in the brain and body</a:t>
            </a:r>
            <a:r>
              <a:rPr lang="en-US" dirty="0">
                <a:solidFill>
                  <a:schemeClr val="tx1">
                    <a:lumMod val="75000"/>
                    <a:lumOff val="25000"/>
                  </a:schemeClr>
                </a:solidFill>
              </a:rPr>
              <a:t>. </a:t>
            </a:r>
          </a:p>
        </p:txBody>
      </p:sp>
      <p:sp>
        <p:nvSpPr>
          <p:cNvPr id="37" name="TextBox 36">
            <a:extLst>
              <a:ext uri="{FF2B5EF4-FFF2-40B4-BE49-F238E27FC236}">
                <a16:creationId xmlns:a16="http://schemas.microsoft.com/office/drawing/2014/main" id="{3902011F-4CA6-439A-B61E-5B47F1881CAF}"/>
              </a:ext>
            </a:extLst>
          </p:cNvPr>
          <p:cNvSpPr txBox="1"/>
          <p:nvPr/>
        </p:nvSpPr>
        <p:spPr>
          <a:xfrm>
            <a:off x="385674" y="3145800"/>
            <a:ext cx="9046469"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following slides are based on Anna Lembke(2021) </a:t>
            </a: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Dopamine Nation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book.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Click here to watch her excellent YouTube video: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3"/>
              </a:rPr>
              <a:t>https://www.youtube.com/watch?v=5Pu82wZRZwo&amp;ab_channel=AndreaSamadi</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2155369"/>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9"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0"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1"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2"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23"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24"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25"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26"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27"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28"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29"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30"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32" name="Group 131">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33"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34"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5"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36"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37"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38"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39"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40"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41"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42"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43"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44"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46" name="Rectangle 145">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8"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50" name="Rectangle 149">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2"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B6AE35B-7C9D-4D5C-BB84-0203FD06C04D}"/>
              </a:ext>
            </a:extLst>
          </p:cNvPr>
          <p:cNvSpPr>
            <a:spLocks noGrp="1"/>
          </p:cNvSpPr>
          <p:nvPr>
            <p:ph type="title"/>
          </p:nvPr>
        </p:nvSpPr>
        <p:spPr>
          <a:xfrm>
            <a:off x="490595" y="5108497"/>
            <a:ext cx="9074030" cy="1461113"/>
          </a:xfrm>
        </p:spPr>
        <p:txBody>
          <a:bodyPr vert="horz" lIns="91440" tIns="45720" rIns="91440" bIns="45720" rtlCol="0" anchor="b">
            <a:normAutofit fontScale="90000"/>
          </a:bodyPr>
          <a:lstStyle/>
          <a:p>
            <a:pPr>
              <a:lnSpc>
                <a:spcPct val="90000"/>
              </a:lnSpc>
            </a:pPr>
            <a:br>
              <a:rPr lang="en-US" sz="2700" dirty="0">
                <a:solidFill>
                  <a:srgbClr val="FFFFFF"/>
                </a:solidFill>
                <a:latin typeface="Calibri" panose="020F0502020204030204" pitchFamily="34" charset="0"/>
                <a:cs typeface="Calibri" panose="020F0502020204030204" pitchFamily="34" charset="0"/>
              </a:rPr>
            </a:br>
            <a:br>
              <a:rPr lang="en-US" sz="2700" dirty="0">
                <a:solidFill>
                  <a:srgbClr val="FFFFFF"/>
                </a:solidFill>
                <a:latin typeface="Calibri" panose="020F0502020204030204" pitchFamily="34" charset="0"/>
                <a:cs typeface="Calibri" panose="020F0502020204030204" pitchFamily="34" charset="0"/>
              </a:rPr>
            </a:br>
            <a:r>
              <a:rPr lang="en-US" sz="2700" dirty="0">
                <a:solidFill>
                  <a:srgbClr val="FFFFFF"/>
                </a:solidFill>
                <a:latin typeface="Calibri" panose="020F0502020204030204" pitchFamily="34" charset="0"/>
                <a:cs typeface="Calibri" panose="020F0502020204030204" pitchFamily="34" charset="0"/>
              </a:rPr>
              <a:t>As we actively seek pleasure, pain gremlins begin to jump on the teeter totter to try to restore homeostasis balance. </a:t>
            </a:r>
            <a:br>
              <a:rPr lang="en-US" sz="2700" dirty="0">
                <a:solidFill>
                  <a:srgbClr val="FFFFFF"/>
                </a:solidFill>
                <a:latin typeface="Calibri" panose="020F0502020204030204" pitchFamily="34" charset="0"/>
                <a:cs typeface="Calibri" panose="020F0502020204030204" pitchFamily="34" charset="0"/>
              </a:rPr>
            </a:br>
            <a:br>
              <a:rPr lang="en-US" sz="2100" dirty="0">
                <a:solidFill>
                  <a:srgbClr val="FFFFFF"/>
                </a:solidFill>
                <a:latin typeface="Calibri" panose="020F0502020204030204" pitchFamily="34" charset="0"/>
                <a:cs typeface="Calibri" panose="020F0502020204030204" pitchFamily="34" charset="0"/>
              </a:rPr>
            </a:br>
            <a:br>
              <a:rPr lang="en-US" sz="2100" dirty="0">
                <a:solidFill>
                  <a:srgbClr val="FFFFFF"/>
                </a:solidFill>
                <a:latin typeface="Calibri" panose="020F0502020204030204" pitchFamily="34" charset="0"/>
                <a:cs typeface="Calibri" panose="020F0502020204030204" pitchFamily="34" charset="0"/>
              </a:rPr>
            </a:br>
            <a:r>
              <a:rPr lang="en-US" sz="2000" dirty="0">
                <a:solidFill>
                  <a:srgbClr val="FFFFFF"/>
                </a:solidFill>
                <a:latin typeface="Calibri" panose="020F0502020204030204" pitchFamily="34" charset="0"/>
                <a:cs typeface="Calibri" panose="020F0502020204030204" pitchFamily="34" charset="0"/>
              </a:rPr>
              <a:t>Anna Lembke (2021) </a:t>
            </a:r>
            <a:r>
              <a:rPr lang="en-US" sz="2000" dirty="0">
                <a:solidFill>
                  <a:srgbClr val="FFFFFF"/>
                </a:solidFill>
                <a:latin typeface="Calibri" panose="020F0502020204030204" pitchFamily="34" charset="0"/>
                <a:cs typeface="Calibri" panose="020F0502020204030204" pitchFamily="34" charset="0"/>
                <a:hlinkClick r:id="rId2"/>
              </a:rPr>
              <a:t>https://www.youtube.com/watch?v=5Pu82wZRZwo&amp;ab_channel=AndreaSamadi</a:t>
            </a:r>
            <a:br>
              <a:rPr lang="en-US" sz="2000" dirty="0">
                <a:solidFill>
                  <a:srgbClr val="FFFFFF"/>
                </a:solidFill>
                <a:latin typeface="Calibri" panose="020F0502020204030204" pitchFamily="34" charset="0"/>
                <a:cs typeface="Calibri" panose="020F0502020204030204" pitchFamily="34" charset="0"/>
              </a:rPr>
            </a:br>
            <a:endParaRPr lang="en-US" sz="2000" dirty="0">
              <a:solidFill>
                <a:srgbClr val="FFFF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78C60F1-B22C-418C-BF80-90C8DE8396EE}"/>
              </a:ext>
            </a:extLst>
          </p:cNvPr>
          <p:cNvPicPr>
            <a:picLocks noChangeAspect="1"/>
          </p:cNvPicPr>
          <p:nvPr/>
        </p:nvPicPr>
        <p:blipFill>
          <a:blip r:embed="rId3"/>
          <a:stretch>
            <a:fillRect/>
          </a:stretch>
        </p:blipFill>
        <p:spPr>
          <a:xfrm>
            <a:off x="316540" y="1284452"/>
            <a:ext cx="2635160" cy="2113138"/>
          </a:xfrm>
          <a:prstGeom prst="rect">
            <a:avLst/>
          </a:prstGeom>
        </p:spPr>
      </p:pic>
      <p:pic>
        <p:nvPicPr>
          <p:cNvPr id="5" name="Picture 4">
            <a:extLst>
              <a:ext uri="{FF2B5EF4-FFF2-40B4-BE49-F238E27FC236}">
                <a16:creationId xmlns:a16="http://schemas.microsoft.com/office/drawing/2014/main" id="{B84DAA67-BA10-4AE4-B7DF-2C2F1D61C8C8}"/>
              </a:ext>
            </a:extLst>
          </p:cNvPr>
          <p:cNvPicPr>
            <a:picLocks noChangeAspect="1"/>
          </p:cNvPicPr>
          <p:nvPr/>
        </p:nvPicPr>
        <p:blipFill rotWithShape="1">
          <a:blip r:embed="rId4"/>
          <a:srcRect l="41283" t="56929" r="12523" b="5779"/>
          <a:stretch/>
        </p:blipFill>
        <p:spPr>
          <a:xfrm>
            <a:off x="3372600" y="332572"/>
            <a:ext cx="8021834" cy="2242471"/>
          </a:xfrm>
          <a:prstGeom prst="rect">
            <a:avLst/>
          </a:prstGeom>
        </p:spPr>
      </p:pic>
      <p:pic>
        <p:nvPicPr>
          <p:cNvPr id="6" name="Picture 5">
            <a:extLst>
              <a:ext uri="{FF2B5EF4-FFF2-40B4-BE49-F238E27FC236}">
                <a16:creationId xmlns:a16="http://schemas.microsoft.com/office/drawing/2014/main" id="{CEF9E3F5-B9E2-4E70-8128-A40180CBF04B}"/>
              </a:ext>
            </a:extLst>
          </p:cNvPr>
          <p:cNvPicPr>
            <a:picLocks noChangeAspect="1"/>
          </p:cNvPicPr>
          <p:nvPr/>
        </p:nvPicPr>
        <p:blipFill rotWithShape="1">
          <a:blip r:embed="rId4"/>
          <a:srcRect l="35776" t="40941" r="9375" b="45387"/>
          <a:stretch/>
        </p:blipFill>
        <p:spPr>
          <a:xfrm>
            <a:off x="4708634" y="3020860"/>
            <a:ext cx="5349766" cy="615975"/>
          </a:xfrm>
          <a:prstGeom prst="rect">
            <a:avLst/>
          </a:prstGeom>
        </p:spPr>
      </p:pic>
    </p:spTree>
    <p:extLst>
      <p:ext uri="{BB962C8B-B14F-4D97-AF65-F5344CB8AC3E}">
        <p14:creationId xmlns:p14="http://schemas.microsoft.com/office/powerpoint/2010/main" val="4356193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9D1EE6-C77B-4AB5-80C2-B2766A04E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3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a:extLst>
              <a:ext uri="{FF2B5EF4-FFF2-40B4-BE49-F238E27FC236}">
                <a16:creationId xmlns:a16="http://schemas.microsoft.com/office/drawing/2014/main" id="{464ADCC4-CA28-4B9E-939F-E5DC4347F486}"/>
              </a:ext>
            </a:extLst>
          </p:cNvPr>
          <p:cNvPicPr>
            <a:picLocks noChangeAspect="1"/>
          </p:cNvPicPr>
          <p:nvPr/>
        </p:nvPicPr>
        <p:blipFill rotWithShape="1">
          <a:blip r:embed="rId2"/>
          <a:srcRect t="3879" r="1" b="5301"/>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873991DB-6F50-4514-9746-B72BC8E1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297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B7961235-F42C-4C83-B51B-7416382FB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254A09A1-AE33-4C84-B62F-DC061FD5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DE701C2-9DB8-40C2-BA88-05A408343D6F}"/>
              </a:ext>
            </a:extLst>
          </p:cNvPr>
          <p:cNvSpPr>
            <a:spLocks noGrp="1"/>
          </p:cNvSpPr>
          <p:nvPr>
            <p:ph type="title"/>
          </p:nvPr>
        </p:nvSpPr>
        <p:spPr>
          <a:xfrm>
            <a:off x="441585" y="967417"/>
            <a:ext cx="5379154" cy="3069759"/>
          </a:xfrm>
        </p:spPr>
        <p:txBody>
          <a:bodyPr vert="horz" lIns="91440" tIns="45720" rIns="91440" bIns="45720" rtlCol="0" anchor="b">
            <a:normAutofit/>
          </a:bodyPr>
          <a:lstStyle/>
          <a:p>
            <a: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t>Pain circuits activate in order to move toward homeostasis or balance</a:t>
            </a:r>
          </a:p>
        </p:txBody>
      </p:sp>
      <p:sp>
        <p:nvSpPr>
          <p:cNvPr id="46" name="Freeform 27">
            <a:extLst>
              <a:ext uri="{FF2B5EF4-FFF2-40B4-BE49-F238E27FC236}">
                <a16:creationId xmlns:a16="http://schemas.microsoft.com/office/drawing/2014/main" id="{D62F2749-B982-4ADE-B1EF-679002587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BB3848DD-80B3-4A69-9337-8ECCA07B559D}"/>
              </a:ext>
            </a:extLst>
          </p:cNvPr>
          <p:cNvPicPr>
            <a:picLocks noChangeAspect="1"/>
          </p:cNvPicPr>
          <p:nvPr/>
        </p:nvPicPr>
        <p:blipFill rotWithShape="1">
          <a:blip r:embed="rId2"/>
          <a:srcRect l="40302" t="57330" r="20367" b="2730"/>
          <a:stretch/>
        </p:blipFill>
        <p:spPr>
          <a:xfrm>
            <a:off x="6244307" y="1056082"/>
            <a:ext cx="5764811" cy="2837749"/>
          </a:xfrm>
          <a:prstGeom prst="rect">
            <a:avLst/>
          </a:prstGeom>
        </p:spPr>
      </p:pic>
      <p:pic>
        <p:nvPicPr>
          <p:cNvPr id="5" name="Picture 4">
            <a:extLst>
              <a:ext uri="{FF2B5EF4-FFF2-40B4-BE49-F238E27FC236}">
                <a16:creationId xmlns:a16="http://schemas.microsoft.com/office/drawing/2014/main" id="{C31615E6-AC3A-4C7E-8F55-EF0C90ACD824}"/>
              </a:ext>
            </a:extLst>
          </p:cNvPr>
          <p:cNvPicPr>
            <a:picLocks noChangeAspect="1"/>
          </p:cNvPicPr>
          <p:nvPr/>
        </p:nvPicPr>
        <p:blipFill rotWithShape="1">
          <a:blip r:embed="rId2"/>
          <a:srcRect l="34052" t="41677" r="10345" b="45550"/>
          <a:stretch/>
        </p:blipFill>
        <p:spPr>
          <a:xfrm>
            <a:off x="7074745" y="4400260"/>
            <a:ext cx="4341930" cy="702140"/>
          </a:xfrm>
          <a:prstGeom prst="rect">
            <a:avLst/>
          </a:prstGeom>
        </p:spPr>
      </p:pic>
      <p:sp>
        <p:nvSpPr>
          <p:cNvPr id="39" name="TextBox 38">
            <a:extLst>
              <a:ext uri="{FF2B5EF4-FFF2-40B4-BE49-F238E27FC236}">
                <a16:creationId xmlns:a16="http://schemas.microsoft.com/office/drawing/2014/main" id="{2996B8B3-40EE-4EB4-B456-60593BF0D8E1}"/>
              </a:ext>
            </a:extLst>
          </p:cNvPr>
          <p:cNvSpPr txBox="1"/>
          <p:nvPr/>
        </p:nvSpPr>
        <p:spPr>
          <a:xfrm>
            <a:off x="6396263" y="3111550"/>
            <a:ext cx="5327833"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https://www.youtube.com/watch?v=5Pu82wZRZwo&amp;ab_channel=AndreaSamadi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638249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B41F-E8B9-499D-94FD-62EEB594E1BA}"/>
              </a:ext>
            </a:extLst>
          </p:cNvPr>
          <p:cNvSpPr>
            <a:spLocks noGrp="1"/>
          </p:cNvSpPr>
          <p:nvPr>
            <p:ph type="title"/>
          </p:nvPr>
        </p:nvSpPr>
        <p:spPr>
          <a:xfrm>
            <a:off x="2582413" y="69688"/>
            <a:ext cx="8911687" cy="1280890"/>
          </a:xfrm>
        </p:spPr>
        <p:txBody>
          <a:bodyPr/>
          <a:lstStyle/>
          <a:p>
            <a:r>
              <a:rPr lang="en-US" b="1" dirty="0">
                <a:latin typeface="Calibri" panose="020F0502020204030204" pitchFamily="34" charset="0"/>
                <a:ea typeface="Calibri" panose="020F0502020204030204" pitchFamily="34" charset="0"/>
                <a:cs typeface="Calibri" panose="020F0502020204030204" pitchFamily="34" charset="0"/>
              </a:rPr>
              <a:t>  Pleasure and pain out of balance</a:t>
            </a:r>
          </a:p>
        </p:txBody>
      </p:sp>
      <p:pic>
        <p:nvPicPr>
          <p:cNvPr id="3" name="Picture 2">
            <a:extLst>
              <a:ext uri="{FF2B5EF4-FFF2-40B4-BE49-F238E27FC236}">
                <a16:creationId xmlns:a16="http://schemas.microsoft.com/office/drawing/2014/main" id="{FA7BD1DE-7A9E-4989-AC36-29608F729EA0}"/>
              </a:ext>
            </a:extLst>
          </p:cNvPr>
          <p:cNvPicPr>
            <a:picLocks noChangeAspect="1"/>
          </p:cNvPicPr>
          <p:nvPr/>
        </p:nvPicPr>
        <p:blipFill rotWithShape="1">
          <a:blip r:embed="rId2"/>
          <a:srcRect l="35335" t="57689" r="22746" b="1874"/>
          <a:stretch/>
        </p:blipFill>
        <p:spPr>
          <a:xfrm>
            <a:off x="2848302" y="2349197"/>
            <a:ext cx="6663559" cy="2564240"/>
          </a:xfrm>
          <a:prstGeom prst="rect">
            <a:avLst/>
          </a:prstGeom>
        </p:spPr>
      </p:pic>
      <p:pic>
        <p:nvPicPr>
          <p:cNvPr id="4" name="Picture 3">
            <a:extLst>
              <a:ext uri="{FF2B5EF4-FFF2-40B4-BE49-F238E27FC236}">
                <a16:creationId xmlns:a16="http://schemas.microsoft.com/office/drawing/2014/main" id="{7D6B5AD6-A861-4418-8D6C-B6CA82251D5B}"/>
              </a:ext>
            </a:extLst>
          </p:cNvPr>
          <p:cNvPicPr>
            <a:picLocks noChangeAspect="1"/>
          </p:cNvPicPr>
          <p:nvPr/>
        </p:nvPicPr>
        <p:blipFill rotWithShape="1">
          <a:blip r:embed="rId2"/>
          <a:srcRect l="34699" t="40582" r="10237" b="45719"/>
          <a:stretch/>
        </p:blipFill>
        <p:spPr>
          <a:xfrm>
            <a:off x="3318137" y="1271142"/>
            <a:ext cx="5370786" cy="672662"/>
          </a:xfrm>
          <a:prstGeom prst="rect">
            <a:avLst/>
          </a:prstGeom>
        </p:spPr>
      </p:pic>
      <p:pic>
        <p:nvPicPr>
          <p:cNvPr id="5" name="Picture 4">
            <a:extLst>
              <a:ext uri="{FF2B5EF4-FFF2-40B4-BE49-F238E27FC236}">
                <a16:creationId xmlns:a16="http://schemas.microsoft.com/office/drawing/2014/main" id="{0ED2B5F8-70C0-4CC7-B6C4-5A2F2997759C}"/>
              </a:ext>
            </a:extLst>
          </p:cNvPr>
          <p:cNvPicPr>
            <a:picLocks noChangeAspect="1"/>
          </p:cNvPicPr>
          <p:nvPr/>
        </p:nvPicPr>
        <p:blipFill rotWithShape="1">
          <a:blip r:embed="rId3"/>
          <a:srcRect l="34268" t="41898" r="11530" b="46594"/>
          <a:stretch/>
        </p:blipFill>
        <p:spPr>
          <a:xfrm>
            <a:off x="3402220" y="5144525"/>
            <a:ext cx="5286703" cy="511981"/>
          </a:xfrm>
          <a:prstGeom prst="rect">
            <a:avLst/>
          </a:prstGeom>
        </p:spPr>
      </p:pic>
      <p:sp>
        <p:nvSpPr>
          <p:cNvPr id="7" name="TextBox 6">
            <a:extLst>
              <a:ext uri="{FF2B5EF4-FFF2-40B4-BE49-F238E27FC236}">
                <a16:creationId xmlns:a16="http://schemas.microsoft.com/office/drawing/2014/main" id="{D12CED70-9D30-405F-B919-EA39D0648DD7}"/>
              </a:ext>
            </a:extLst>
          </p:cNvPr>
          <p:cNvSpPr txBox="1"/>
          <p:nvPr/>
        </p:nvSpPr>
        <p:spPr>
          <a:xfrm>
            <a:off x="354220" y="2397734"/>
            <a:ext cx="6096000" cy="49244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https://www.youtube.com/watch?v=5Pu82wZRZwo&amp;ab_channel=AndreaSamadi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03515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92AB-B90A-4EA3-9975-4146C94F514B}"/>
              </a:ext>
            </a:extLst>
          </p:cNvPr>
          <p:cNvSpPr>
            <a:spLocks noGrp="1"/>
          </p:cNvSpPr>
          <p:nvPr>
            <p:ph type="title"/>
          </p:nvPr>
        </p:nvSpPr>
        <p:spPr>
          <a:xfrm>
            <a:off x="1734207" y="624110"/>
            <a:ext cx="9770405" cy="1280890"/>
          </a:xfrm>
        </p:spPr>
        <p:txBody>
          <a:bodyPr>
            <a:normAutofit fontScale="90000"/>
          </a:bodyPr>
          <a:lstStyle/>
          <a:p>
            <a:r>
              <a:rPr lang="en-US" dirty="0">
                <a:latin typeface="Calibri" panose="020F0502020204030204" pitchFamily="34" charset="0"/>
                <a:cs typeface="Calibri" panose="020F0502020204030204" pitchFamily="34" charset="0"/>
              </a:rPr>
              <a:t>Dr. Lembke recommends a 30-day dopamine fast in order to rebalance the dopaminergic circuits  in the brain. </a:t>
            </a:r>
          </a:p>
        </p:txBody>
      </p:sp>
      <p:pic>
        <p:nvPicPr>
          <p:cNvPr id="4" name="Picture 3">
            <a:extLst>
              <a:ext uri="{FF2B5EF4-FFF2-40B4-BE49-F238E27FC236}">
                <a16:creationId xmlns:a16="http://schemas.microsoft.com/office/drawing/2014/main" id="{D51D57C7-2D4C-4B3F-9E7E-6CDA0E9A02D9}"/>
              </a:ext>
            </a:extLst>
          </p:cNvPr>
          <p:cNvPicPr>
            <a:picLocks noChangeAspect="1"/>
          </p:cNvPicPr>
          <p:nvPr/>
        </p:nvPicPr>
        <p:blipFill rotWithShape="1">
          <a:blip r:embed="rId2"/>
          <a:srcRect l="11440" t="1724" r="25842"/>
          <a:stretch/>
        </p:blipFill>
        <p:spPr>
          <a:xfrm rot="16200000">
            <a:off x="2156872" y="331686"/>
            <a:ext cx="3000238" cy="6956629"/>
          </a:xfrm>
          <a:prstGeom prst="rect">
            <a:avLst/>
          </a:prstGeom>
        </p:spPr>
      </p:pic>
      <p:sp>
        <p:nvSpPr>
          <p:cNvPr id="6" name="TextBox 5">
            <a:extLst>
              <a:ext uri="{FF2B5EF4-FFF2-40B4-BE49-F238E27FC236}">
                <a16:creationId xmlns:a16="http://schemas.microsoft.com/office/drawing/2014/main" id="{B307350B-2A43-4217-BFA9-6C426EDC5F2F}"/>
              </a:ext>
            </a:extLst>
          </p:cNvPr>
          <p:cNvSpPr txBox="1"/>
          <p:nvPr/>
        </p:nvSpPr>
        <p:spPr>
          <a:xfrm>
            <a:off x="388883" y="4145340"/>
            <a:ext cx="7715813"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F790AB4F-B8B2-4410-B435-2D1A40C93B58}"/>
              </a:ext>
            </a:extLst>
          </p:cNvPr>
          <p:cNvPicPr>
            <a:picLocks noChangeAspect="1"/>
          </p:cNvPicPr>
          <p:nvPr/>
        </p:nvPicPr>
        <p:blipFill>
          <a:blip r:embed="rId3"/>
          <a:stretch>
            <a:fillRect/>
          </a:stretch>
        </p:blipFill>
        <p:spPr>
          <a:xfrm>
            <a:off x="7135305" y="2309881"/>
            <a:ext cx="5056695" cy="3000239"/>
          </a:xfrm>
          <a:prstGeom prst="rect">
            <a:avLst/>
          </a:prstGeom>
        </p:spPr>
      </p:pic>
    </p:spTree>
    <p:extLst>
      <p:ext uri="{BB962C8B-B14F-4D97-AF65-F5344CB8AC3E}">
        <p14:creationId xmlns:p14="http://schemas.microsoft.com/office/powerpoint/2010/main" val="3691885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002C193-1D2D-4D77-9615-20B07EC9C55B}"/>
              </a:ext>
            </a:extLst>
          </p:cNvPr>
          <p:cNvSpPr>
            <a:spLocks noGrp="1"/>
          </p:cNvSpPr>
          <p:nvPr>
            <p:ph type="title"/>
          </p:nvPr>
        </p:nvSpPr>
        <p:spPr>
          <a:xfrm>
            <a:off x="229258" y="967417"/>
            <a:ext cx="4690777" cy="3262056"/>
          </a:xfrm>
        </p:spPr>
        <p:txBody>
          <a:bodyPr vert="horz" lIns="91440" tIns="45720" rIns="91440" bIns="45720" rtlCol="0" anchor="b">
            <a:normAutofit/>
          </a:bodyPr>
          <a:lstStyle/>
          <a:p>
            <a:pPr>
              <a:lnSpc>
                <a:spcPct val="90000"/>
              </a:lnSpc>
            </a:pPr>
            <a: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t>The following slides are taken largely from Dr. Daniel Lieberman's excellent book, </a:t>
            </a:r>
            <a:r>
              <a:rPr lang="en-US" sz="3100" i="1" dirty="0">
                <a:solidFill>
                  <a:srgbClr val="FEFFFF"/>
                </a:solidFill>
                <a:latin typeface="Calibri" panose="020F0502020204030204" pitchFamily="34" charset="0"/>
                <a:ea typeface="Calibri" panose="020F0502020204030204" pitchFamily="34" charset="0"/>
                <a:cs typeface="Calibri" panose="020F0502020204030204" pitchFamily="34" charset="0"/>
              </a:rPr>
              <a:t>The Molecule of More</a:t>
            </a:r>
            <a:r>
              <a:rPr lang="en-US" sz="3100" dirty="0">
                <a:solidFill>
                  <a:srgbClr val="FEFFFF"/>
                </a:solidFill>
                <a:latin typeface="Calibri" panose="020F0502020204030204" pitchFamily="34" charset="0"/>
                <a:ea typeface="Calibri" panose="020F0502020204030204" pitchFamily="34" charset="0"/>
                <a:cs typeface="Calibri" panose="020F0502020204030204" pitchFamily="34" charset="0"/>
              </a:rPr>
              <a:t> </a:t>
            </a:r>
            <a:br>
              <a:rPr lang="en-US" sz="3100" dirty="0">
                <a:solidFill>
                  <a:srgbClr val="FEFFFF"/>
                </a:solidFill>
              </a:rPr>
            </a:br>
            <a:br>
              <a:rPr lang="en-US" sz="3100" dirty="0">
                <a:solidFill>
                  <a:srgbClr val="FEFFFF"/>
                </a:solidFill>
              </a:rPr>
            </a:br>
            <a:endParaRPr lang="en-US" sz="3100" dirty="0">
              <a:solidFill>
                <a:srgbClr val="FEFFFF"/>
              </a:solidFill>
            </a:endParaRPr>
          </a:p>
        </p:txBody>
      </p:sp>
      <p:sp>
        <p:nvSpPr>
          <p:cNvPr id="46"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66609948-F646-4173-A958-0068DBAEB446}"/>
              </a:ext>
            </a:extLst>
          </p:cNvPr>
          <p:cNvPicPr>
            <a:picLocks noChangeAspect="1"/>
          </p:cNvPicPr>
          <p:nvPr/>
        </p:nvPicPr>
        <p:blipFill rotWithShape="1">
          <a:blip r:embed="rId2"/>
          <a:srcRect t="5778" b="69778"/>
          <a:stretch/>
        </p:blipFill>
        <p:spPr>
          <a:xfrm>
            <a:off x="4639733" y="1"/>
            <a:ext cx="7525043" cy="4400258"/>
          </a:xfrm>
          <a:prstGeom prst="rect">
            <a:avLst/>
          </a:prstGeom>
        </p:spPr>
      </p:pic>
      <p:sp>
        <p:nvSpPr>
          <p:cNvPr id="39" name="Text Placeholder 2">
            <a:extLst>
              <a:ext uri="{FF2B5EF4-FFF2-40B4-BE49-F238E27FC236}">
                <a16:creationId xmlns:a16="http://schemas.microsoft.com/office/drawing/2014/main" id="{1191E090-3465-4B01-AB9F-1474ED9D446B}"/>
              </a:ext>
            </a:extLst>
          </p:cNvPr>
          <p:cNvSpPr txBox="1">
            <a:spLocks/>
          </p:cNvSpPr>
          <p:nvPr/>
        </p:nvSpPr>
        <p:spPr>
          <a:xfrm>
            <a:off x="63376" y="5189400"/>
            <a:ext cx="4803899" cy="54426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3200" b="0"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The Molecule of More</a:t>
            </a:r>
          </a:p>
        </p:txBody>
      </p:sp>
      <p:sp>
        <p:nvSpPr>
          <p:cNvPr id="41" name="Text Placeholder 2">
            <a:extLst>
              <a:ext uri="{FF2B5EF4-FFF2-40B4-BE49-F238E27FC236}">
                <a16:creationId xmlns:a16="http://schemas.microsoft.com/office/drawing/2014/main" id="{4EFCA56B-9E55-44C7-8E2D-2B3D069BED5C}"/>
              </a:ext>
            </a:extLst>
          </p:cNvPr>
          <p:cNvSpPr txBox="1">
            <a:spLocks/>
          </p:cNvSpPr>
          <p:nvPr/>
        </p:nvSpPr>
        <p:spPr>
          <a:xfrm>
            <a:off x="5263861" y="5359462"/>
            <a:ext cx="8061613" cy="1493789"/>
          </a:xfrm>
          <a:prstGeom prst="rect">
            <a:avLst/>
          </a:prstGeom>
        </p:spPr>
        <p:txBody>
          <a:bodyPr vert="horz" lIns="91440" tIns="45720" rIns="91440" bIns="45720" rtlCol="0" anchor="ctr">
            <a:normAutofit fontScale="250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here to listen to Dr. Lieberman:</a:t>
            </a: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https://www.youtube.com/watch?v=TjKCzYYkKN4&amp;ab_channel=Valuetainment</a:t>
            </a:r>
            <a:endPar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here to listen to </a:t>
            </a:r>
            <a:r>
              <a:rPr lang="en-US" sz="6400" dirty="0">
                <a:solidFill>
                  <a:prstClr val="black"/>
                </a:solidFill>
                <a:latin typeface="Calibri" panose="020F0502020204030204" pitchFamily="34" charset="0"/>
                <a:cs typeface="Calibri" panose="020F0502020204030204" pitchFamily="34" charset="0"/>
              </a:rPr>
              <a:t>animated video on </a:t>
            </a:r>
            <a:r>
              <a:rPr lang="en-US" sz="6400" u="sng" dirty="0">
                <a:solidFill>
                  <a:prstClr val="black"/>
                </a:solidFill>
                <a:latin typeface="Calibri" panose="020F0502020204030204" pitchFamily="34" charset="0"/>
                <a:cs typeface="Calibri" panose="020F0502020204030204" pitchFamily="34" charset="0"/>
              </a:rPr>
              <a:t>Molecule of More</a:t>
            </a: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https://www.youtube.com/watch?v=sPpY_nePtV8&amp;ab_channel=Instaread</a:t>
            </a: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11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4742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6167D22-B2B2-4469-BE4E-6B0DC972E4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EFD497-BF1B-E927-7FC9-F0592AC81660}"/>
              </a:ext>
            </a:extLst>
          </p:cNvPr>
          <p:cNvSpPr>
            <a:spLocks noGrp="1"/>
          </p:cNvSpPr>
          <p:nvPr>
            <p:ph type="title"/>
          </p:nvPr>
        </p:nvSpPr>
        <p:spPr>
          <a:xfrm>
            <a:off x="1773393" y="5102398"/>
            <a:ext cx="9731220" cy="1220124"/>
          </a:xfrm>
        </p:spPr>
        <p:txBody>
          <a:bodyPr vert="horz" lIns="91440" tIns="45720" rIns="91440" bIns="45720" rtlCol="0" anchor="b">
            <a:normAutofit/>
          </a:bodyPr>
          <a:lstStyle/>
          <a:p>
            <a:r>
              <a:rPr lang="en-US" sz="4400" dirty="0">
                <a:solidFill>
                  <a:srgbClr val="FFFF00"/>
                </a:solidFill>
                <a:latin typeface="Calibri" panose="020F0502020204030204" pitchFamily="34" charset="0"/>
                <a:ea typeface="Calibri" panose="020F0502020204030204" pitchFamily="34" charset="0"/>
                <a:cs typeface="Calibri" panose="020F0502020204030204" pitchFamily="34" charset="0"/>
              </a:rPr>
              <a:t>ASAM Definition of Addiction (2011)</a:t>
            </a:r>
          </a:p>
        </p:txBody>
      </p:sp>
      <p:sp>
        <p:nvSpPr>
          <p:cNvPr id="42" name="Rectangle 41">
            <a:extLst>
              <a:ext uri="{FF2B5EF4-FFF2-40B4-BE49-F238E27FC236}">
                <a16:creationId xmlns:a16="http://schemas.microsoft.com/office/drawing/2014/main" id="{E27E2F65-D0DD-4710-977A-873706F90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48"/>
            <a:ext cx="182880" cy="6858000"/>
          </a:xfrm>
          <a:prstGeom prst="rect">
            <a:avLst/>
          </a:prstGeom>
          <a:solidFill>
            <a:srgbClr val="6C5F4C"/>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66BDA63D-6C84-D8F1-49C3-69E770473C0F}"/>
              </a:ext>
            </a:extLst>
          </p:cNvPr>
          <p:cNvPicPr>
            <a:picLocks noChangeAspect="1"/>
          </p:cNvPicPr>
          <p:nvPr/>
        </p:nvPicPr>
        <p:blipFill rotWithShape="1">
          <a:blip r:embed="rId3"/>
          <a:srcRect l="15377" t="27638" r="28175" b="3926"/>
          <a:stretch/>
        </p:blipFill>
        <p:spPr>
          <a:xfrm>
            <a:off x="670999" y="494875"/>
            <a:ext cx="10886644" cy="4598606"/>
          </a:xfrm>
          <a:prstGeom prst="rect">
            <a:avLst/>
          </a:prstGeom>
        </p:spPr>
      </p:pic>
    </p:spTree>
    <p:extLst>
      <p:ext uri="{BB962C8B-B14F-4D97-AF65-F5344CB8AC3E}">
        <p14:creationId xmlns:p14="http://schemas.microsoft.com/office/powerpoint/2010/main" val="4243469006"/>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4" name="Group 6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8" name="Rectangle 7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2" name="Rectangle 81">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4" name="Rectangle 8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1BE3108-E4E3-4C18-98EC-53C5BDD06C80}"/>
              </a:ext>
            </a:extLst>
          </p:cNvPr>
          <p:cNvSpPr>
            <a:spLocks noGrp="1"/>
          </p:cNvSpPr>
          <p:nvPr>
            <p:ph type="title"/>
          </p:nvPr>
        </p:nvSpPr>
        <p:spPr>
          <a:xfrm>
            <a:off x="467903" y="766308"/>
            <a:ext cx="3851246" cy="3834231"/>
          </a:xfrm>
        </p:spPr>
        <p:txBody>
          <a:bodyPr vert="horz" lIns="91440" tIns="45720" rIns="91440" bIns="45720" rtlCol="0" anchor="b">
            <a:normAutofit/>
          </a:bodyPr>
          <a:lstStyle/>
          <a:p>
            <a:pPr>
              <a:lnSpc>
                <a:spcPct val="90000"/>
              </a:lnSpc>
            </a:pPr>
            <a:r>
              <a:rPr lang="en-US" sz="3400" dirty="0">
                <a:solidFill>
                  <a:srgbClr val="FEFFFF"/>
                </a:solidFill>
                <a:latin typeface="Calibri" panose="020F0502020204030204" pitchFamily="34" charset="0"/>
                <a:ea typeface="Calibri" panose="020F0502020204030204" pitchFamily="34" charset="0"/>
                <a:cs typeface="Calibri" panose="020F0502020204030204" pitchFamily="34" charset="0"/>
              </a:rPr>
              <a:t>The brain has</a:t>
            </a:r>
            <a:r>
              <a:rPr lang="en-US" sz="3400"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00B0F0"/>
                </a:solidFill>
                <a:latin typeface="Calibri" panose="020F0502020204030204" pitchFamily="34" charset="0"/>
                <a:ea typeface="Calibri" panose="020F0502020204030204" pitchFamily="34" charset="0"/>
                <a:cs typeface="Calibri" panose="020F0502020204030204" pitchFamily="34" charset="0"/>
              </a:rPr>
              <a:t>up</a:t>
            </a:r>
            <a:r>
              <a:rPr lang="en-US" sz="3400"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400" dirty="0">
                <a:solidFill>
                  <a:srgbClr val="FEFFFF"/>
                </a:solidFill>
                <a:latin typeface="Calibri" panose="020F0502020204030204" pitchFamily="34" charset="0"/>
                <a:ea typeface="Calibri" panose="020F0502020204030204" pitchFamily="34" charset="0"/>
                <a:cs typeface="Calibri" panose="020F0502020204030204" pitchFamily="34" charset="0"/>
              </a:rPr>
              <a:t>chemicals and </a:t>
            </a:r>
            <a:r>
              <a:rPr lang="en-US" sz="3400" dirty="0">
                <a:solidFill>
                  <a:srgbClr val="FFFF00"/>
                </a:solidFill>
                <a:latin typeface="Calibri" panose="020F0502020204030204" pitchFamily="34" charset="0"/>
                <a:ea typeface="Calibri" panose="020F0502020204030204" pitchFamily="34" charset="0"/>
                <a:cs typeface="Calibri" panose="020F0502020204030204" pitchFamily="34" charset="0"/>
              </a:rPr>
              <a:t>down</a:t>
            </a:r>
            <a:r>
              <a:rPr lang="en-US" sz="3400" dirty="0">
                <a:solidFill>
                  <a:srgbClr val="FEFFFF"/>
                </a:solidFill>
                <a:latin typeface="Calibri" panose="020F0502020204030204" pitchFamily="34" charset="0"/>
                <a:ea typeface="Calibri" panose="020F0502020204030204" pitchFamily="34" charset="0"/>
                <a:cs typeface="Calibri" panose="020F0502020204030204" pitchFamily="34" charset="0"/>
              </a:rPr>
              <a:t> chemicals</a:t>
            </a:r>
            <a:br>
              <a:rPr lang="en-US" sz="34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3400" dirty="0">
                <a:solidFill>
                  <a:srgbClr val="FEFFFF"/>
                </a:solidFill>
                <a:latin typeface="Calibri" panose="020F0502020204030204" pitchFamily="34" charset="0"/>
                <a:ea typeface="Calibri" panose="020F0502020204030204" pitchFamily="34" charset="0"/>
                <a:cs typeface="Calibri" panose="020F0502020204030204" pitchFamily="34" charset="0"/>
              </a:rPr>
              <a:t> </a:t>
            </a:r>
            <a:br>
              <a:rPr lang="en-US" sz="3400" dirty="0">
                <a:solidFill>
                  <a:srgbClr val="FEFFFF"/>
                </a:solidFill>
                <a:latin typeface="Calibri" panose="020F0502020204030204" pitchFamily="34" charset="0"/>
                <a:ea typeface="Calibri" panose="020F0502020204030204" pitchFamily="34" charset="0"/>
                <a:cs typeface="Calibri" panose="020F0502020204030204" pitchFamily="34" charset="0"/>
              </a:rPr>
            </a:br>
            <a:r>
              <a:rPr lang="en-US" sz="3400" dirty="0">
                <a:solidFill>
                  <a:srgbClr val="FEFFFF"/>
                </a:solidFill>
                <a:latin typeface="Calibri" panose="020F0502020204030204" pitchFamily="34" charset="0"/>
                <a:ea typeface="Calibri" panose="020F0502020204030204" pitchFamily="34" charset="0"/>
                <a:cs typeface="Calibri" panose="020F0502020204030204" pitchFamily="34" charset="0"/>
              </a:rPr>
              <a:t>The up chemical dopamine drives us to seek </a:t>
            </a:r>
            <a:r>
              <a:rPr lang="en-US" sz="3400" dirty="0">
                <a:solidFill>
                  <a:srgbClr val="00B0F0"/>
                </a:solidFill>
                <a:latin typeface="Calibri" panose="020F0502020204030204" pitchFamily="34" charset="0"/>
                <a:ea typeface="Calibri" panose="020F0502020204030204" pitchFamily="34" charset="0"/>
                <a:cs typeface="Calibri" panose="020F0502020204030204" pitchFamily="34" charset="0"/>
              </a:rPr>
              <a:t>new things</a:t>
            </a:r>
          </a:p>
        </p:txBody>
      </p:sp>
      <p:sp>
        <p:nvSpPr>
          <p:cNvPr id="86"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descr="Text&#10;&#10;Description automatically generated">
            <a:extLst>
              <a:ext uri="{FF2B5EF4-FFF2-40B4-BE49-F238E27FC236}">
                <a16:creationId xmlns:a16="http://schemas.microsoft.com/office/drawing/2014/main" id="{A559964C-09B9-4EFE-BD70-8B2ED4F2499C}"/>
              </a:ext>
            </a:extLst>
          </p:cNvPr>
          <p:cNvPicPr>
            <a:picLocks noChangeAspect="1"/>
          </p:cNvPicPr>
          <p:nvPr/>
        </p:nvPicPr>
        <p:blipFill rotWithShape="1">
          <a:blip r:embed="rId2"/>
          <a:srcRect l="10384" r="9440"/>
          <a:stretch/>
        </p:blipFill>
        <p:spPr>
          <a:xfrm>
            <a:off x="5321635" y="1528121"/>
            <a:ext cx="6320074" cy="3819662"/>
          </a:xfrm>
          <a:prstGeom prst="rect">
            <a:avLst/>
          </a:prstGeom>
        </p:spPr>
      </p:pic>
    </p:spTree>
    <p:extLst>
      <p:ext uri="{BB962C8B-B14F-4D97-AF65-F5344CB8AC3E}">
        <p14:creationId xmlns:p14="http://schemas.microsoft.com/office/powerpoint/2010/main" val="16317882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05FFD08-2C1D-4173-838E-3E820C1BFB47}"/>
              </a:ext>
            </a:extLst>
          </p:cNvPr>
          <p:cNvSpPr>
            <a:spLocks noGrp="1"/>
          </p:cNvSpPr>
          <p:nvPr>
            <p:ph type="title"/>
          </p:nvPr>
        </p:nvSpPr>
        <p:spPr>
          <a:xfrm>
            <a:off x="283530" y="766308"/>
            <a:ext cx="4407265" cy="3660043"/>
          </a:xfrm>
        </p:spPr>
        <p:txBody>
          <a:bodyPr vert="horz" lIns="91440" tIns="45720" rIns="91440" bIns="45720" rtlCol="0" anchor="b">
            <a:normAutofit/>
          </a:bodyPr>
          <a:lstStyle/>
          <a:p>
            <a: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t>The Down Chemicals – designed for the </a:t>
            </a:r>
            <a:r>
              <a:rPr lang="en-US" sz="4000" dirty="0">
                <a:solidFill>
                  <a:srgbClr val="00B0F0"/>
                </a:solidFill>
                <a:latin typeface="Calibri" panose="020F0502020204030204" pitchFamily="34" charset="0"/>
                <a:ea typeface="Calibri" panose="020F0502020204030204" pitchFamily="34" charset="0"/>
                <a:cs typeface="Calibri" panose="020F0502020204030204" pitchFamily="34" charset="0"/>
              </a:rPr>
              <a:t>here and now</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A0DDD5E9-11B7-4A20-9276-A6048B01AC9E}"/>
              </a:ext>
            </a:extLst>
          </p:cNvPr>
          <p:cNvPicPr>
            <a:picLocks noChangeAspect="1"/>
          </p:cNvPicPr>
          <p:nvPr/>
        </p:nvPicPr>
        <p:blipFill rotWithShape="1">
          <a:blip r:embed="rId2"/>
          <a:srcRect l="11168" r="10297"/>
          <a:stretch/>
        </p:blipFill>
        <p:spPr>
          <a:xfrm>
            <a:off x="4943278" y="1692564"/>
            <a:ext cx="6847836" cy="3873417"/>
          </a:xfrm>
          <a:prstGeom prst="rect">
            <a:avLst/>
          </a:prstGeom>
        </p:spPr>
      </p:pic>
    </p:spTree>
    <p:extLst>
      <p:ext uri="{BB962C8B-B14F-4D97-AF65-F5344CB8AC3E}">
        <p14:creationId xmlns:p14="http://schemas.microsoft.com/office/powerpoint/2010/main" val="13425094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B0B6-B8CF-4DA7-A64F-A1E26DC6CDAA}"/>
              </a:ext>
            </a:extLst>
          </p:cNvPr>
          <p:cNvSpPr>
            <a:spLocks noGrp="1"/>
          </p:cNvSpPr>
          <p:nvPr>
            <p:ph type="title"/>
          </p:nvPr>
        </p:nvSpPr>
        <p:spPr>
          <a:xfrm>
            <a:off x="840828" y="624110"/>
            <a:ext cx="11067393" cy="1280890"/>
          </a:xfrm>
        </p:spPr>
        <p:txBody>
          <a:bodyPr/>
          <a:lstStyle/>
          <a:p>
            <a:r>
              <a:rPr lang="en-US" dirty="0">
                <a:solidFill>
                  <a:srgbClr val="FFFF00"/>
                </a:solidFill>
                <a:latin typeface="Calibri" panose="020F0502020204030204" pitchFamily="34" charset="0"/>
                <a:cs typeface="Calibri" panose="020F0502020204030204" pitchFamily="34" charset="0"/>
              </a:rPr>
              <a:t>Dopamine is </a:t>
            </a:r>
            <a:r>
              <a:rPr lang="en-US" dirty="0">
                <a:solidFill>
                  <a:srgbClr val="00B0F0"/>
                </a:solidFill>
                <a:latin typeface="Calibri" panose="020F0502020204030204" pitchFamily="34" charset="0"/>
                <a:cs typeface="Calibri" panose="020F0502020204030204" pitchFamily="34" charset="0"/>
              </a:rPr>
              <a:t>future-oriented</a:t>
            </a:r>
            <a:r>
              <a:rPr lang="en-US" dirty="0">
                <a:solidFill>
                  <a:srgbClr val="FFFF00"/>
                </a:solidFill>
                <a:latin typeface="Calibri" panose="020F0502020204030204" pitchFamily="34" charset="0"/>
                <a:cs typeface="Calibri" panose="020F0502020204030204" pitchFamily="34" charset="0"/>
              </a:rPr>
              <a:t> and </a:t>
            </a:r>
            <a:r>
              <a:rPr lang="en-US" dirty="0">
                <a:solidFill>
                  <a:srgbClr val="00B0F0"/>
                </a:solidFill>
                <a:latin typeface="Calibri" panose="020F0502020204030204" pitchFamily="34" charset="0"/>
                <a:cs typeface="Calibri" panose="020F0502020204030204" pitchFamily="34" charset="0"/>
              </a:rPr>
              <a:t>less conscious </a:t>
            </a:r>
            <a:r>
              <a:rPr lang="en-US" dirty="0">
                <a:solidFill>
                  <a:srgbClr val="FFFF00"/>
                </a:solidFill>
                <a:latin typeface="Calibri" panose="020F0502020204030204" pitchFamily="34" charset="0"/>
                <a:cs typeface="Calibri" panose="020F0502020204030204" pitchFamily="34" charset="0"/>
              </a:rPr>
              <a:t>in process</a:t>
            </a:r>
          </a:p>
        </p:txBody>
      </p:sp>
      <p:pic>
        <p:nvPicPr>
          <p:cNvPr id="3" name="Picture 2">
            <a:extLst>
              <a:ext uri="{FF2B5EF4-FFF2-40B4-BE49-F238E27FC236}">
                <a16:creationId xmlns:a16="http://schemas.microsoft.com/office/drawing/2014/main" id="{297DAAEA-3D91-4679-A9B7-CC7C03258ED4}"/>
              </a:ext>
            </a:extLst>
          </p:cNvPr>
          <p:cNvPicPr>
            <a:picLocks noChangeAspect="1"/>
          </p:cNvPicPr>
          <p:nvPr/>
        </p:nvPicPr>
        <p:blipFill rotWithShape="1">
          <a:blip r:embed="rId2"/>
          <a:srcRect l="9896" r="9479"/>
          <a:stretch/>
        </p:blipFill>
        <p:spPr>
          <a:xfrm>
            <a:off x="2240456" y="1728565"/>
            <a:ext cx="7863840" cy="4505325"/>
          </a:xfrm>
          <a:prstGeom prst="rect">
            <a:avLst/>
          </a:prstGeom>
        </p:spPr>
      </p:pic>
    </p:spTree>
    <p:extLst>
      <p:ext uri="{BB962C8B-B14F-4D97-AF65-F5344CB8AC3E}">
        <p14:creationId xmlns:p14="http://schemas.microsoft.com/office/powerpoint/2010/main" val="20909989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2" name="Group 5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4" name="Group 7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6" name="Rectangle 8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7"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91" name="Rectangle 9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3" name="Rectangle 9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FAB0C05-D293-40DF-8858-B1F9177ED2CC}"/>
              </a:ext>
            </a:extLst>
          </p:cNvPr>
          <p:cNvSpPr>
            <a:spLocks noGrp="1"/>
          </p:cNvSpPr>
          <p:nvPr>
            <p:ph type="title"/>
          </p:nvPr>
        </p:nvSpPr>
        <p:spPr>
          <a:xfrm>
            <a:off x="123017" y="354204"/>
            <a:ext cx="4516716" cy="4290156"/>
          </a:xfrm>
        </p:spPr>
        <p:txBody>
          <a:bodyPr vert="horz" lIns="91440" tIns="45720" rIns="91440" bIns="45720" rtlCol="0" anchor="b">
            <a:normAutofit/>
          </a:bodyPr>
          <a:lstStyle/>
          <a:p>
            <a:pPr>
              <a:lnSpc>
                <a:spcPct val="90000"/>
              </a:lnSpc>
            </a:pPr>
            <a:r>
              <a:rPr lang="en-US" sz="3400" dirty="0">
                <a:solidFill>
                  <a:srgbClr val="00B0F0"/>
                </a:solidFill>
                <a:latin typeface="Calibri" panose="020F0502020204030204" pitchFamily="34" charset="0"/>
                <a:cs typeface="Calibri" panose="020F0502020204030204" pitchFamily="34" charset="0"/>
              </a:rPr>
              <a:t>Reward Prediction Error</a:t>
            </a:r>
            <a:r>
              <a:rPr lang="en-US" sz="3400" i="1" dirty="0">
                <a:solidFill>
                  <a:srgbClr val="00B0F0"/>
                </a:solidFill>
                <a:latin typeface="Calibri" panose="020F0502020204030204" pitchFamily="34" charset="0"/>
                <a:cs typeface="Calibri" panose="020F0502020204030204" pitchFamily="34" charset="0"/>
              </a:rPr>
              <a:t> </a:t>
            </a:r>
            <a:br>
              <a:rPr lang="en-US" sz="3200" i="1" dirty="0">
                <a:solidFill>
                  <a:srgbClr val="FEFFFF"/>
                </a:solidFill>
                <a:latin typeface="Calibri" panose="020F0502020204030204" pitchFamily="34" charset="0"/>
                <a:cs typeface="Calibri" panose="020F0502020204030204" pitchFamily="34" charset="0"/>
              </a:rPr>
            </a:br>
            <a:br>
              <a:rPr lang="en-US" sz="3200" dirty="0">
                <a:solidFill>
                  <a:srgbClr val="FEFFFF"/>
                </a:solidFill>
                <a:latin typeface="Calibri" panose="020F0502020204030204" pitchFamily="34" charset="0"/>
                <a:cs typeface="Calibri" panose="020F0502020204030204" pitchFamily="34" charset="0"/>
              </a:rPr>
            </a:br>
            <a:r>
              <a:rPr lang="en-US" sz="2800" dirty="0">
                <a:solidFill>
                  <a:srgbClr val="FEFFFF"/>
                </a:solidFill>
                <a:latin typeface="Calibri" panose="020F0502020204030204" pitchFamily="34" charset="0"/>
                <a:cs typeface="Calibri" panose="020F0502020204030204" pitchFamily="34" charset="0"/>
              </a:rPr>
              <a:t>When the </a:t>
            </a:r>
            <a:r>
              <a:rPr lang="en-US" sz="2800" dirty="0">
                <a:solidFill>
                  <a:srgbClr val="FFFF00"/>
                </a:solidFill>
                <a:latin typeface="Calibri" panose="020F0502020204030204" pitchFamily="34" charset="0"/>
                <a:cs typeface="Calibri" panose="020F0502020204030204" pitchFamily="34" charset="0"/>
              </a:rPr>
              <a:t>expected</a:t>
            </a:r>
            <a:r>
              <a:rPr lang="en-US" sz="2800" dirty="0">
                <a:solidFill>
                  <a:srgbClr val="FEFFFF"/>
                </a:solidFill>
                <a:latin typeface="Calibri" panose="020F0502020204030204" pitchFamily="34" charset="0"/>
                <a:cs typeface="Calibri" panose="020F0502020204030204" pitchFamily="34" charset="0"/>
              </a:rPr>
              <a:t> becomes </a:t>
            </a:r>
            <a:r>
              <a:rPr lang="en-US" sz="2800" dirty="0">
                <a:solidFill>
                  <a:srgbClr val="FFFF00"/>
                </a:solidFill>
                <a:latin typeface="Calibri" panose="020F0502020204030204" pitchFamily="34" charset="0"/>
                <a:cs typeface="Calibri" panose="020F0502020204030204" pitchFamily="34" charset="0"/>
              </a:rPr>
              <a:t>unexpected</a:t>
            </a:r>
            <a:r>
              <a:rPr lang="en-US" sz="2800" dirty="0">
                <a:solidFill>
                  <a:srgbClr val="FEFFFF"/>
                </a:solidFill>
                <a:latin typeface="Calibri" panose="020F0502020204030204" pitchFamily="34" charset="0"/>
                <a:cs typeface="Calibri" panose="020F0502020204030204" pitchFamily="34" charset="0"/>
              </a:rPr>
              <a:t> which increases dopamine dramatically and compels us to continue seeking the </a:t>
            </a:r>
            <a:r>
              <a:rPr lang="en-US" sz="2800" dirty="0">
                <a:solidFill>
                  <a:srgbClr val="00B0F0"/>
                </a:solidFill>
                <a:latin typeface="Calibri" panose="020F0502020204030204" pitchFamily="34" charset="0"/>
                <a:cs typeface="Calibri" panose="020F0502020204030204" pitchFamily="34" charset="0"/>
              </a:rPr>
              <a:t>new thing. </a:t>
            </a:r>
            <a:r>
              <a:rPr lang="en-US" sz="2800" dirty="0">
                <a:solidFill>
                  <a:srgbClr val="FEFFFF"/>
                </a:solidFill>
                <a:latin typeface="Calibri" panose="020F0502020204030204" pitchFamily="34" charset="0"/>
                <a:cs typeface="Calibri" panose="020F0502020204030204" pitchFamily="34" charset="0"/>
              </a:rPr>
              <a:t>This can become addicting. </a:t>
            </a:r>
          </a:p>
        </p:txBody>
      </p:sp>
      <p:sp>
        <p:nvSpPr>
          <p:cNvPr id="9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E1102AB9-DA6C-43F7-8B5C-4C3C7F40F707}"/>
              </a:ext>
            </a:extLst>
          </p:cNvPr>
          <p:cNvPicPr>
            <a:picLocks noChangeAspect="1"/>
          </p:cNvPicPr>
          <p:nvPr/>
        </p:nvPicPr>
        <p:blipFill rotWithShape="1">
          <a:blip r:embed="rId2"/>
          <a:srcRect l="10313" r="9584"/>
          <a:stretch/>
        </p:blipFill>
        <p:spPr>
          <a:xfrm>
            <a:off x="4959244" y="1272631"/>
            <a:ext cx="6984478" cy="4718638"/>
          </a:xfrm>
          <a:prstGeom prst="rect">
            <a:avLst/>
          </a:prstGeom>
        </p:spPr>
      </p:pic>
    </p:spTree>
    <p:extLst>
      <p:ext uri="{BB962C8B-B14F-4D97-AF65-F5344CB8AC3E}">
        <p14:creationId xmlns:p14="http://schemas.microsoft.com/office/powerpoint/2010/main" val="38478193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4332B02-E62C-40BA-A04B-C9096B6F726B}"/>
              </a:ext>
            </a:extLst>
          </p:cNvPr>
          <p:cNvSpPr>
            <a:spLocks noGrp="1"/>
          </p:cNvSpPr>
          <p:nvPr>
            <p:ph type="title"/>
          </p:nvPr>
        </p:nvSpPr>
        <p:spPr>
          <a:xfrm>
            <a:off x="133458" y="967417"/>
            <a:ext cx="4185691" cy="368924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When we get accustomed to the new thing, dopamine is </a:t>
            </a:r>
            <a:r>
              <a:rPr lang="en-US" sz="4000" dirty="0">
                <a:solidFill>
                  <a:srgbClr val="00B0F0"/>
                </a:solidFill>
                <a:latin typeface="Calibri" panose="020F0502020204030204" pitchFamily="34" charset="0"/>
                <a:cs typeface="Calibri" panose="020F0502020204030204" pitchFamily="34" charset="0"/>
              </a:rPr>
              <a:t>decreased.</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63EFC12C-99CA-4B4B-82D4-88B43BFF2B70}"/>
              </a:ext>
            </a:extLst>
          </p:cNvPr>
          <p:cNvPicPr>
            <a:picLocks noChangeAspect="1"/>
          </p:cNvPicPr>
          <p:nvPr/>
        </p:nvPicPr>
        <p:blipFill rotWithShape="1">
          <a:blip r:embed="rId2"/>
          <a:srcRect l="10416" r="10000"/>
          <a:stretch/>
        </p:blipFill>
        <p:spPr>
          <a:xfrm>
            <a:off x="5255172" y="1289198"/>
            <a:ext cx="6085490" cy="4292049"/>
          </a:xfrm>
          <a:prstGeom prst="rect">
            <a:avLst/>
          </a:prstGeom>
        </p:spPr>
      </p:pic>
    </p:spTree>
    <p:extLst>
      <p:ext uri="{BB962C8B-B14F-4D97-AF65-F5344CB8AC3E}">
        <p14:creationId xmlns:p14="http://schemas.microsoft.com/office/powerpoint/2010/main" val="17411460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4FE9F30-51E2-4D3E-BE95-899445319183}"/>
              </a:ext>
            </a:extLst>
          </p:cNvPr>
          <p:cNvSpPr>
            <a:spLocks noGrp="1"/>
          </p:cNvSpPr>
          <p:nvPr>
            <p:ph type="title"/>
          </p:nvPr>
        </p:nvSpPr>
        <p:spPr>
          <a:xfrm>
            <a:off x="283531" y="1795849"/>
            <a:ext cx="4035618" cy="2649140"/>
          </a:xfrm>
        </p:spPr>
        <p:txBody>
          <a:bodyPr vert="horz" lIns="91440" tIns="45720" rIns="91440" bIns="45720" rtlCol="0" anchor="b">
            <a:normAutofit/>
          </a:bodyPr>
          <a:lstStyle/>
          <a:p>
            <a:r>
              <a:rPr lang="en-US" sz="3700" dirty="0">
                <a:solidFill>
                  <a:srgbClr val="FEFFFF"/>
                </a:solidFill>
                <a:latin typeface="Calibri" panose="020F0502020204030204" pitchFamily="34" charset="0"/>
                <a:ea typeface="Calibri" panose="020F0502020204030204" pitchFamily="34" charset="0"/>
                <a:cs typeface="Calibri" panose="020F0502020204030204" pitchFamily="34" charset="0"/>
              </a:rPr>
              <a:t>Dopamine drops when the </a:t>
            </a:r>
            <a:r>
              <a:rPr lang="en-US" sz="3700" dirty="0">
                <a:solidFill>
                  <a:srgbClr val="00B0F0"/>
                </a:solidFill>
                <a:latin typeface="Calibri" panose="020F0502020204030204" pitchFamily="34" charset="0"/>
                <a:ea typeface="Calibri" panose="020F0502020204030204" pitchFamily="34" charset="0"/>
                <a:cs typeface="Calibri" panose="020F0502020204030204" pitchFamily="34" charset="0"/>
              </a:rPr>
              <a:t>unexpected </a:t>
            </a:r>
            <a:r>
              <a:rPr lang="en-US" sz="3700" dirty="0">
                <a:solidFill>
                  <a:srgbClr val="FEFFFF"/>
                </a:solidFill>
                <a:latin typeface="Calibri" panose="020F0502020204030204" pitchFamily="34" charset="0"/>
                <a:ea typeface="Calibri" panose="020F0502020204030204" pitchFamily="34" charset="0"/>
                <a:cs typeface="Calibri" panose="020F0502020204030204" pitchFamily="34" charset="0"/>
              </a:rPr>
              <a:t>becomes </a:t>
            </a:r>
            <a:r>
              <a:rPr lang="en-US" sz="3700" dirty="0">
                <a:solidFill>
                  <a:srgbClr val="00B0F0"/>
                </a:solidFill>
                <a:latin typeface="Calibri" panose="020F0502020204030204" pitchFamily="34" charset="0"/>
                <a:ea typeface="Calibri" panose="020F0502020204030204" pitchFamily="34" charset="0"/>
                <a:cs typeface="Calibri" panose="020F0502020204030204" pitchFamily="34" charset="0"/>
              </a:rPr>
              <a:t>expected.</a:t>
            </a:r>
          </a:p>
        </p:txBody>
      </p:sp>
      <p:pic>
        <p:nvPicPr>
          <p:cNvPr id="3" name="Picture 2">
            <a:extLst>
              <a:ext uri="{FF2B5EF4-FFF2-40B4-BE49-F238E27FC236}">
                <a16:creationId xmlns:a16="http://schemas.microsoft.com/office/drawing/2014/main" id="{40167BE7-AC8D-45B2-BC0E-C1F07C7A65EE}"/>
              </a:ext>
            </a:extLst>
          </p:cNvPr>
          <p:cNvPicPr>
            <a:picLocks noChangeAspect="1"/>
          </p:cNvPicPr>
          <p:nvPr/>
        </p:nvPicPr>
        <p:blipFill rotWithShape="1">
          <a:blip r:embed="rId2"/>
          <a:srcRect l="39475" t="9091" r="14222" b="-1"/>
          <a:stretch/>
        </p:blipFill>
        <p:spPr>
          <a:xfrm>
            <a:off x="4639732" y="10"/>
            <a:ext cx="7552267" cy="6857990"/>
          </a:xfrm>
          <a:prstGeom prst="rect">
            <a:avLst/>
          </a:prstGeom>
        </p:spPr>
      </p:pic>
      <p:sp>
        <p:nvSpPr>
          <p:cNvPr id="46"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467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AEBE222-197F-4237-AB22-6FBA6A80044B}"/>
              </a:ext>
            </a:extLst>
          </p:cNvPr>
          <p:cNvSpPr>
            <a:spLocks noGrp="1"/>
          </p:cNvSpPr>
          <p:nvPr>
            <p:ph type="title"/>
          </p:nvPr>
        </p:nvSpPr>
        <p:spPr>
          <a:xfrm>
            <a:off x="283532" y="967417"/>
            <a:ext cx="4035618" cy="3001491"/>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We can then possibly decide to end the cycle</a:t>
            </a:r>
            <a:r>
              <a:rPr lang="en-US" sz="4000" b="1" dirty="0">
                <a:solidFill>
                  <a:srgbClr val="FEFFFF"/>
                </a:solidFill>
                <a:latin typeface="Calibri" panose="020F0502020204030204" pitchFamily="34" charset="0"/>
                <a:cs typeface="Calibri" panose="020F0502020204030204" pitchFamily="34" charset="0"/>
              </a:rPr>
              <a:t>.</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54AB74F1-A1C8-412E-9B49-3A4C6EA35EEA}"/>
              </a:ext>
            </a:extLst>
          </p:cNvPr>
          <p:cNvPicPr>
            <a:picLocks noChangeAspect="1"/>
          </p:cNvPicPr>
          <p:nvPr/>
        </p:nvPicPr>
        <p:blipFill rotWithShape="1">
          <a:blip r:embed="rId2"/>
          <a:srcRect l="10104" r="9480"/>
          <a:stretch/>
        </p:blipFill>
        <p:spPr>
          <a:xfrm>
            <a:off x="5404021" y="1399026"/>
            <a:ext cx="6146847" cy="3877167"/>
          </a:xfrm>
          <a:prstGeom prst="rect">
            <a:avLst/>
          </a:prstGeom>
        </p:spPr>
      </p:pic>
    </p:spTree>
    <p:extLst>
      <p:ext uri="{BB962C8B-B14F-4D97-AF65-F5344CB8AC3E}">
        <p14:creationId xmlns:p14="http://schemas.microsoft.com/office/powerpoint/2010/main" val="21037550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8B27A94-4234-4252-BD68-CD3A64DCD586}"/>
              </a:ext>
            </a:extLst>
          </p:cNvPr>
          <p:cNvSpPr>
            <a:spLocks noGrp="1"/>
          </p:cNvSpPr>
          <p:nvPr>
            <p:ph type="title"/>
          </p:nvPr>
        </p:nvSpPr>
        <p:spPr>
          <a:xfrm>
            <a:off x="283531" y="1276752"/>
            <a:ext cx="4035618" cy="3313259"/>
          </a:xfrm>
        </p:spPr>
        <p:txBody>
          <a:bodyPr vert="horz" lIns="91440" tIns="45720" rIns="91440" bIns="45720" rtlCol="0" anchor="b">
            <a:normAutofit/>
          </a:bodyPr>
          <a:lstStyle/>
          <a:p>
            <a:pPr>
              <a:lnSpc>
                <a:spcPct val="90000"/>
              </a:lnSpc>
            </a:pPr>
            <a:r>
              <a:rPr lang="en-US" sz="3200" b="1" dirty="0">
                <a:solidFill>
                  <a:srgbClr val="FFFF00"/>
                </a:solidFill>
                <a:latin typeface="Calibri" panose="020F0502020204030204" pitchFamily="34" charset="0"/>
                <a:cs typeface="Calibri" panose="020F0502020204030204" pitchFamily="34" charset="0"/>
              </a:rPr>
              <a:t>Here &amp; Now Circuits </a:t>
            </a:r>
            <a:r>
              <a:rPr lang="en-US" sz="3200" dirty="0">
                <a:solidFill>
                  <a:srgbClr val="FEFFFF"/>
                </a:solidFill>
                <a:latin typeface="Calibri" panose="020F0502020204030204" pitchFamily="34" charset="0"/>
                <a:cs typeface="Calibri" panose="020F0502020204030204" pitchFamily="34" charset="0"/>
              </a:rPr>
              <a:t>allow us to back off the </a:t>
            </a:r>
            <a:r>
              <a:rPr lang="en-US" sz="3200" dirty="0">
                <a:solidFill>
                  <a:srgbClr val="00B0F0"/>
                </a:solidFill>
                <a:latin typeface="Calibri" panose="020F0502020204030204" pitchFamily="34" charset="0"/>
                <a:cs typeface="Calibri" panose="020F0502020204030204" pitchFamily="34" charset="0"/>
              </a:rPr>
              <a:t>future pursuit </a:t>
            </a:r>
            <a:r>
              <a:rPr lang="en-US" sz="3200" dirty="0">
                <a:solidFill>
                  <a:srgbClr val="FEFFFF"/>
                </a:solidFill>
                <a:latin typeface="Calibri" panose="020F0502020204030204" pitchFamily="34" charset="0"/>
                <a:cs typeface="Calibri" panose="020F0502020204030204" pitchFamily="34" charset="0"/>
              </a:rPr>
              <a:t>and enjoy the </a:t>
            </a:r>
            <a:r>
              <a:rPr lang="en-US" sz="3200" dirty="0">
                <a:solidFill>
                  <a:srgbClr val="00B0F0"/>
                </a:solidFill>
                <a:latin typeface="Calibri" panose="020F0502020204030204" pitchFamily="34" charset="0"/>
                <a:cs typeface="Calibri" panose="020F0502020204030204" pitchFamily="34" charset="0"/>
              </a:rPr>
              <a:t>present</a:t>
            </a:r>
            <a:r>
              <a:rPr lang="en-US" sz="3200" dirty="0">
                <a:solidFill>
                  <a:srgbClr val="FEFFFF"/>
                </a:solidFill>
                <a:latin typeface="Calibri" panose="020F0502020204030204" pitchFamily="34" charset="0"/>
                <a:cs typeface="Calibri" panose="020F0502020204030204" pitchFamily="34" charset="0"/>
              </a:rPr>
              <a:t> and all that it offers – relationships, peace, connection</a:t>
            </a:r>
            <a:endParaRPr lang="en-US" sz="3200" dirty="0">
              <a:solidFill>
                <a:srgbClr val="FEFFFF"/>
              </a:solidFill>
            </a:endParaRPr>
          </a:p>
        </p:txBody>
      </p:sp>
      <p:pic>
        <p:nvPicPr>
          <p:cNvPr id="3" name="Picture 2">
            <a:extLst>
              <a:ext uri="{FF2B5EF4-FFF2-40B4-BE49-F238E27FC236}">
                <a16:creationId xmlns:a16="http://schemas.microsoft.com/office/drawing/2014/main" id="{32F52F4B-A4E7-4DBE-9028-7DE172AA038D}"/>
              </a:ext>
            </a:extLst>
          </p:cNvPr>
          <p:cNvPicPr>
            <a:picLocks noChangeAspect="1"/>
          </p:cNvPicPr>
          <p:nvPr/>
        </p:nvPicPr>
        <p:blipFill rotWithShape="1">
          <a:blip r:embed="rId2"/>
          <a:srcRect l="26180" t="9091" r="29097" b="-1"/>
          <a:stretch/>
        </p:blipFill>
        <p:spPr>
          <a:xfrm>
            <a:off x="4653623" y="-1"/>
            <a:ext cx="7794180" cy="6853254"/>
          </a:xfrm>
          <a:prstGeom prst="rect">
            <a:avLst/>
          </a:prstGeom>
        </p:spPr>
      </p:pic>
      <p:sp>
        <p:nvSpPr>
          <p:cNvPr id="46"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209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3" name="Group 6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7" name="Rectangle 7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1" name="Rectangle 80">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3" name="Rectangle 82">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5" name="Rectangle 84">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30C0D09-0D41-4540-A7C7-01AD15F4C285}"/>
              </a:ext>
            </a:extLst>
          </p:cNvPr>
          <p:cNvSpPr>
            <a:spLocks noGrp="1"/>
          </p:cNvSpPr>
          <p:nvPr>
            <p:ph type="title"/>
          </p:nvPr>
        </p:nvSpPr>
        <p:spPr>
          <a:xfrm>
            <a:off x="540279" y="1795849"/>
            <a:ext cx="3778870" cy="3114818"/>
          </a:xfrm>
        </p:spPr>
        <p:txBody>
          <a:bodyPr vert="horz" lIns="91440" tIns="45720" rIns="91440" bIns="45720" rtlCol="0" anchor="b">
            <a:normAutofit/>
          </a:bodyPr>
          <a:lstStyle/>
          <a:p>
            <a:pPr>
              <a:lnSpc>
                <a:spcPct val="90000"/>
              </a:lnSpc>
            </a:pPr>
            <a:r>
              <a:rPr lang="en-US" sz="3100">
                <a:solidFill>
                  <a:srgbClr val="FEFFFF"/>
                </a:solidFill>
              </a:rPr>
              <a:t>If we end the dopamine rush, we are able to enter into the here and now zone driven by the down chemicals.</a:t>
            </a:r>
          </a:p>
        </p:txBody>
      </p:sp>
      <p:pic>
        <p:nvPicPr>
          <p:cNvPr id="35" name="Picture 34">
            <a:extLst>
              <a:ext uri="{FF2B5EF4-FFF2-40B4-BE49-F238E27FC236}">
                <a16:creationId xmlns:a16="http://schemas.microsoft.com/office/drawing/2014/main" id="{D6A275EA-780B-451E-B3C6-41471B667F33}"/>
              </a:ext>
            </a:extLst>
          </p:cNvPr>
          <p:cNvPicPr>
            <a:picLocks noChangeAspect="1"/>
          </p:cNvPicPr>
          <p:nvPr/>
        </p:nvPicPr>
        <p:blipFill rotWithShape="1">
          <a:blip r:embed="rId2"/>
          <a:srcRect l="27376" t="3280" r="23362" b="-1"/>
          <a:stretch/>
        </p:blipFill>
        <p:spPr>
          <a:xfrm>
            <a:off x="4639732" y="10"/>
            <a:ext cx="7552267" cy="6857990"/>
          </a:xfrm>
          <a:prstGeom prst="rect">
            <a:avLst/>
          </a:prstGeom>
        </p:spPr>
      </p:pic>
      <p:sp>
        <p:nvSpPr>
          <p:cNvPr id="87"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449611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532C12-A577-4DBA-B259-D1BDBB2C7504}"/>
              </a:ext>
            </a:extLst>
          </p:cNvPr>
          <p:cNvSpPr>
            <a:spLocks noGrp="1"/>
          </p:cNvSpPr>
          <p:nvPr>
            <p:ph type="title"/>
          </p:nvPr>
        </p:nvSpPr>
        <p:spPr>
          <a:xfrm>
            <a:off x="229259" y="967418"/>
            <a:ext cx="4089890" cy="3458934"/>
          </a:xfrm>
        </p:spPr>
        <p:txBody>
          <a:bodyPr vert="horz" lIns="91440" tIns="45720" rIns="91440" bIns="45720" rtlCol="0" anchor="b">
            <a:normAutofit/>
          </a:bodyPr>
          <a:lstStyle/>
          <a:p>
            <a:pPr>
              <a:lnSpc>
                <a:spcPct val="90000"/>
              </a:lnSpc>
            </a:pPr>
            <a:r>
              <a:rPr lang="en-US" sz="3100" dirty="0">
                <a:solidFill>
                  <a:srgbClr val="FEFFFF"/>
                </a:solidFill>
                <a:latin typeface="Calibri" panose="020F0502020204030204" pitchFamily="34" charset="0"/>
                <a:cs typeface="Calibri" panose="020F0502020204030204" pitchFamily="34" charset="0"/>
              </a:rPr>
              <a:t>Being able to shift from </a:t>
            </a:r>
            <a:r>
              <a:rPr lang="en-US" sz="3100" dirty="0">
                <a:solidFill>
                  <a:srgbClr val="00B0F0"/>
                </a:solidFill>
                <a:latin typeface="Calibri" panose="020F0502020204030204" pitchFamily="34" charset="0"/>
                <a:cs typeface="Calibri" panose="020F0502020204030204" pitchFamily="34" charset="0"/>
              </a:rPr>
              <a:t>future craving </a:t>
            </a:r>
            <a:r>
              <a:rPr lang="en-US" sz="3100" dirty="0">
                <a:solidFill>
                  <a:srgbClr val="FEFFFF"/>
                </a:solidFill>
                <a:latin typeface="Calibri" panose="020F0502020204030204" pitchFamily="34" charset="0"/>
                <a:cs typeface="Calibri" panose="020F0502020204030204" pitchFamily="34" charset="0"/>
              </a:rPr>
              <a:t>(dopamine) to the </a:t>
            </a:r>
            <a:r>
              <a:rPr lang="en-US" sz="3100" dirty="0">
                <a:solidFill>
                  <a:srgbClr val="00B0F0"/>
                </a:solidFill>
                <a:latin typeface="Calibri" panose="020F0502020204030204" pitchFamily="34" charset="0"/>
                <a:cs typeface="Calibri" panose="020F0502020204030204" pitchFamily="34" charset="0"/>
              </a:rPr>
              <a:t>present</a:t>
            </a:r>
            <a:r>
              <a:rPr lang="en-US" sz="3100" dirty="0">
                <a:solidFill>
                  <a:srgbClr val="FEFFFF"/>
                </a:solidFill>
                <a:latin typeface="Calibri" panose="020F0502020204030204" pitchFamily="34" charset="0"/>
                <a:cs typeface="Calibri" panose="020F0502020204030204" pitchFamily="34" charset="0"/>
              </a:rPr>
              <a:t> (here and now chemicals) is essential to mental health</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FAEE2FE2-0F89-4CCB-8D54-4DC32DD64658}"/>
              </a:ext>
            </a:extLst>
          </p:cNvPr>
          <p:cNvPicPr>
            <a:picLocks noChangeAspect="1"/>
          </p:cNvPicPr>
          <p:nvPr/>
        </p:nvPicPr>
        <p:blipFill rotWithShape="1">
          <a:blip r:embed="rId2"/>
          <a:srcRect l="10833" r="10520"/>
          <a:stretch/>
        </p:blipFill>
        <p:spPr>
          <a:xfrm>
            <a:off x="5263862" y="1399026"/>
            <a:ext cx="6265986" cy="4079716"/>
          </a:xfrm>
          <a:prstGeom prst="rect">
            <a:avLst/>
          </a:prstGeom>
        </p:spPr>
      </p:pic>
    </p:spTree>
    <p:extLst>
      <p:ext uri="{BB962C8B-B14F-4D97-AF65-F5344CB8AC3E}">
        <p14:creationId xmlns:p14="http://schemas.microsoft.com/office/powerpoint/2010/main" val="1209953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5"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6"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7"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8"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9"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0"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1"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2"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3"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4"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5"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6"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8" name="Group 77">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9"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1"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2"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3"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4"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5"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6"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7"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8"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9"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0"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2" name="Rectangle 91">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4"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3" descr="A person holding a sign&#10;&#10;Description automatically generated">
            <a:extLst>
              <a:ext uri="{FF2B5EF4-FFF2-40B4-BE49-F238E27FC236}">
                <a16:creationId xmlns:a16="http://schemas.microsoft.com/office/drawing/2014/main" id="{62CB2D85-B84A-CE0E-C226-E95BF4F30B94}"/>
              </a:ext>
            </a:extLst>
          </p:cNvPr>
          <p:cNvPicPr>
            <a:picLocks noChangeAspect="1"/>
          </p:cNvPicPr>
          <p:nvPr/>
        </p:nvPicPr>
        <p:blipFill rotWithShape="1">
          <a:blip r:embed="rId2"/>
          <a:srcRect r="2" b="14582"/>
          <a:stretch/>
        </p:blipFill>
        <p:spPr>
          <a:xfrm>
            <a:off x="4528620" y="8962"/>
            <a:ext cx="7706444" cy="3428990"/>
          </a:xfrm>
          <a:prstGeom prst="rect">
            <a:avLst/>
          </a:prstGeom>
        </p:spPr>
      </p:pic>
      <p:pic>
        <p:nvPicPr>
          <p:cNvPr id="7" name="Picture 6" descr="Diagram&#10;&#10;Description automatically generated">
            <a:extLst>
              <a:ext uri="{FF2B5EF4-FFF2-40B4-BE49-F238E27FC236}">
                <a16:creationId xmlns:a16="http://schemas.microsoft.com/office/drawing/2014/main" id="{B2334F91-2AD4-836F-881A-871704A1CD81}"/>
              </a:ext>
            </a:extLst>
          </p:cNvPr>
          <p:cNvPicPr>
            <a:picLocks noChangeAspect="1"/>
          </p:cNvPicPr>
          <p:nvPr/>
        </p:nvPicPr>
        <p:blipFill rotWithShape="1">
          <a:blip r:embed="rId3"/>
          <a:srcRect t="17778" r="1" b="22819"/>
          <a:stretch/>
        </p:blipFill>
        <p:spPr>
          <a:xfrm>
            <a:off x="4458333" y="3561202"/>
            <a:ext cx="7706443" cy="3429000"/>
          </a:xfrm>
          <a:prstGeom prst="rect">
            <a:avLst/>
          </a:prstGeom>
        </p:spPr>
      </p:pic>
      <p:sp useBgFill="1">
        <p:nvSpPr>
          <p:cNvPr id="96" name="Freeform: Shape 95">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5AAC9359-FF20-DE02-F290-39C4A3A3380D}"/>
              </a:ext>
            </a:extLst>
          </p:cNvPr>
          <p:cNvSpPr>
            <a:spLocks noGrp="1"/>
          </p:cNvSpPr>
          <p:nvPr>
            <p:ph type="title"/>
          </p:nvPr>
        </p:nvSpPr>
        <p:spPr>
          <a:xfrm>
            <a:off x="171670" y="944026"/>
            <a:ext cx="5645235" cy="1242817"/>
          </a:xfrm>
        </p:spPr>
        <p:txBody>
          <a:bodyPr vert="horz" lIns="91440" tIns="45720" rIns="91440" bIns="45720" rtlCol="0" anchor="t">
            <a:normAutofit/>
          </a:bodyPr>
          <a:lstStyle/>
          <a:p>
            <a:r>
              <a:rPr lang="en-US" sz="3600">
                <a:latin typeface="Calibri" panose="020F0502020204030204" pitchFamily="34" charset="0"/>
                <a:ea typeface="Calibri" panose="020F0502020204030204" pitchFamily="34" charset="0"/>
                <a:cs typeface="Calibri" panose="020F0502020204030204" pitchFamily="34" charset="0"/>
              </a:rPr>
              <a:t>Common Process Addictions</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98" name="Rectangle 97">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9" name="Text Placeholder 2">
            <a:extLst>
              <a:ext uri="{FF2B5EF4-FFF2-40B4-BE49-F238E27FC236}">
                <a16:creationId xmlns:a16="http://schemas.microsoft.com/office/drawing/2014/main" id="{4424BAFE-795D-86BF-9B75-6A7573A24484}"/>
              </a:ext>
            </a:extLst>
          </p:cNvPr>
          <p:cNvGraphicFramePr/>
          <p:nvPr>
            <p:extLst>
              <p:ext uri="{D42A27DB-BD31-4B8C-83A1-F6EECF244321}">
                <p14:modId xmlns:p14="http://schemas.microsoft.com/office/powerpoint/2010/main" val="497879855"/>
              </p:ext>
            </p:extLst>
          </p:nvPr>
        </p:nvGraphicFramePr>
        <p:xfrm>
          <a:off x="283531" y="1930592"/>
          <a:ext cx="5533375" cy="3725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79133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63" name="Group 6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7" name="Rectangle 7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1" name="Rectangle 80">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83" name="Rectangle 82">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5" name="Rectangle 84">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7C554E"/>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BA78E66-6A16-4897-A29D-D3912CAE0F6F}"/>
              </a:ext>
            </a:extLst>
          </p:cNvPr>
          <p:cNvSpPr>
            <a:spLocks noGrp="1"/>
          </p:cNvSpPr>
          <p:nvPr>
            <p:ph type="title"/>
          </p:nvPr>
        </p:nvSpPr>
        <p:spPr>
          <a:xfrm>
            <a:off x="540279" y="1795849"/>
            <a:ext cx="3778870" cy="2729467"/>
          </a:xfrm>
        </p:spPr>
        <p:txBody>
          <a:bodyPr vert="horz" lIns="91440" tIns="45720" rIns="91440" bIns="45720" rtlCol="0" anchor="b">
            <a:normAutofit/>
          </a:bodyPr>
          <a:lstStyle/>
          <a:p>
            <a:pPr>
              <a:lnSpc>
                <a:spcPct val="90000"/>
              </a:lnSpc>
            </a:pPr>
            <a:r>
              <a:rPr lang="en-US" sz="3400" dirty="0">
                <a:solidFill>
                  <a:srgbClr val="FEFFFF"/>
                </a:solidFill>
                <a:latin typeface="Calibri" panose="020F0502020204030204" pitchFamily="34" charset="0"/>
                <a:cs typeface="Calibri" panose="020F0502020204030204" pitchFamily="34" charset="0"/>
              </a:rPr>
              <a:t>Dopamine fixes us on a </a:t>
            </a:r>
            <a:r>
              <a:rPr lang="en-US" sz="3400" dirty="0">
                <a:solidFill>
                  <a:srgbClr val="00B0F0"/>
                </a:solidFill>
                <a:latin typeface="Calibri" panose="020F0502020204030204" pitchFamily="34" charset="0"/>
                <a:cs typeface="Calibri" panose="020F0502020204030204" pitchFamily="34" charset="0"/>
              </a:rPr>
              <a:t>future target </a:t>
            </a:r>
            <a:r>
              <a:rPr lang="en-US" sz="3400" dirty="0">
                <a:solidFill>
                  <a:srgbClr val="FEFFFF"/>
                </a:solidFill>
                <a:latin typeface="Calibri" panose="020F0502020204030204" pitchFamily="34" charset="0"/>
                <a:cs typeface="Calibri" panose="020F0502020204030204" pitchFamily="34" charset="0"/>
              </a:rPr>
              <a:t>and can be a good thing </a:t>
            </a:r>
            <a:r>
              <a:rPr lang="en-US" sz="3400" dirty="0">
                <a:solidFill>
                  <a:srgbClr val="00B0F0"/>
                </a:solidFill>
                <a:latin typeface="Calibri" panose="020F0502020204030204" pitchFamily="34" charset="0"/>
                <a:cs typeface="Calibri" panose="020F0502020204030204" pitchFamily="34" charset="0"/>
              </a:rPr>
              <a:t>if balanced</a:t>
            </a:r>
          </a:p>
        </p:txBody>
      </p:sp>
      <p:pic>
        <p:nvPicPr>
          <p:cNvPr id="3" name="Picture 2">
            <a:extLst>
              <a:ext uri="{FF2B5EF4-FFF2-40B4-BE49-F238E27FC236}">
                <a16:creationId xmlns:a16="http://schemas.microsoft.com/office/drawing/2014/main" id="{387F9149-A3C0-4A59-91D8-2B59603D0F75}"/>
              </a:ext>
            </a:extLst>
          </p:cNvPr>
          <p:cNvPicPr>
            <a:picLocks noChangeAspect="1"/>
          </p:cNvPicPr>
          <p:nvPr/>
        </p:nvPicPr>
        <p:blipFill rotWithShape="1">
          <a:blip r:embed="rId2"/>
          <a:srcRect l="24638" t="4437" r="24429"/>
          <a:stretch/>
        </p:blipFill>
        <p:spPr>
          <a:xfrm>
            <a:off x="4647353" y="26816"/>
            <a:ext cx="7552267" cy="6858001"/>
          </a:xfrm>
          <a:prstGeom prst="rect">
            <a:avLst/>
          </a:prstGeom>
        </p:spPr>
      </p:pic>
    </p:spTree>
    <p:extLst>
      <p:ext uri="{BB962C8B-B14F-4D97-AF65-F5344CB8AC3E}">
        <p14:creationId xmlns:p14="http://schemas.microsoft.com/office/powerpoint/2010/main" val="388505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A6CB409-080A-4913-A10A-E98E5B2829A1}"/>
              </a:ext>
            </a:extLst>
          </p:cNvPr>
          <p:cNvSpPr>
            <a:spLocks noGrp="1"/>
          </p:cNvSpPr>
          <p:nvPr>
            <p:ph type="title"/>
          </p:nvPr>
        </p:nvSpPr>
        <p:spPr>
          <a:xfrm>
            <a:off x="217724" y="1597572"/>
            <a:ext cx="4101425" cy="2786707"/>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Dopamine used well: Fix on the target and ignore the distractions</a:t>
            </a:r>
          </a:p>
        </p:txBody>
      </p:sp>
      <p:pic>
        <p:nvPicPr>
          <p:cNvPr id="3" name="Picture 2">
            <a:extLst>
              <a:ext uri="{FF2B5EF4-FFF2-40B4-BE49-F238E27FC236}">
                <a16:creationId xmlns:a16="http://schemas.microsoft.com/office/drawing/2014/main" id="{72BB5A47-634B-47C2-922A-818EC8775CDE}"/>
              </a:ext>
            </a:extLst>
          </p:cNvPr>
          <p:cNvPicPr>
            <a:picLocks noChangeAspect="1"/>
          </p:cNvPicPr>
          <p:nvPr/>
        </p:nvPicPr>
        <p:blipFill rotWithShape="1">
          <a:blip r:embed="rId2"/>
          <a:srcRect l="14218" t="9091" r="39479" b="-1"/>
          <a:stretch/>
        </p:blipFill>
        <p:spPr>
          <a:xfrm>
            <a:off x="4639732" y="10"/>
            <a:ext cx="7552267" cy="6857990"/>
          </a:xfrm>
          <a:prstGeom prst="rect">
            <a:avLst/>
          </a:prstGeom>
        </p:spPr>
      </p:pic>
      <p:sp>
        <p:nvSpPr>
          <p:cNvPr id="46"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9057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7A77510-85E6-4D2A-ADCC-50168B11B4F8}"/>
              </a:ext>
            </a:extLst>
          </p:cNvPr>
          <p:cNvSpPr>
            <a:spLocks noGrp="1"/>
          </p:cNvSpPr>
          <p:nvPr>
            <p:ph type="title"/>
          </p:nvPr>
        </p:nvSpPr>
        <p:spPr>
          <a:xfrm>
            <a:off x="348834" y="967417"/>
            <a:ext cx="3970315" cy="3339832"/>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Dopamine used well:</a:t>
            </a:r>
            <a:br>
              <a:rPr lang="en-US" sz="4000" dirty="0">
                <a:solidFill>
                  <a:srgbClr val="FEFFFF"/>
                </a:solidFill>
                <a:latin typeface="Calibri" panose="020F0502020204030204" pitchFamily="34" charset="0"/>
                <a:cs typeface="Calibri" panose="020F0502020204030204" pitchFamily="34" charset="0"/>
              </a:rPr>
            </a:br>
            <a:r>
              <a:rPr lang="en-US" sz="4000" dirty="0">
                <a:solidFill>
                  <a:srgbClr val="00B0F0"/>
                </a:solidFill>
                <a:latin typeface="Calibri" panose="020F0502020204030204" pitchFamily="34" charset="0"/>
                <a:cs typeface="Calibri" panose="020F0502020204030204" pitchFamily="34" charset="0"/>
              </a:rPr>
              <a:t>Creativity </a:t>
            </a:r>
            <a:r>
              <a:rPr lang="en-US" sz="4000" dirty="0">
                <a:solidFill>
                  <a:schemeClr val="bg1"/>
                </a:solidFill>
                <a:latin typeface="Calibri" panose="020F0502020204030204" pitchFamily="34" charset="0"/>
                <a:cs typeface="Calibri" panose="020F0502020204030204" pitchFamily="34" charset="0"/>
              </a:rPr>
              <a:t>and</a:t>
            </a:r>
            <a:r>
              <a:rPr lang="en-US" sz="4000" dirty="0">
                <a:solidFill>
                  <a:srgbClr val="00B0F0"/>
                </a:solidFill>
                <a:latin typeface="Calibri" panose="020F0502020204030204" pitchFamily="34" charset="0"/>
                <a:cs typeface="Calibri" panose="020F0502020204030204" pitchFamily="34" charset="0"/>
              </a:rPr>
              <a:t> Inspiration</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BCB2A99E-AED3-4817-9323-421CDDAA8A3E}"/>
              </a:ext>
            </a:extLst>
          </p:cNvPr>
          <p:cNvPicPr>
            <a:picLocks noChangeAspect="1"/>
          </p:cNvPicPr>
          <p:nvPr/>
        </p:nvPicPr>
        <p:blipFill rotWithShape="1">
          <a:blip r:embed="rId2"/>
          <a:srcRect l="9605" r="10937"/>
          <a:stretch/>
        </p:blipFill>
        <p:spPr>
          <a:xfrm>
            <a:off x="4887916" y="1227301"/>
            <a:ext cx="6978262" cy="4613831"/>
          </a:xfrm>
          <a:prstGeom prst="rect">
            <a:avLst/>
          </a:prstGeom>
        </p:spPr>
      </p:pic>
    </p:spTree>
    <p:extLst>
      <p:ext uri="{BB962C8B-B14F-4D97-AF65-F5344CB8AC3E}">
        <p14:creationId xmlns:p14="http://schemas.microsoft.com/office/powerpoint/2010/main" val="30740793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B45EB80-528A-4336-9665-1CD173C2FD1B}"/>
              </a:ext>
            </a:extLst>
          </p:cNvPr>
          <p:cNvSpPr>
            <a:spLocks noGrp="1"/>
          </p:cNvSpPr>
          <p:nvPr>
            <p:ph type="title"/>
          </p:nvPr>
        </p:nvSpPr>
        <p:spPr>
          <a:xfrm>
            <a:off x="312580" y="967417"/>
            <a:ext cx="4006569" cy="3140211"/>
          </a:xfrm>
        </p:spPr>
        <p:txBody>
          <a:bodyPr vert="horz" lIns="91440" tIns="45720" rIns="91440" bIns="45720" rtlCol="0" anchor="b">
            <a:normAutofit fontScale="90000"/>
          </a:bodyPr>
          <a:lstStyle/>
          <a:p>
            <a:r>
              <a:rPr lang="en-US" sz="4000" dirty="0">
                <a:solidFill>
                  <a:srgbClr val="FEFFFF"/>
                </a:solidFill>
                <a:latin typeface="Calibri" panose="020F0502020204030204" pitchFamily="34" charset="0"/>
                <a:cs typeface="Calibri" panose="020F0502020204030204" pitchFamily="34" charset="0"/>
              </a:rPr>
              <a:t>Dopamine when used poorly can lead to </a:t>
            </a:r>
            <a:r>
              <a:rPr lang="en-US" sz="4000" dirty="0">
                <a:solidFill>
                  <a:srgbClr val="00B0F0"/>
                </a:solidFill>
                <a:latin typeface="Calibri" panose="020F0502020204030204" pitchFamily="34" charset="0"/>
                <a:cs typeface="Calibri" panose="020F0502020204030204" pitchFamily="34" charset="0"/>
              </a:rPr>
              <a:t>escalation</a:t>
            </a:r>
            <a:r>
              <a:rPr lang="en-US" sz="4000" dirty="0">
                <a:solidFill>
                  <a:srgbClr val="FEFFFF"/>
                </a:solidFill>
                <a:latin typeface="Calibri" panose="020F0502020204030204" pitchFamily="34" charset="0"/>
                <a:cs typeface="Calibri" panose="020F0502020204030204" pitchFamily="34" charset="0"/>
              </a:rPr>
              <a:t> and then ultimately </a:t>
            </a:r>
            <a:r>
              <a:rPr lang="en-US" sz="4000" dirty="0">
                <a:solidFill>
                  <a:srgbClr val="00B0F0"/>
                </a:solidFill>
                <a:latin typeface="Calibri" panose="020F0502020204030204" pitchFamily="34" charset="0"/>
                <a:cs typeface="Calibri" panose="020F0502020204030204" pitchFamily="34" charset="0"/>
              </a:rPr>
              <a:t>addiction </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AEAF1E4E-F45A-420B-9740-7B8E2947A94A}"/>
              </a:ext>
            </a:extLst>
          </p:cNvPr>
          <p:cNvPicPr>
            <a:picLocks noChangeAspect="1"/>
          </p:cNvPicPr>
          <p:nvPr/>
        </p:nvPicPr>
        <p:blipFill rotWithShape="1">
          <a:blip r:embed="rId2"/>
          <a:srcRect l="10439" r="11250"/>
          <a:stretch/>
        </p:blipFill>
        <p:spPr>
          <a:xfrm>
            <a:off x="5126158" y="1574800"/>
            <a:ext cx="6753262" cy="4322371"/>
          </a:xfrm>
          <a:prstGeom prst="rect">
            <a:avLst/>
          </a:prstGeom>
        </p:spPr>
      </p:pic>
    </p:spTree>
    <p:extLst>
      <p:ext uri="{BB962C8B-B14F-4D97-AF65-F5344CB8AC3E}">
        <p14:creationId xmlns:p14="http://schemas.microsoft.com/office/powerpoint/2010/main" val="23553027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Rectangle 42">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C21483F-CE46-4A91-87BE-1B74217A785C}"/>
              </a:ext>
            </a:extLst>
          </p:cNvPr>
          <p:cNvSpPr>
            <a:spLocks noGrp="1"/>
          </p:cNvSpPr>
          <p:nvPr>
            <p:ph type="title"/>
          </p:nvPr>
        </p:nvSpPr>
        <p:spPr>
          <a:xfrm>
            <a:off x="156563" y="967417"/>
            <a:ext cx="4162586" cy="3458934"/>
          </a:xfrm>
        </p:spPr>
        <p:txBody>
          <a:bodyPr vert="horz" lIns="91440" tIns="45720" rIns="91440" bIns="45720" rtlCol="0" anchor="b">
            <a:normAutofit/>
          </a:bodyPr>
          <a:lstStyle/>
          <a:p>
            <a:pPr>
              <a:lnSpc>
                <a:spcPct val="90000"/>
              </a:lnSpc>
            </a:pPr>
            <a:r>
              <a:rPr lang="en-US" sz="3100" dirty="0">
                <a:solidFill>
                  <a:srgbClr val="FEFFFF"/>
                </a:solidFill>
                <a:latin typeface="Calibri" panose="020F0502020204030204" pitchFamily="34" charset="0"/>
                <a:cs typeface="Calibri" panose="020F0502020204030204" pitchFamily="34" charset="0"/>
              </a:rPr>
              <a:t>Too much dopamine and too little Here &amp; Now Chemicals are </a:t>
            </a:r>
            <a:r>
              <a:rPr lang="en-US" sz="3100" dirty="0">
                <a:solidFill>
                  <a:srgbClr val="00B0F0"/>
                </a:solidFill>
                <a:latin typeface="Calibri" panose="020F0502020204030204" pitchFamily="34" charset="0"/>
                <a:cs typeface="Calibri" panose="020F0502020204030204" pitchFamily="34" charset="0"/>
              </a:rPr>
              <a:t>anti-family/procreation.</a:t>
            </a:r>
            <a:br>
              <a:rPr lang="en-US" sz="3100" dirty="0">
                <a:solidFill>
                  <a:srgbClr val="00B0F0"/>
                </a:solidFill>
                <a:latin typeface="Calibri" panose="020F0502020204030204" pitchFamily="34" charset="0"/>
                <a:cs typeface="Calibri" panose="020F0502020204030204" pitchFamily="34" charset="0"/>
              </a:rPr>
            </a:br>
            <a:br>
              <a:rPr lang="en-US" sz="3100" dirty="0">
                <a:solidFill>
                  <a:srgbClr val="FEFFFF"/>
                </a:solidFill>
                <a:latin typeface="Calibri" panose="020F0502020204030204" pitchFamily="34" charset="0"/>
                <a:cs typeface="Calibri" panose="020F0502020204030204" pitchFamily="34" charset="0"/>
              </a:rPr>
            </a:br>
            <a:r>
              <a:rPr lang="en-US" sz="3100" dirty="0">
                <a:solidFill>
                  <a:srgbClr val="FEFFFF"/>
                </a:solidFill>
                <a:latin typeface="Calibri" panose="020F0502020204030204" pitchFamily="34" charset="0"/>
                <a:cs typeface="Calibri" panose="020F0502020204030204" pitchFamily="34" charset="0"/>
              </a:rPr>
              <a:t>You get the goal but arrive there </a:t>
            </a:r>
            <a:r>
              <a:rPr lang="en-US" sz="3100" dirty="0">
                <a:solidFill>
                  <a:srgbClr val="00B0F0"/>
                </a:solidFill>
                <a:latin typeface="Calibri" panose="020F0502020204030204" pitchFamily="34" charset="0"/>
                <a:cs typeface="Calibri" panose="020F0502020204030204" pitchFamily="34" charset="0"/>
              </a:rPr>
              <a:t>alone!</a:t>
            </a:r>
          </a:p>
        </p:txBody>
      </p:sp>
      <p:sp>
        <p:nvSpPr>
          <p:cNvPr id="45"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3C4A1257-DF66-4486-9A04-5A9DB1623E1F}"/>
              </a:ext>
            </a:extLst>
          </p:cNvPr>
          <p:cNvPicPr>
            <a:picLocks noChangeAspect="1"/>
          </p:cNvPicPr>
          <p:nvPr/>
        </p:nvPicPr>
        <p:blipFill rotWithShape="1">
          <a:blip r:embed="rId2"/>
          <a:srcRect l="9605" r="9584"/>
          <a:stretch/>
        </p:blipFill>
        <p:spPr>
          <a:xfrm>
            <a:off x="5126159" y="1399026"/>
            <a:ext cx="6597938" cy="4079716"/>
          </a:xfrm>
          <a:prstGeom prst="rect">
            <a:avLst/>
          </a:prstGeom>
        </p:spPr>
      </p:pic>
    </p:spTree>
    <p:extLst>
      <p:ext uri="{BB962C8B-B14F-4D97-AF65-F5344CB8AC3E}">
        <p14:creationId xmlns:p14="http://schemas.microsoft.com/office/powerpoint/2010/main" val="36433097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 name="Group 5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6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6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6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6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91" name="Group 6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7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7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7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7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7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7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2" name="Rectangle 8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3"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94" name="Rectangle 86">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446F6374-6414-4949-A65B-5D33362A0F04}"/>
              </a:ext>
            </a:extLst>
          </p:cNvPr>
          <p:cNvSpPr>
            <a:spLocks noGrp="1"/>
          </p:cNvSpPr>
          <p:nvPr>
            <p:ph type="title"/>
          </p:nvPr>
        </p:nvSpPr>
        <p:spPr>
          <a:xfrm>
            <a:off x="1437399" y="646148"/>
            <a:ext cx="10189430" cy="463673"/>
          </a:xfrm>
        </p:spPr>
        <p:txBody>
          <a:bodyPr vert="horz" lIns="91440" tIns="45720" rIns="91440" bIns="45720" rtlCol="0" anchor="b">
            <a:noAutofit/>
          </a:bodyPr>
          <a:lstStyle/>
          <a:p>
            <a:r>
              <a:rPr lang="en-US" sz="4000" dirty="0">
                <a:latin typeface="Calibri" panose="020F0502020204030204" pitchFamily="34" charset="0"/>
                <a:cs typeface="Calibri" panose="020F0502020204030204" pitchFamily="34" charset="0"/>
              </a:rPr>
              <a:t>Dopaminergic </a:t>
            </a:r>
            <a:r>
              <a:rPr lang="en-US" sz="4000" dirty="0">
                <a:solidFill>
                  <a:srgbClr val="FFFF00"/>
                </a:solidFill>
                <a:latin typeface="Calibri" panose="020F0502020204030204" pitchFamily="34" charset="0"/>
                <a:cs typeface="Calibri" panose="020F0502020204030204" pitchFamily="34" charset="0"/>
              </a:rPr>
              <a:t>Desire</a:t>
            </a:r>
            <a:r>
              <a:rPr lang="en-US" sz="4000" dirty="0">
                <a:latin typeface="Calibri" panose="020F0502020204030204" pitchFamily="34" charset="0"/>
                <a:cs typeface="Calibri" panose="020F0502020204030204" pitchFamily="34" charset="0"/>
              </a:rPr>
              <a:t> and </a:t>
            </a:r>
            <a:r>
              <a:rPr lang="en-US" sz="4000" dirty="0">
                <a:solidFill>
                  <a:srgbClr val="FFFF00"/>
                </a:solidFill>
                <a:latin typeface="Calibri" panose="020F0502020204030204" pitchFamily="34" charset="0"/>
                <a:cs typeface="Calibri" panose="020F0502020204030204" pitchFamily="34" charset="0"/>
              </a:rPr>
              <a:t>Control</a:t>
            </a:r>
            <a:r>
              <a:rPr lang="en-US" sz="4000" dirty="0">
                <a:latin typeface="Calibri" panose="020F0502020204030204" pitchFamily="34" charset="0"/>
                <a:cs typeface="Calibri" panose="020F0502020204030204" pitchFamily="34" charset="0"/>
              </a:rPr>
              <a:t> Circuits</a:t>
            </a:r>
          </a:p>
        </p:txBody>
      </p:sp>
      <p:sp>
        <p:nvSpPr>
          <p:cNvPr id="89" name="Rectangle 88">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975744B7-5897-403F-9FE5-DD61038A64CA}"/>
              </a:ext>
            </a:extLst>
          </p:cNvPr>
          <p:cNvPicPr>
            <a:picLocks noChangeAspect="1"/>
          </p:cNvPicPr>
          <p:nvPr/>
        </p:nvPicPr>
        <p:blipFill>
          <a:blip r:embed="rId2"/>
          <a:stretch>
            <a:fillRect/>
          </a:stretch>
        </p:blipFill>
        <p:spPr>
          <a:xfrm>
            <a:off x="467902" y="1818740"/>
            <a:ext cx="6124673" cy="3824736"/>
          </a:xfrm>
          <a:prstGeom prst="rect">
            <a:avLst/>
          </a:prstGeom>
        </p:spPr>
      </p:pic>
      <p:sp>
        <p:nvSpPr>
          <p:cNvPr id="3" name="Text Placeholder 2">
            <a:extLst>
              <a:ext uri="{FF2B5EF4-FFF2-40B4-BE49-F238E27FC236}">
                <a16:creationId xmlns:a16="http://schemas.microsoft.com/office/drawing/2014/main" id="{2316D51B-A419-4242-9AA4-E28BF646782D}"/>
              </a:ext>
            </a:extLst>
          </p:cNvPr>
          <p:cNvSpPr>
            <a:spLocks noGrp="1"/>
          </p:cNvSpPr>
          <p:nvPr>
            <p:ph type="body" idx="1"/>
          </p:nvPr>
        </p:nvSpPr>
        <p:spPr>
          <a:xfrm>
            <a:off x="6949440" y="1605280"/>
            <a:ext cx="5164274" cy="4717242"/>
          </a:xfrm>
        </p:spPr>
        <p:txBody>
          <a:bodyPr vert="horz" lIns="91440" tIns="45720" rIns="91440" bIns="45720" rtlCol="0">
            <a:normAutofit/>
          </a:bodyPr>
          <a:lstStyle/>
          <a:p>
            <a:pPr>
              <a:lnSpc>
                <a:spcPct val="90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There are two main dopaminergic circuits:</a:t>
            </a:r>
          </a:p>
          <a:p>
            <a:pPr>
              <a:lnSpc>
                <a:spcPct val="90000"/>
              </a:lnSpc>
              <a:buFont typeface="Wingdings 3" charset="2"/>
              <a:buChar char=""/>
            </a:pPr>
            <a:r>
              <a:rPr lang="en-US" sz="2400" dirty="0">
                <a:solidFill>
                  <a:srgbClr val="FFFF00"/>
                </a:solidFill>
                <a:latin typeface="Calibri" panose="020F0502020204030204" pitchFamily="34" charset="0"/>
                <a:cs typeface="Calibri" panose="020F0502020204030204" pitchFamily="34" charset="0"/>
              </a:rPr>
              <a:t>The dopamine desire circuit </a:t>
            </a:r>
            <a:r>
              <a:rPr lang="en-US" sz="2400" dirty="0">
                <a:solidFill>
                  <a:schemeClr val="tx1">
                    <a:lumMod val="75000"/>
                    <a:lumOff val="25000"/>
                  </a:schemeClr>
                </a:solidFill>
                <a:latin typeface="Calibri" panose="020F0502020204030204" pitchFamily="34" charset="0"/>
                <a:cs typeface="Calibri" panose="020F0502020204030204" pitchFamily="34" charset="0"/>
              </a:rPr>
              <a:t>(meso-limbic circuit) moves us toward more </a:t>
            </a:r>
            <a:r>
              <a:rPr lang="en-US" sz="2400" dirty="0">
                <a:solidFill>
                  <a:srgbClr val="00B0F0"/>
                </a:solidFill>
                <a:latin typeface="Calibri" panose="020F0502020204030204" pitchFamily="34" charset="0"/>
                <a:cs typeface="Calibri" panose="020F0502020204030204" pitchFamily="34" charset="0"/>
              </a:rPr>
              <a:t>immediate future targets .</a:t>
            </a:r>
          </a:p>
          <a:p>
            <a:pPr>
              <a:lnSpc>
                <a:spcPct val="90000"/>
              </a:lnSpc>
              <a:buFont typeface="Wingdings 3" charset="2"/>
              <a:buChar char=""/>
            </a:pPr>
            <a:r>
              <a:rPr lang="en-US" sz="2400" dirty="0">
                <a:solidFill>
                  <a:srgbClr val="FFFF00"/>
                </a:solidFill>
                <a:latin typeface="Calibri" panose="020F0502020204030204" pitchFamily="34" charset="0"/>
                <a:cs typeface="Calibri" panose="020F0502020204030204" pitchFamily="34" charset="0"/>
              </a:rPr>
              <a:t>The dopamine control circuit </a:t>
            </a:r>
            <a:r>
              <a:rPr lang="en-US" sz="2400" dirty="0">
                <a:solidFill>
                  <a:schemeClr val="tx1">
                    <a:lumMod val="75000"/>
                    <a:lumOff val="25000"/>
                  </a:schemeClr>
                </a:solidFill>
                <a:latin typeface="Calibri" panose="020F0502020204030204" pitchFamily="34" charset="0"/>
                <a:cs typeface="Calibri" panose="020F0502020204030204" pitchFamily="34" charset="0"/>
              </a:rPr>
              <a:t>(meso-cortical-limbic) allows us to use the prefrontal cortex to apply the </a:t>
            </a:r>
            <a:r>
              <a:rPr lang="en-US" sz="2400" dirty="0">
                <a:solidFill>
                  <a:srgbClr val="00B0F0"/>
                </a:solidFill>
                <a:latin typeface="Calibri" panose="020F0502020204030204" pitchFamily="34" charset="0"/>
                <a:cs typeface="Calibri" panose="020F0502020204030204" pitchFamily="34" charset="0"/>
              </a:rPr>
              <a:t>brakes </a:t>
            </a:r>
            <a:r>
              <a:rPr lang="en-US" sz="2400" dirty="0">
                <a:solidFill>
                  <a:schemeClr val="tx1">
                    <a:lumMod val="75000"/>
                    <a:lumOff val="25000"/>
                  </a:schemeClr>
                </a:solidFill>
                <a:latin typeface="Calibri" panose="020F0502020204030204" pitchFamily="34" charset="0"/>
                <a:cs typeface="Calibri" panose="020F0502020204030204" pitchFamily="34" charset="0"/>
              </a:rPr>
              <a:t>if needed and evaluate the </a:t>
            </a:r>
            <a:r>
              <a:rPr lang="en-US" sz="2400" dirty="0">
                <a:solidFill>
                  <a:srgbClr val="00B0F0"/>
                </a:solidFill>
                <a:latin typeface="Calibri" panose="020F0502020204030204" pitchFamily="34" charset="0"/>
                <a:cs typeface="Calibri" panose="020F0502020204030204" pitchFamily="34" charset="0"/>
              </a:rPr>
              <a:t>cost-benefit </a:t>
            </a:r>
            <a:r>
              <a:rPr lang="en-US" sz="2400" dirty="0">
                <a:solidFill>
                  <a:schemeClr val="tx1">
                    <a:lumMod val="75000"/>
                    <a:lumOff val="25000"/>
                  </a:schemeClr>
                </a:solidFill>
                <a:latin typeface="Calibri" panose="020F0502020204030204" pitchFamily="34" charset="0"/>
                <a:cs typeface="Calibri" panose="020F0502020204030204" pitchFamily="34" charset="0"/>
              </a:rPr>
              <a:t>of moving toward the desired reward.</a:t>
            </a:r>
          </a:p>
        </p:txBody>
      </p:sp>
    </p:spTree>
    <p:extLst>
      <p:ext uri="{BB962C8B-B14F-4D97-AF65-F5344CB8AC3E}">
        <p14:creationId xmlns:p14="http://schemas.microsoft.com/office/powerpoint/2010/main" val="1185586471"/>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30F1082-B466-4231-ABD4-E12D6DC1ADEF}"/>
              </a:ext>
            </a:extLst>
          </p:cNvPr>
          <p:cNvSpPr>
            <a:spLocks noGrp="1"/>
          </p:cNvSpPr>
          <p:nvPr>
            <p:ph type="title"/>
          </p:nvPr>
        </p:nvSpPr>
        <p:spPr>
          <a:xfrm>
            <a:off x="229259" y="967417"/>
            <a:ext cx="4089890" cy="2923925"/>
          </a:xfrm>
        </p:spPr>
        <p:txBody>
          <a:bodyPr vert="horz" lIns="91440" tIns="45720" rIns="91440" bIns="45720" rtlCol="0" anchor="b">
            <a:normAutofit fontScale="90000"/>
          </a:bodyPr>
          <a:lstStyle/>
          <a:p>
            <a:r>
              <a:rPr lang="en-US" sz="4000" dirty="0">
                <a:solidFill>
                  <a:srgbClr val="FEFFFF"/>
                </a:solidFill>
                <a:latin typeface="Calibri" panose="020F0502020204030204" pitchFamily="34" charset="0"/>
                <a:cs typeface="Calibri" panose="020F0502020204030204" pitchFamily="34" charset="0"/>
              </a:rPr>
              <a:t>Excess Dopaminergic Circuits and too little Here &amp; Now Circuits cause problems for us </a:t>
            </a:r>
            <a:r>
              <a:rPr lang="en-US" sz="4000" dirty="0">
                <a:solidFill>
                  <a:srgbClr val="00B0F0"/>
                </a:solidFill>
                <a:latin typeface="Calibri" panose="020F0502020204030204" pitchFamily="34" charset="0"/>
                <a:cs typeface="Calibri" panose="020F0502020204030204" pitchFamily="34" charset="0"/>
              </a:rPr>
              <a:t>emotionally</a:t>
            </a:r>
          </a:p>
        </p:txBody>
      </p:sp>
      <p:sp>
        <p:nvSpPr>
          <p:cNvPr id="44"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A07E4795-2AC4-4530-8F00-4A0DBBF09B22}"/>
              </a:ext>
            </a:extLst>
          </p:cNvPr>
          <p:cNvPicPr>
            <a:picLocks noChangeAspect="1"/>
          </p:cNvPicPr>
          <p:nvPr/>
        </p:nvPicPr>
        <p:blipFill rotWithShape="1">
          <a:blip r:embed="rId2"/>
          <a:srcRect l="11423" r="9723"/>
          <a:stretch/>
        </p:blipFill>
        <p:spPr>
          <a:xfrm>
            <a:off x="5150069" y="1289197"/>
            <a:ext cx="6574028" cy="4483433"/>
          </a:xfrm>
          <a:prstGeom prst="rect">
            <a:avLst/>
          </a:prstGeom>
        </p:spPr>
      </p:pic>
    </p:spTree>
    <p:extLst>
      <p:ext uri="{BB962C8B-B14F-4D97-AF65-F5344CB8AC3E}">
        <p14:creationId xmlns:p14="http://schemas.microsoft.com/office/powerpoint/2010/main" val="4118452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44" name="Rectangle 43">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6" name="Rectangle 45">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rgbClr val="8C635D"/>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1D0438-BC56-4A26-B8F0-72BBAE8BBDB9}"/>
              </a:ext>
            </a:extLst>
          </p:cNvPr>
          <p:cNvSpPr>
            <a:spLocks noGrp="1"/>
          </p:cNvSpPr>
          <p:nvPr>
            <p:ph type="title"/>
          </p:nvPr>
        </p:nvSpPr>
        <p:spPr>
          <a:xfrm>
            <a:off x="256307" y="1795849"/>
            <a:ext cx="4062842" cy="3114818"/>
          </a:xfrm>
        </p:spPr>
        <p:txBody>
          <a:bodyPr vert="horz" lIns="91440" tIns="45720" rIns="91440" bIns="45720" rtlCol="0" anchor="b">
            <a:normAutofit/>
          </a:bodyPr>
          <a:lstStyle/>
          <a:p>
            <a:pPr>
              <a:lnSpc>
                <a:spcPct val="90000"/>
              </a:lnSpc>
            </a:pPr>
            <a:r>
              <a:rPr lang="en-US" sz="3100" dirty="0">
                <a:solidFill>
                  <a:srgbClr val="FEFFFF"/>
                </a:solidFill>
                <a:latin typeface="Calibri" panose="020F0502020204030204" pitchFamily="34" charset="0"/>
                <a:cs typeface="Calibri" panose="020F0502020204030204" pitchFamily="34" charset="0"/>
              </a:rPr>
              <a:t>When dopamine and here and now chemicals are </a:t>
            </a:r>
            <a:r>
              <a:rPr lang="en-US" sz="3100" dirty="0">
                <a:solidFill>
                  <a:srgbClr val="FFFF00"/>
                </a:solidFill>
                <a:latin typeface="Calibri" panose="020F0502020204030204" pitchFamily="34" charset="0"/>
                <a:cs typeface="Calibri" panose="020F0502020204030204" pitchFamily="34" charset="0"/>
              </a:rPr>
              <a:t>in balance, </a:t>
            </a:r>
            <a:r>
              <a:rPr lang="en-US" sz="3100" dirty="0">
                <a:solidFill>
                  <a:srgbClr val="FEFFFF"/>
                </a:solidFill>
                <a:latin typeface="Calibri" panose="020F0502020204030204" pitchFamily="34" charset="0"/>
                <a:cs typeface="Calibri" panose="020F0502020204030204" pitchFamily="34" charset="0"/>
              </a:rPr>
              <a:t>our lives will be balanced, and we can enjoy </a:t>
            </a:r>
            <a:r>
              <a:rPr lang="en-US" sz="3100" dirty="0">
                <a:solidFill>
                  <a:srgbClr val="00B0F0"/>
                </a:solidFill>
                <a:latin typeface="Calibri" panose="020F0502020204030204" pitchFamily="34" charset="0"/>
                <a:cs typeface="Calibri" panose="020F0502020204030204" pitchFamily="34" charset="0"/>
              </a:rPr>
              <a:t>peace</a:t>
            </a:r>
          </a:p>
        </p:txBody>
      </p:sp>
      <p:pic>
        <p:nvPicPr>
          <p:cNvPr id="5" name="Picture 4">
            <a:extLst>
              <a:ext uri="{FF2B5EF4-FFF2-40B4-BE49-F238E27FC236}">
                <a16:creationId xmlns:a16="http://schemas.microsoft.com/office/drawing/2014/main" id="{AF67A362-E10D-443F-B6BB-8BA2F1279B86}"/>
              </a:ext>
            </a:extLst>
          </p:cNvPr>
          <p:cNvPicPr>
            <a:picLocks noChangeAspect="1"/>
          </p:cNvPicPr>
          <p:nvPr/>
        </p:nvPicPr>
        <p:blipFill rotWithShape="1">
          <a:blip r:embed="rId2"/>
          <a:srcRect l="23116" r="19619"/>
          <a:stretch/>
        </p:blipFill>
        <p:spPr>
          <a:xfrm>
            <a:off x="4639732" y="10"/>
            <a:ext cx="7552267" cy="6857990"/>
          </a:xfrm>
          <a:prstGeom prst="rect">
            <a:avLst/>
          </a:prstGeom>
        </p:spPr>
      </p:pic>
    </p:spTree>
    <p:extLst>
      <p:ext uri="{BB962C8B-B14F-4D97-AF65-F5344CB8AC3E}">
        <p14:creationId xmlns:p14="http://schemas.microsoft.com/office/powerpoint/2010/main" val="36473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605" y="481263"/>
            <a:ext cx="10010273" cy="1280890"/>
          </a:xfrm>
        </p:spPr>
        <p:txBody>
          <a:bodyPr>
            <a:normAutofit fontScale="90000"/>
          </a:bodyPr>
          <a:lstStyle/>
          <a:p>
            <a: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Impact of Hypofrontality – not a good thing:</a:t>
            </a:r>
            <a:br>
              <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3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br>
              <a:rPr lang="en-US"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br>
            <a:r>
              <a:rPr lang="en-US" sz="1300" b="1" dirty="0"/>
              <a:t>Two areas of the brain, the </a:t>
            </a:r>
            <a:r>
              <a:rPr lang="en-US" sz="1300" b="1" dirty="0">
                <a:solidFill>
                  <a:srgbClr val="FF0000"/>
                </a:solidFill>
              </a:rPr>
              <a:t>anterior cingulate </a:t>
            </a:r>
            <a:r>
              <a:rPr lang="en-US" sz="1300" b="1" dirty="0"/>
              <a:t>and the </a:t>
            </a:r>
            <a:r>
              <a:rPr lang="en-US" sz="1300" b="1" dirty="0">
                <a:solidFill>
                  <a:srgbClr val="FF0000"/>
                </a:solidFill>
              </a:rPr>
              <a:t>orbital frontal cortex</a:t>
            </a:r>
            <a:r>
              <a:rPr lang="en-US" sz="1300" b="1" dirty="0"/>
              <a:t>, serve as a protective mechanism to override the reward system’s desire for ever increasing dopamine. </a:t>
            </a:r>
            <a:r>
              <a:rPr lang="en-US" sz="1400" b="1" dirty="0">
                <a:latin typeface="Calibri" panose="020F0502020204030204" pitchFamily="34" charset="0"/>
                <a:ea typeface="Calibri" panose="020F0502020204030204" pitchFamily="34" charset="0"/>
                <a:cs typeface="Times New Roman" panose="02020603050405020304" pitchFamily="18" charset="0"/>
              </a:rPr>
              <a:t>Sadly, hypofrontality involves the rewiring of our brain so that when an impulse to engage in a dopamine-related behavior is activated, the brain ends up shutting down its ability to override the reward system. This is the breeding ground for horrible choices and  impacts on social development in a really  bad way.</a:t>
            </a:r>
            <a:endParaRPr lang="en-US" sz="1300" b="1" dirty="0">
              <a:solidFill>
                <a:srgbClr val="FF0000"/>
              </a:solidFill>
            </a:endParaRPr>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42788" t="32591" r="19712" b="43229"/>
          <a:stretch/>
        </p:blipFill>
        <p:spPr bwMode="auto">
          <a:xfrm>
            <a:off x="2727435" y="2800350"/>
            <a:ext cx="3583558" cy="2883119"/>
          </a:xfrm>
          <a:prstGeom prst="rect">
            <a:avLst/>
          </a:prstGeom>
          <a:noFill/>
          <a:ln>
            <a:no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1923" t="60806" r="58493" b="13536"/>
          <a:stretch/>
        </p:blipFill>
        <p:spPr bwMode="auto">
          <a:xfrm>
            <a:off x="6899023" y="2800350"/>
            <a:ext cx="5108493" cy="3576387"/>
          </a:xfrm>
          <a:prstGeom prst="rect">
            <a:avLst/>
          </a:prstGeom>
          <a:noFill/>
          <a:ln>
            <a:noFill/>
          </a:ln>
          <a:extLst>
            <a:ext uri="{53640926-AAD7-44D8-BBD7-CCE9431645EC}">
              <a14:shadowObscured xmlns:a14="http://schemas.microsoft.com/office/drawing/2010/main"/>
            </a:ext>
          </a:extLst>
        </p:spPr>
      </p:pic>
      <p:pic>
        <p:nvPicPr>
          <p:cNvPr id="6" name="Content Placeholder 3">
            <a:extLst>
              <a:ext uri="{FF2B5EF4-FFF2-40B4-BE49-F238E27FC236}">
                <a16:creationId xmlns:a16="http://schemas.microsoft.com/office/drawing/2014/main" id="{832188AA-C505-4617-B6E7-4D2DF743121F}"/>
              </a:ext>
            </a:extLst>
          </p:cNvPr>
          <p:cNvPicPr>
            <a:picLocks/>
          </p:cNvPicPr>
          <p:nvPr/>
        </p:nvPicPr>
        <p:blipFill rotWithShape="1">
          <a:blip r:embed="rId2" cstate="print">
            <a:extLst>
              <a:ext uri="{28A0092B-C50C-407E-A947-70E740481C1C}">
                <a14:useLocalDpi xmlns:a14="http://schemas.microsoft.com/office/drawing/2010/main" val="0"/>
              </a:ext>
            </a:extLst>
          </a:blip>
          <a:srcRect l="42788" t="32591" r="19712" b="43229"/>
          <a:stretch/>
        </p:blipFill>
        <p:spPr bwMode="auto">
          <a:xfrm>
            <a:off x="1202500" y="2800350"/>
            <a:ext cx="5108494" cy="36606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432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144BC7D-0A18-4819-BCA6-48F867182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972BA806-8ABB-4BF2-97AA-319CA231F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140">
            <a:extLst>
              <a:ext uri="{FF2B5EF4-FFF2-40B4-BE49-F238E27FC236}">
                <a16:creationId xmlns:a16="http://schemas.microsoft.com/office/drawing/2014/main" id="{F49A5648-CC99-46B6-95CD-2653E5673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4835" y="484632"/>
            <a:ext cx="3006343" cy="5888736"/>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D1CBA22-D12B-4B60-BCB3-0E55D6D3D47E}"/>
              </a:ext>
            </a:extLst>
          </p:cNvPr>
          <p:cNvPicPr/>
          <p:nvPr/>
        </p:nvPicPr>
        <p:blipFill rotWithShape="1">
          <a:blip r:embed="rId3">
            <a:extLst>
              <a:ext uri="{28A0092B-C50C-407E-A947-70E740481C1C}">
                <a14:useLocalDpi xmlns:a14="http://schemas.microsoft.com/office/drawing/2010/main" val="0"/>
              </a:ext>
            </a:extLst>
          </a:blip>
          <a:srcRect t="13780" r="1" b="34207"/>
          <a:stretch/>
        </p:blipFill>
        <p:spPr bwMode="auto">
          <a:xfrm>
            <a:off x="8873544" y="774070"/>
            <a:ext cx="2676765" cy="1528905"/>
          </a:xfrm>
          <a:prstGeom prst="rect">
            <a:avLst/>
          </a:prstGeom>
          <a:noFill/>
        </p:spPr>
      </p:pic>
      <p:sp>
        <p:nvSpPr>
          <p:cNvPr id="143" name="Freeform 5">
            <a:extLst>
              <a:ext uri="{FF2B5EF4-FFF2-40B4-BE49-F238E27FC236}">
                <a16:creationId xmlns:a16="http://schemas.microsoft.com/office/drawing/2014/main" id="{5169FF0D-14EA-4AB1-9E2F-39CB85EBF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4DFB8FD-9954-4709-8344-210E127E0759}"/>
              </a:ext>
            </a:extLst>
          </p:cNvPr>
          <p:cNvSpPr>
            <a:spLocks noGrp="1"/>
          </p:cNvSpPr>
          <p:nvPr>
            <p:ph type="title"/>
          </p:nvPr>
        </p:nvSpPr>
        <p:spPr>
          <a:xfrm>
            <a:off x="0" y="946778"/>
            <a:ext cx="9042691" cy="596524"/>
          </a:xfrm>
        </p:spPr>
        <p:txBody>
          <a:bodyPr anchor="ctr">
            <a:noAutofit/>
          </a:bodyPr>
          <a:lstStyle/>
          <a:p>
            <a:pPr>
              <a:lnSpc>
                <a:spcPct val="90000"/>
              </a:lnSpc>
            </a:pPr>
            <a:r>
              <a:rPr lang="en-US" sz="2800" b="1" dirty="0">
                <a:solidFill>
                  <a:srgbClr val="FEFFFF"/>
                </a:solidFill>
                <a:latin typeface="Calibri" panose="020F0502020204030204" pitchFamily="34" charset="0"/>
                <a:ea typeface="Calibri" panose="020F0502020204030204" pitchFamily="34" charset="0"/>
                <a:cs typeface="Calibri" panose="020F0502020204030204" pitchFamily="34" charset="0"/>
              </a:rPr>
              <a:t>The </a:t>
            </a:r>
            <a:r>
              <a:rPr lang="en-US" sz="2800" b="1" dirty="0">
                <a:solidFill>
                  <a:srgbClr val="FFFF00"/>
                </a:solidFill>
                <a:latin typeface="Calibri" panose="020F0502020204030204" pitchFamily="34" charset="0"/>
                <a:ea typeface="Calibri" panose="020F0502020204030204" pitchFamily="34" charset="0"/>
                <a:cs typeface="Calibri" panose="020F0502020204030204" pitchFamily="34" charset="0"/>
              </a:rPr>
              <a:t>Marriage</a:t>
            </a:r>
            <a:r>
              <a:rPr lang="en-US" sz="2800" b="1" dirty="0">
                <a:solidFill>
                  <a:srgbClr val="FEFFFF"/>
                </a:solidFill>
                <a:latin typeface="Calibri" panose="020F0502020204030204" pitchFamily="34" charset="0"/>
                <a:ea typeface="Calibri" panose="020F0502020204030204" pitchFamily="34" charset="0"/>
                <a:cs typeface="Calibri" panose="020F0502020204030204" pitchFamily="34" charset="0"/>
              </a:rPr>
              <a:t> of Triune Brain Theory and Polyvagal Theory</a:t>
            </a:r>
            <a:br>
              <a:rPr lang="en-US" sz="2000" dirty="0">
                <a:solidFill>
                  <a:srgbClr val="FEFFFF"/>
                </a:solidFill>
              </a:rPr>
            </a:br>
            <a:endParaRPr lang="en-US" sz="2000" dirty="0">
              <a:solidFill>
                <a:srgbClr val="FEFFFF"/>
              </a:solidFill>
            </a:endParaRPr>
          </a:p>
        </p:txBody>
      </p:sp>
      <p:sp>
        <p:nvSpPr>
          <p:cNvPr id="3" name="Content Placeholder 2">
            <a:extLst>
              <a:ext uri="{FF2B5EF4-FFF2-40B4-BE49-F238E27FC236}">
                <a16:creationId xmlns:a16="http://schemas.microsoft.com/office/drawing/2014/main" id="{20C19104-05E1-4387-98E0-59A3D6AB3A88}"/>
              </a:ext>
            </a:extLst>
          </p:cNvPr>
          <p:cNvSpPr>
            <a:spLocks noGrp="1"/>
          </p:cNvSpPr>
          <p:nvPr>
            <p:ph idx="1"/>
          </p:nvPr>
        </p:nvSpPr>
        <p:spPr>
          <a:xfrm>
            <a:off x="541866" y="2032000"/>
            <a:ext cx="7145867" cy="3879222"/>
          </a:xfrm>
        </p:spPr>
        <p:txBody>
          <a:bodyPr>
            <a:normAutofit/>
          </a:bodyPr>
          <a:lstStyle/>
          <a:p>
            <a:r>
              <a:rPr lang="en-US" sz="2000" b="1" dirty="0">
                <a:solidFill>
                  <a:srgbClr val="FEFFFF"/>
                </a:solidFill>
                <a:latin typeface="Calibri" panose="020F0502020204030204" pitchFamily="34" charset="0"/>
                <a:ea typeface="Calibri" panose="020F0502020204030204" pitchFamily="34" charset="0"/>
                <a:cs typeface="Calibri" panose="020F0502020204030204" pitchFamily="34" charset="0"/>
              </a:rPr>
              <a:t>Barta (2018) proposes a model that demonstrates how the brain and the nervous system work together to fuel addiction. In his model which he calls TINSA (Trauma Induced Sexual Addiction), he pairs some of the greatest minds in neurology and psychology to include:</a:t>
            </a:r>
          </a:p>
          <a:p>
            <a:pPr marL="0" indent="0">
              <a:buNone/>
            </a:pPr>
            <a:r>
              <a:rPr lang="en-US" sz="2000" b="1" dirty="0">
                <a:solidFill>
                  <a:srgbClr val="FEFFFF"/>
                </a:solidFill>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sz="2000" b="1" dirty="0">
                <a:solidFill>
                  <a:srgbClr val="FFFF00"/>
                </a:solidFill>
                <a:latin typeface="Calibri" panose="020F0502020204030204" pitchFamily="34" charset="0"/>
                <a:ea typeface="Calibri" panose="020F0502020204030204" pitchFamily="34" charset="0"/>
                <a:cs typeface="Calibri" panose="020F0502020204030204" pitchFamily="34" charset="0"/>
              </a:rPr>
              <a:t>                   Dr. Stephen Porges’ Polyvagal Theory </a:t>
            </a:r>
          </a:p>
          <a:p>
            <a:pPr marL="0" indent="0">
              <a:buNone/>
            </a:pPr>
            <a:r>
              <a:rPr lang="en-US" sz="20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US" sz="2000" b="1" dirty="0">
                <a:solidFill>
                  <a:srgbClr val="FFFF00"/>
                </a:solidFill>
                <a:latin typeface="Calibri" panose="020F0502020204030204" pitchFamily="34" charset="0"/>
                <a:ea typeface="Calibri" panose="020F0502020204030204" pitchFamily="34" charset="0"/>
                <a:cs typeface="Calibri" panose="020F0502020204030204" pitchFamily="34" charset="0"/>
              </a:rPr>
              <a:t>                   Dr. Paul MacLean’s Triune Brain Theory  </a:t>
            </a:r>
          </a:p>
          <a:p>
            <a:endParaRPr lang="en-US" sz="2000" dirty="0">
              <a:solidFill>
                <a:srgbClr val="FEFFFF"/>
              </a:solidFill>
              <a:latin typeface="Calibri" panose="020F0502020204030204" pitchFamily="34" charset="0"/>
              <a:ea typeface="Calibri" panose="020F0502020204030204" pitchFamily="34" charset="0"/>
              <a:cs typeface="Calibri" panose="020F0502020204030204" pitchFamily="34" charset="0"/>
            </a:endParaRPr>
          </a:p>
        </p:txBody>
      </p:sp>
      <p:pic>
        <p:nvPicPr>
          <p:cNvPr id="2052" name="Picture 4" descr="Image result for image of paul maclean">
            <a:extLst>
              <a:ext uri="{FF2B5EF4-FFF2-40B4-BE49-F238E27FC236}">
                <a16:creationId xmlns:a16="http://schemas.microsoft.com/office/drawing/2014/main" id="{73C1DCAD-EEB6-4832-BBE1-85B36AB75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921" r="2" b="16152"/>
          <a:stretch/>
        </p:blipFill>
        <p:spPr bwMode="auto">
          <a:xfrm>
            <a:off x="8873544" y="4524212"/>
            <a:ext cx="2676765" cy="164264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image of marriage">
            <a:extLst>
              <a:ext uri="{FF2B5EF4-FFF2-40B4-BE49-F238E27FC236}">
                <a16:creationId xmlns:a16="http://schemas.microsoft.com/office/drawing/2014/main" id="{5D942E0E-3F63-4B0C-9F8B-3143A6DC41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11" r="2" b="6244"/>
          <a:stretch/>
        </p:blipFill>
        <p:spPr bwMode="auto">
          <a:xfrm>
            <a:off x="8893642" y="2592413"/>
            <a:ext cx="2676765" cy="149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18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2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45170</TotalTime>
  <Words>15207</Words>
  <Application>Microsoft Office PowerPoint</Application>
  <PresentationFormat>Widescreen</PresentationFormat>
  <Paragraphs>1134</Paragraphs>
  <Slides>181</Slides>
  <Notes>25</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181</vt:i4>
      </vt:variant>
    </vt:vector>
  </HeadingPairs>
  <TitlesOfParts>
    <vt:vector size="201" baseType="lpstr">
      <vt:lpstr>Agency FB</vt:lpstr>
      <vt:lpstr>Algerian</vt:lpstr>
      <vt:lpstr>-apple-system</vt:lpstr>
      <vt:lpstr>Arial</vt:lpstr>
      <vt:lpstr>Calibri</vt:lpstr>
      <vt:lpstr>Calibri </vt:lpstr>
      <vt:lpstr>Calibri Light</vt:lpstr>
      <vt:lpstr>Cambria</vt:lpstr>
      <vt:lpstr>cathic (Body)</vt:lpstr>
      <vt:lpstr>Century Gothic</vt:lpstr>
      <vt:lpstr>Europa</vt:lpstr>
      <vt:lpstr>Roboto</vt:lpstr>
      <vt:lpstr>Source Sans Pro</vt:lpstr>
      <vt:lpstr>Symbol</vt:lpstr>
      <vt:lpstr>Wingdings</vt:lpstr>
      <vt:lpstr>Wingdings 3</vt:lpstr>
      <vt:lpstr>Wisp</vt:lpstr>
      <vt:lpstr>1_Wisp</vt:lpstr>
      <vt:lpstr>2_Wisp</vt:lpstr>
      <vt:lpstr>Office Theme</vt:lpstr>
      <vt:lpstr>The Neuroscience of Process Addictions</vt:lpstr>
      <vt:lpstr>              An Addiction Hits Close to Home        https://www.youtube.com/watch?v=r26Gvb8RpkU&amp;ab_channel=WafflesXP </vt:lpstr>
      <vt:lpstr>          The Plan for Today</vt:lpstr>
      <vt:lpstr>Definition of Addiction     Adam Slater (2018) Irresistible</vt:lpstr>
      <vt:lpstr>What is a process addiction?</vt:lpstr>
      <vt:lpstr>Substance and Addictive Disorders in the DSM-5              “It hurts you, but you keep doing it.” </vt:lpstr>
      <vt:lpstr>Diagnostic Criteria</vt:lpstr>
      <vt:lpstr>ASAM Definition of Addiction (2011)</vt:lpstr>
      <vt:lpstr>Common Process Addictions</vt:lpstr>
      <vt:lpstr>Dr. McCauley notes that the full spectrum of addictions includes  both substance and process “intoxications.”</vt:lpstr>
      <vt:lpstr>Prevalence  A total of 94 studies with 237,657 participants from 40 different countries (mean age 25.02 years; 57.41% females).   The overall prevalence of behavioral addiction irrespective of addiction type (after correcting for publication bias) was 11.1% (95% CI: 5.4 to 16.8%).   10.6% for internet addiction 30.7% for smartphone addiction 5.3% for gaming addiction 15.1% for social media addiction 21% for food addiction 9.4% for sex addiction 7% for exercise addiction 7.2% for gambling addiction 7.2% for shopping addiction</vt:lpstr>
      <vt:lpstr>Lifetime Estimates of Substance Use in Behavioral Addictions Clinical samples of other behavioral addictions suggest that co-occurrence with substance use disorders is common. These findings suggest that behavioral addictions may share a common pathophysiology with substance use disorders.</vt:lpstr>
      <vt:lpstr>Sadly, many these days would go left, me thinks…</vt:lpstr>
      <vt:lpstr>Similarities between Chemical/Substance Addictions and Behavioral Addictions</vt:lpstr>
      <vt:lpstr>Differences between Chemical/Substance Addictions and Behavioral Addictions</vt:lpstr>
      <vt:lpstr>     Gambling Addiction </vt:lpstr>
      <vt:lpstr>          Gaming Addiction </vt:lpstr>
      <vt:lpstr>          Sex Addiction </vt:lpstr>
      <vt:lpstr>          Food Addictions</vt:lpstr>
      <vt:lpstr>           Compulsive Shopping</vt:lpstr>
      <vt:lpstr>Trauma, Mental Illness, and Addiction. Which comes first?</vt:lpstr>
      <vt:lpstr>Trauma is almost always at the core of serious addiction which leads way to mental illness and then addiction to mask it. </vt:lpstr>
      <vt:lpstr>    The Jellenik Curve   The Jellenik Curve as simplified by Dr. Dawn Elise Snipes, is a scientific predictor of addiction created by biostatistician and physiologist E. Morton Jellinek. Since its creation, the Jellenik Curve has been adapted several times over, including notably by Max Glatt. </vt:lpstr>
      <vt:lpstr>           Jellenik Curve, cont.</vt:lpstr>
      <vt:lpstr>               The Four C’s of Addiction</vt:lpstr>
      <vt:lpstr>In the words of Stephen Arterburn, world renowned expert on sexual addiction:</vt:lpstr>
      <vt:lpstr>The Toll of Porn Addiction</vt:lpstr>
      <vt:lpstr>So how                is it?</vt:lpstr>
      <vt:lpstr>Dr. Gail Dines founder of Culture Reframed and the leading expert on the perils of the porn industry reports:</vt:lpstr>
      <vt:lpstr>      The Question of Shame and Moral Failure </vt:lpstr>
      <vt:lpstr>Dr. Kevin McCauley who is a recovering addict and former Navy flight surgeon who lost his career to addiction and went to prison and is now an amazing voice for those who have been taken prisoner by addiction.   Please click the link below to listen: https://www.youtube.com/watch?v=PEtWvjMA934&amp;ab_channel=BeaPartoftheConversation  Jeffrey E. Hansen, Ph.D. Center for Connected Living, LLC</vt:lpstr>
      <vt:lpstr>Dr. McCauley’s model encompasses several pathways that can lead to addiction:</vt:lpstr>
      <vt:lpstr>All addiction pathways lead to inflammation in the brain and body</vt:lpstr>
      <vt:lpstr>Dr. McCauley’s model is brilliantly integrative</vt:lpstr>
      <vt:lpstr>   </vt:lpstr>
      <vt:lpstr>Connection is a Big Deal – The Rats Know  Research by Olds and Milner showed in mice analogue studies isolated mice prefer high stimulating over low stimulating rewards such as survival rewards like food</vt:lpstr>
      <vt:lpstr>Connection is a Big Deal – The Rats Know</vt:lpstr>
      <vt:lpstr>In the Words of Johann Hari (2015)  </vt:lpstr>
      <vt:lpstr>The Role of Trauma</vt:lpstr>
      <vt:lpstr>The Role of Trauma      Adverse Childhood Experiences (ACE)</vt:lpstr>
      <vt:lpstr>The Role of Trauma      Adverse Childhood Experiences (ACE)</vt:lpstr>
      <vt:lpstr>The Role of Trauma      Adverse Childhood Experiences (ACE)</vt:lpstr>
      <vt:lpstr>The Role of Trauma       Adverse Childhood Experiences (ACE)</vt:lpstr>
      <vt:lpstr>PowerPoint Presentation</vt:lpstr>
      <vt:lpstr>Big T Trauma and  Little t Trauma</vt:lpstr>
      <vt:lpstr>                 ACE Scores and Outcomes</vt:lpstr>
      <vt:lpstr>PowerPoint Presentation</vt:lpstr>
      <vt:lpstr>PowerPoint Presentation</vt:lpstr>
      <vt:lpstr>PowerPoint Presentation</vt:lpstr>
      <vt:lpstr>PowerPoint Presentation</vt:lpstr>
      <vt:lpstr>PowerPoint Presentation</vt:lpstr>
      <vt:lpstr>PowerPoint Presentation</vt:lpstr>
      <vt:lpstr>            The Role of                                               The Role of                             Adverse Childhood Experiences (ACE)</vt:lpstr>
      <vt:lpstr>           It’s just Fun! </vt:lpstr>
      <vt:lpstr>     The Neuroscience of Addiction</vt:lpstr>
      <vt:lpstr>  How the Brain Gets Hijacked by Process Addictions?   </vt:lpstr>
      <vt:lpstr>How the Brain Gets Hooked by Process Addictions? </vt:lpstr>
      <vt:lpstr>            Functions of Dopamine</vt:lpstr>
      <vt:lpstr>Dr. McCauley notes that dopamine not only helps to encode things/processes that are enjoyable but also things that not necessarily enjoyable.</vt:lpstr>
      <vt:lpstr>Dr. McCauley notes that dopamine creates reward salience, glutamate facilitates learning, and several other neurotransmitters create consummatory pleasure.</vt:lpstr>
      <vt:lpstr>Two Main Dopamine Reward Pathways    Mesocorticolimbic for motivation and reward      Nigrostriatal for movement  </vt:lpstr>
      <vt:lpstr>Dopamine is both a neuromodulator and neurotransmitter </vt:lpstr>
      <vt:lpstr>More on Dopamine </vt:lpstr>
      <vt:lpstr> Dopamine vs Endogenous Opioids</vt:lpstr>
      <vt:lpstr>Bought the BMW but still wanting the Ducati Diavel</vt:lpstr>
      <vt:lpstr>Dopamine and DeltaFosB “Keep doing it!”</vt:lpstr>
      <vt:lpstr>Dopamine and CREB – “Slow it Down, Silver!”</vt:lpstr>
      <vt:lpstr>Dopaminergic Downregulation at the Synaptic Level</vt:lpstr>
      <vt:lpstr>So, we see that chronic overstimulation can lead to two opposite effects: </vt:lpstr>
      <vt:lpstr>Factoids about Dopamine Increases (Koepp et al.,1998; Guangbheng et al., 2012)</vt:lpstr>
      <vt:lpstr>What Cranks Us Up?</vt:lpstr>
      <vt:lpstr>The next few slides are from groundbreaking work of Dr. Anna Lembke and Dr. Daniel Lieberman and give us additional insights into how dopamine impacts the addiction process.</vt:lpstr>
      <vt:lpstr>Pleasure and Pain Nicely in Balance</vt:lpstr>
      <vt:lpstr>  As we actively seek pleasure, pain gremlins begin to jump on the teeter totter to try to restore homeostasis balance.    Anna Lembke (2021) https://www.youtube.com/watch?v=5Pu82wZRZwo&amp;ab_channel=AndreaSamadi </vt:lpstr>
      <vt:lpstr>PowerPoint Presentation</vt:lpstr>
      <vt:lpstr>Pain circuits activate in order to move toward homeostasis or balance</vt:lpstr>
      <vt:lpstr>  Pleasure and pain out of balance</vt:lpstr>
      <vt:lpstr>Dr. Lembke recommends a 30-day dopamine fast in order to rebalance the dopaminergic circuits  in the brain. </vt:lpstr>
      <vt:lpstr>The following slides are taken largely from Dr. Daniel Lieberman's excellent book, The Molecule of More   </vt:lpstr>
      <vt:lpstr>The brain has up chemicals and down chemicals   The up chemical dopamine drives us to seek new things</vt:lpstr>
      <vt:lpstr>The Down Chemicals – designed for the here and now</vt:lpstr>
      <vt:lpstr>Dopamine is future-oriented and less conscious in process</vt:lpstr>
      <vt:lpstr>Reward Prediction Error   When the expected becomes unexpected which increases dopamine dramatically and compels us to continue seeking the new thing. This can become addicting. </vt:lpstr>
      <vt:lpstr>When we get accustomed to the new thing, dopamine is decreased.</vt:lpstr>
      <vt:lpstr>Dopamine drops when the unexpected becomes expected.</vt:lpstr>
      <vt:lpstr>We can then possibly decide to end the cycle.</vt:lpstr>
      <vt:lpstr>Here &amp; Now Circuits allow us to back off the future pursuit and enjoy the present and all that it offers – relationships, peace, connection</vt:lpstr>
      <vt:lpstr>If we end the dopamine rush, we are able to enter into the here and now zone driven by the down chemicals.</vt:lpstr>
      <vt:lpstr>Being able to shift from future craving (dopamine) to the present (here and now chemicals) is essential to mental health</vt:lpstr>
      <vt:lpstr>Dopamine fixes us on a future target and can be a good thing if balanced</vt:lpstr>
      <vt:lpstr>Dopamine used well: Fix on the target and ignore the distractions</vt:lpstr>
      <vt:lpstr>Dopamine used well: Creativity and Inspiration</vt:lpstr>
      <vt:lpstr>Dopamine when used poorly can lead to escalation and then ultimately addiction </vt:lpstr>
      <vt:lpstr>Too much dopamine and too little Here &amp; Now Chemicals are anti-family/procreation.  You get the goal but arrive there alone!</vt:lpstr>
      <vt:lpstr>Dopaminergic Desire and Control Circuits</vt:lpstr>
      <vt:lpstr>Excess Dopaminergic Circuits and too little Here &amp; Now Circuits cause problems for us emotionally</vt:lpstr>
      <vt:lpstr>When dopamine and here and now chemicals are in balance, our lives will be balanced, and we can enjoy peace</vt:lpstr>
      <vt:lpstr>Impact of Hypofrontality – not a good thing:   Two areas of the brain, the anterior cingulate and the orbital frontal cortex, serve as a protective mechanism to override the reward system’s desire for ever increasing dopamine. Sadly, hypofrontality involves the rewiring of our brain so that when an impulse to engage in a dopamine-related behavior is activated, the brain ends up shutting down its ability to override the reward system. This is the breeding ground for horrible choices and  impacts on social development in a really  bad way.</vt:lpstr>
      <vt:lpstr>The Marriage of Triune Brain Theory and Polyvagal Theory </vt:lpstr>
      <vt:lpstr>Triune Brain Theory </vt:lpstr>
      <vt:lpstr>Triune Brain Theory</vt:lpstr>
      <vt:lpstr>Triune Brain Theory         The Reptilian Brain (or Reptilian Complex) </vt:lpstr>
      <vt:lpstr>Triune Brain Theory      The Mammalian Brain (or Limbic System) </vt:lpstr>
      <vt:lpstr>  Triune Brain Theory      The Frontal Lobe (or Neocortex)   </vt:lpstr>
      <vt:lpstr>Triune Brain Theory       To bring it home: </vt:lpstr>
      <vt:lpstr>      Polyvagal Theory </vt:lpstr>
      <vt:lpstr>Polyvagal Theory     Autonomic Nervous System</vt:lpstr>
      <vt:lpstr>Polyvagal Theory     Autonomic Nervous System</vt:lpstr>
      <vt:lpstr>Polyvagal Theory    Autonomic Nervous System</vt:lpstr>
      <vt:lpstr>Polyvagal Theory     Autonomic Nervous System</vt:lpstr>
      <vt:lpstr>The Marriage of MacLean’s Triune Brain Theory with Porges’ Polyvagal Theory</vt:lpstr>
      <vt:lpstr>The Marriage of MacLean’s Triune Brain Theory with Porges’ Polyvagal Theory</vt:lpstr>
      <vt:lpstr>In</vt:lpstr>
      <vt:lpstr>The chart below adapted by Dr. Rothschild nicely demonstrates the shifting in body sensations, physiological symptoms, and emotions as we move between autonomic states (Rothschild, 2017). </vt:lpstr>
      <vt:lpstr>Part Three – The Impact of Process Addictions</vt:lpstr>
      <vt:lpstr>The Impact of Process Addiction on the Brain </vt:lpstr>
      <vt:lpstr>The infant neuron and its dendritic tree shown on the left is quite simple and you can see how its dendritic three increases in complexity across the lifespan.</vt:lpstr>
      <vt:lpstr>   The Second Phase of Brain Growth  The second phase of brain growth starts at about 12 and continues to age 25. During this time, the brain prunes out little-used/unneeded neurons and the brain thus decreases from 200 billion to 100 billion neurons. During this time, pathways that are used myelinate to increase efficiency. So, ensure that a teen is learning and doing good things during this time as this will wire into what becomes the adult brain. </vt:lpstr>
      <vt:lpstr>As the brain develops gray matter or unmyelinated neurons become myelinated to become white matter. This slide nicely how much growth occurs across childhood into early adulthood. THC and other drugs arrest this growth process.</vt:lpstr>
      <vt:lpstr>Excessive dopamine flow triggered by THX addiction causes dendritic growth on the neuron which results in permanent changes in the brain. This explains why craving is an everlasting consequence that must be respected throughout the lifetime.</vt:lpstr>
      <vt:lpstr>The Impact of Pornography on the Brain</vt:lpstr>
      <vt:lpstr>    The Impact of Process Addiction on the Brain  Process and substance addiction impact certain glial cells (astrocytes and microglia) which are supportive cells in the brain.  This has tremendous impact on the health of the brain and leads to inflammation.  </vt:lpstr>
      <vt:lpstr>       The Impact of Process Addiction on the Brain In Reactive Microgliosis resting microglia become overactivated.  These supportive glial cells are like a killer cell in the body but are located in the brain. Normally, they would devour a threatening pathogen and then destroy themselves (apoptosis) but in this overactivated state, they don’t commit suicide and keep on going – similar to a rogue cop on the wrong mission. </vt:lpstr>
      <vt:lpstr>    The Impact of Pornography on Sleep</vt:lpstr>
      <vt:lpstr> The Impact of Pornography on Sleep</vt:lpstr>
      <vt:lpstr>Impact of Excessive Addiction on the Body</vt:lpstr>
      <vt:lpstr>Dr. McCauley notes that stress impacts the immune system  which is well-supported in the literature.</vt:lpstr>
      <vt:lpstr>Immunology 101: We have two immune systems that protect us.</vt:lpstr>
      <vt:lpstr>In the words of Dr. Andrew Doan:</vt:lpstr>
      <vt:lpstr>Excessive Addiction Promotes Hyperarousal   </vt:lpstr>
      <vt:lpstr>Dopamine correlates with cortisol  Dr. McCauley notes that as dopamine is excessively elevated, so is the stress hormone cortisol. Left unchecked, this will cause inflammation in the body and brain. </vt:lpstr>
      <vt:lpstr>The Impact of Electronic Media and Porn on Mood</vt:lpstr>
      <vt:lpstr>Excessive Pornography and Mood</vt:lpstr>
      <vt:lpstr>Excessive Media and Mood</vt:lpstr>
      <vt:lpstr>Excessive Pornography and Mood</vt:lpstr>
      <vt:lpstr>Excessive Pornography and Depression</vt:lpstr>
      <vt:lpstr>Excessive Pornography and Depression</vt:lpstr>
      <vt:lpstr>The Impact of Pornography on Sexual Aggression and Violence</vt:lpstr>
      <vt:lpstr>The Impact of Pornography on Sexual Aggression and Violence</vt:lpstr>
      <vt:lpstr>The Impact of Pornography on Sexual Aggression and Violence </vt:lpstr>
      <vt:lpstr>The Impact of Pornography on Sexual Aggression and Violence</vt:lpstr>
      <vt:lpstr>The Impact of Pornography on Sexual    Aggression and Violence </vt:lpstr>
      <vt:lpstr>The Impact of Pornography on Sexual Aggression and Violence                     The verdict is in!</vt:lpstr>
      <vt:lpstr>The Impact of Pornography on Sexuality</vt:lpstr>
      <vt:lpstr>The Impact of Pornography on Sexuality</vt:lpstr>
      <vt:lpstr>The Impact of Pornography on Sexuality</vt:lpstr>
      <vt:lpstr>Occularization – the Over-Visualizing of the Mind </vt:lpstr>
      <vt:lpstr>Much of the content of the following five slides is from the excellent YouTube channel, Academy of Ideas. Please click the link below to watch this excellent video: https://www.youtube.com/watch?v=cwqbu0slcc0&amp;ab_channel=AcademyofIdeas  </vt:lpstr>
      <vt:lpstr>Over-stimulated by the  visual system</vt:lpstr>
      <vt:lpstr>PowerPoint Presentation</vt:lpstr>
      <vt:lpstr>We no longer experience the “real thing.”</vt:lpstr>
      <vt:lpstr>      We become disembodied from ourselves</vt:lpstr>
      <vt:lpstr>The new workplace</vt:lpstr>
      <vt:lpstr>And how does this effect good patient care?</vt:lpstr>
      <vt:lpstr>The Way Out </vt:lpstr>
      <vt:lpstr>Medication</vt:lpstr>
      <vt:lpstr>The Way Out</vt:lpstr>
      <vt:lpstr>Strategy One: Johann Hari’s 8 Point Model for Connected Living</vt:lpstr>
      <vt:lpstr>Strategy One: Johann Hari’s 8 Point Model for Connected Living – continued:</vt:lpstr>
      <vt:lpstr>Strategy One: Johann Hari’s 8 Point Model for Connected Living  Two: Connection to Meaningful People - continued:  Shared with permission – Peter Ryan, CAPT, USN (R)</vt:lpstr>
      <vt:lpstr>Strategy One: Johann Hari’s 8 Point Model for Connected Living</vt:lpstr>
      <vt:lpstr>Strategy One: Johann Hari’s 8 Point Model for Connected Living</vt:lpstr>
      <vt:lpstr>Strategy One: Johann Hari’s 8 Point Model for Connected Living </vt:lpstr>
      <vt:lpstr>Strategy One: Johann Hari’s 8 Point Model for Connected Living</vt:lpstr>
      <vt:lpstr>Strategy One: Johann Hari’s 8 Point Model for Connected Living </vt:lpstr>
      <vt:lpstr>Strategy Two: Make a U-Turn on the Superhighway  </vt:lpstr>
      <vt:lpstr>Strategy Two: Make a U-Turn on the Superhighway</vt:lpstr>
      <vt:lpstr>Strategy Two: Make a U-Turn on the Superhighway</vt:lpstr>
      <vt:lpstr>Strategy Two: Make a U-Turn on the Superhighway</vt:lpstr>
      <vt:lpstr>Strategy Two: Make a U-Turn on the Superhighway</vt:lpstr>
      <vt:lpstr>Strategy Two: Make a U-Turn on the Superhighway</vt:lpstr>
      <vt:lpstr>  Strategy Three – Seek Online Help </vt:lpstr>
      <vt:lpstr>Strategy Three – Seek Online Help</vt:lpstr>
      <vt:lpstr>PowerPoint Presentation</vt:lpstr>
      <vt:lpstr>Strategy Three – Learn Healthy Self-Regulation Skills </vt:lpstr>
      <vt:lpstr>     Strategy Three – Learn Healthy Self-Regulation Skills</vt:lpstr>
      <vt:lpstr>      Strategy Three – Learn Healthy Self-Regulation Skills</vt:lpstr>
      <vt:lpstr>Strategy Four – Accountability   No man is an island, entire of itself; every man is a piece of the continent, a part of the main.  - John Donne </vt:lpstr>
      <vt:lpstr>Strategy Four – Accountability</vt:lpstr>
      <vt:lpstr>Residential Treatment</vt:lpstr>
      <vt:lpstr> In Closing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Pornography Addiction – and the Demise of Mind, Body, and Soul</dc:title>
  <dc:creator>Jeffrey Hansen</dc:creator>
  <cp:lastModifiedBy>Jeffrey Hansen</cp:lastModifiedBy>
  <cp:revision>123</cp:revision>
  <dcterms:created xsi:type="dcterms:W3CDTF">2019-12-09T18:57:30Z</dcterms:created>
  <dcterms:modified xsi:type="dcterms:W3CDTF">2023-05-18T19:42:29Z</dcterms:modified>
</cp:coreProperties>
</file>